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42"/>
  </p:notesMasterIdLst>
  <p:sldIdLst>
    <p:sldId id="258" r:id="rId3"/>
    <p:sldId id="352" r:id="rId4"/>
    <p:sldId id="264" r:id="rId5"/>
    <p:sldId id="362" r:id="rId6"/>
    <p:sldId id="363" r:id="rId7"/>
    <p:sldId id="364" r:id="rId8"/>
    <p:sldId id="365" r:id="rId9"/>
    <p:sldId id="366" r:id="rId10"/>
    <p:sldId id="367" r:id="rId11"/>
    <p:sldId id="307" r:id="rId12"/>
    <p:sldId id="420" r:id="rId13"/>
    <p:sldId id="421" r:id="rId14"/>
    <p:sldId id="422" r:id="rId15"/>
    <p:sldId id="368" r:id="rId16"/>
    <p:sldId id="386" r:id="rId17"/>
    <p:sldId id="329" r:id="rId18"/>
    <p:sldId id="369" r:id="rId19"/>
    <p:sldId id="370" r:id="rId20"/>
    <p:sldId id="348" r:id="rId21"/>
    <p:sldId id="371" r:id="rId22"/>
    <p:sldId id="372" r:id="rId23"/>
    <p:sldId id="373" r:id="rId24"/>
    <p:sldId id="344" r:id="rId25"/>
    <p:sldId id="361" r:id="rId26"/>
    <p:sldId id="375" r:id="rId27"/>
    <p:sldId id="376" r:id="rId28"/>
    <p:sldId id="310" r:id="rId29"/>
    <p:sldId id="377" r:id="rId30"/>
    <p:sldId id="323" r:id="rId31"/>
    <p:sldId id="378" r:id="rId32"/>
    <p:sldId id="385" r:id="rId33"/>
    <p:sldId id="379" r:id="rId34"/>
    <p:sldId id="380" r:id="rId35"/>
    <p:sldId id="381" r:id="rId36"/>
    <p:sldId id="382" r:id="rId37"/>
    <p:sldId id="383" r:id="rId38"/>
    <p:sldId id="309" r:id="rId39"/>
    <p:sldId id="384" r:id="rId40"/>
    <p:sldId id="34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1838F8"/>
    <a:srgbClr val="904DC3"/>
    <a:srgbClr val="F1D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86190-4F81-4A9B-9CC7-4BAB1962A734}" v="40" dt="2021-09-23T17:07:03.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8" autoAdjust="0"/>
    <p:restoredTop sz="94660"/>
  </p:normalViewPr>
  <p:slideViewPr>
    <p:cSldViewPr snapToGrid="0" showGuides="1">
      <p:cViewPr varScale="1">
        <p:scale>
          <a:sx n="113" d="100"/>
          <a:sy n="113" d="100"/>
        </p:scale>
        <p:origin x="210" y="114"/>
      </p:cViewPr>
      <p:guideLst>
        <p:guide orient="horz" pos="242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5ACDB4-7056-444B-AC2D-A3A1A52CDD8A}"/>
              </a:ext>
            </a:extLst>
          </p:cNvPr>
          <p:cNvGrpSpPr/>
          <p:nvPr userDrawn="1"/>
        </p:nvGrpSpPr>
        <p:grpSpPr>
          <a:xfrm>
            <a:off x="3034295" y="1729760"/>
            <a:ext cx="6123410" cy="3364399"/>
            <a:chOff x="-548507" y="477868"/>
            <a:chExt cx="11570449" cy="6357177"/>
          </a:xfrm>
        </p:grpSpPr>
        <p:sp>
          <p:nvSpPr>
            <p:cNvPr id="3" name="Freeform: Shape 2">
              <a:extLst>
                <a:ext uri="{FF2B5EF4-FFF2-40B4-BE49-F238E27FC236}">
                  <a16:creationId xmlns:a16="http://schemas.microsoft.com/office/drawing/2014/main" id="{D5D6E469-16A7-49B2-8529-DBB7F29E787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04A6CEB-961F-4136-AB8B-480075D2BFB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17BE345-3853-4A63-B041-E1412C56033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68B87ED-8E62-455F-9015-085111CF108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C56692B-E9D3-40B7-889D-07DDC03D36A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0810D406-491D-4C34-B91B-4A2C0088A390}"/>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358A6950-FB16-4094-8B0F-911CDC6DEE6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AB18B54-C2FE-4DA5-BD03-3DD25C83259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C339605-C333-40A7-992A-8B6F1DB5F564}"/>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B0982386-BB61-4DDE-B27D-6C0B9A5796B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C62F2C4-B7FD-4491-B963-89CE3E76A9D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CAF97335-8107-4819-9FF3-88583156A66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id="{727D0BE6-FBB9-4B77-8EDB-A13C083B7D8C}"/>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id="{E96D8A7C-C374-4598-8F03-E1F3B67331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0" y="1141827"/>
            <a:ext cx="10862268" cy="50543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7" y="653142"/>
            <a:ext cx="4824557" cy="505432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600"/>
            </a:lvl1pPr>
          </a:lstStyle>
          <a:p>
            <a:r>
              <a:rPr lang="en-US" altLang="ko-KR" dirty="0"/>
              <a:t>Your Picture Here</a:t>
            </a:r>
            <a:endParaRPr lang="ko-KR" altLang="en-US" dirty="0"/>
          </a:p>
        </p:txBody>
      </p:sp>
    </p:spTree>
    <p:extLst>
      <p:ext uri="{BB962C8B-B14F-4D97-AF65-F5344CB8AC3E}">
        <p14:creationId xmlns:p14="http://schemas.microsoft.com/office/powerpoint/2010/main" val="388563967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48507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16896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77231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56">
            <a:extLst>
              <a:ext uri="{FF2B5EF4-FFF2-40B4-BE49-F238E27FC236}">
                <a16:creationId xmlns:a16="http://schemas.microsoft.com/office/drawing/2014/main" id="{F97109D2-AF55-4C66-8EC9-26DF85868362}"/>
              </a:ext>
            </a:extLst>
          </p:cNvPr>
          <p:cNvSpPr>
            <a:spLocks noGrp="1"/>
          </p:cNvSpPr>
          <p:nvPr>
            <p:ph type="pic" sz="quarter" idx="16" hasCustomPrompt="1"/>
          </p:nvPr>
        </p:nvSpPr>
        <p:spPr>
          <a:xfrm>
            <a:off x="996902" y="1552394"/>
            <a:ext cx="2800402" cy="2800402"/>
          </a:xfrm>
          <a:prstGeom prst="ellipse">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77E02B4-A751-4DC8-B44F-BB87A3DE0B1C}"/>
              </a:ext>
            </a:extLst>
          </p:cNvPr>
          <p:cNvSpPr>
            <a:spLocks noGrp="1"/>
          </p:cNvSpPr>
          <p:nvPr>
            <p:ph type="pic" sz="quarter" idx="14" hasCustomPrompt="1"/>
          </p:nvPr>
        </p:nvSpPr>
        <p:spPr>
          <a:xfrm>
            <a:off x="6096000" y="0"/>
            <a:ext cx="6096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175428573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CDBDF12-0D0A-4120-9352-A375865B1AAF}"/>
              </a:ext>
            </a:extLst>
          </p:cNvPr>
          <p:cNvSpPr/>
          <p:nvPr userDrawn="1"/>
        </p:nvSpPr>
        <p:spPr>
          <a:xfrm rot="16200000">
            <a:off x="3398310" y="-1937447"/>
            <a:ext cx="5396539" cy="12208258"/>
          </a:xfrm>
          <a:custGeom>
            <a:avLst/>
            <a:gdLst>
              <a:gd name="connsiteX0" fmla="*/ 0 w 5652120"/>
              <a:gd name="connsiteY0" fmla="*/ 5652120 h 5652120"/>
              <a:gd name="connsiteX1" fmla="*/ 0 w 5652120"/>
              <a:gd name="connsiteY1" fmla="*/ 0 h 5652120"/>
              <a:gd name="connsiteX2" fmla="*/ 5652120 w 5652120"/>
              <a:gd name="connsiteY2" fmla="*/ 5652120 h 5652120"/>
              <a:gd name="connsiteX3" fmla="*/ 0 w 5652120"/>
              <a:gd name="connsiteY3" fmla="*/ 5652120 h 5652120"/>
              <a:gd name="connsiteX0" fmla="*/ 9525 w 5661645"/>
              <a:gd name="connsiteY0" fmla="*/ 9195420 h 9195420"/>
              <a:gd name="connsiteX1" fmla="*/ 0 w 5661645"/>
              <a:gd name="connsiteY1" fmla="*/ 0 h 9195420"/>
              <a:gd name="connsiteX2" fmla="*/ 5661645 w 5661645"/>
              <a:gd name="connsiteY2" fmla="*/ 9195420 h 9195420"/>
              <a:gd name="connsiteX3" fmla="*/ 9525 w 5661645"/>
              <a:gd name="connsiteY3" fmla="*/ 9195420 h 9195420"/>
              <a:gd name="connsiteX0" fmla="*/ 9525 w 5661645"/>
              <a:gd name="connsiteY0" fmla="*/ 9373173 h 9373173"/>
              <a:gd name="connsiteX1" fmla="*/ 0 w 5661645"/>
              <a:gd name="connsiteY1" fmla="*/ 177753 h 9373173"/>
              <a:gd name="connsiteX2" fmla="*/ 1419226 w 5661645"/>
              <a:gd name="connsiteY2" fmla="*/ 229173 h 9373173"/>
              <a:gd name="connsiteX3" fmla="*/ 5661645 w 5661645"/>
              <a:gd name="connsiteY3" fmla="*/ 9373173 h 9373173"/>
              <a:gd name="connsiteX4" fmla="*/ 9525 w 5661645"/>
              <a:gd name="connsiteY4" fmla="*/ 9373173 h 9373173"/>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19050 w 5671170"/>
              <a:gd name="connsiteY0" fmla="*/ 9145220 h 9145220"/>
              <a:gd name="connsiteX1" fmla="*/ 0 w 5671170"/>
              <a:gd name="connsiteY1" fmla="*/ 16475 h 9145220"/>
              <a:gd name="connsiteX2" fmla="*/ 1428751 w 5671170"/>
              <a:gd name="connsiteY2" fmla="*/ 1220 h 9145220"/>
              <a:gd name="connsiteX3" fmla="*/ 5671170 w 5671170"/>
              <a:gd name="connsiteY3" fmla="*/ 9145220 h 9145220"/>
              <a:gd name="connsiteX4" fmla="*/ 19050 w 5671170"/>
              <a:gd name="connsiteY4" fmla="*/ 9145220 h 9145220"/>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45072 h 9145072"/>
              <a:gd name="connsiteX1" fmla="*/ 0 w 5652120"/>
              <a:gd name="connsiteY1" fmla="*/ 35377 h 9145072"/>
              <a:gd name="connsiteX2" fmla="*/ 1409701 w 5652120"/>
              <a:gd name="connsiteY2" fmla="*/ 1072 h 9145072"/>
              <a:gd name="connsiteX3" fmla="*/ 5652120 w 5652120"/>
              <a:gd name="connsiteY3" fmla="*/ 9145072 h 9145072"/>
              <a:gd name="connsiteX4" fmla="*/ 0 w 5652120"/>
              <a:gd name="connsiteY4" fmla="*/ 9145072 h 9145072"/>
              <a:gd name="connsiteX0" fmla="*/ 0 w 5652120"/>
              <a:gd name="connsiteY0" fmla="*/ 9157320 h 9157320"/>
              <a:gd name="connsiteX1" fmla="*/ 19050 w 5652120"/>
              <a:gd name="connsiteY1" fmla="*/ 0 h 9157320"/>
              <a:gd name="connsiteX2" fmla="*/ 1409701 w 5652120"/>
              <a:gd name="connsiteY2" fmla="*/ 13320 h 9157320"/>
              <a:gd name="connsiteX3" fmla="*/ 5652120 w 5652120"/>
              <a:gd name="connsiteY3" fmla="*/ 9157320 h 9157320"/>
              <a:gd name="connsiteX4" fmla="*/ 0 w 5652120"/>
              <a:gd name="connsiteY4" fmla="*/ 9157320 h 9157320"/>
              <a:gd name="connsiteX0" fmla="*/ 11285 w 5663405"/>
              <a:gd name="connsiteY0" fmla="*/ 9152986 h 9152986"/>
              <a:gd name="connsiteX1" fmla="*/ 0 w 5663405"/>
              <a:gd name="connsiteY1" fmla="*/ 0 h 9152986"/>
              <a:gd name="connsiteX2" fmla="*/ 1420986 w 5663405"/>
              <a:gd name="connsiteY2" fmla="*/ 8986 h 9152986"/>
              <a:gd name="connsiteX3" fmla="*/ 5663405 w 5663405"/>
              <a:gd name="connsiteY3" fmla="*/ 9152986 h 9152986"/>
              <a:gd name="connsiteX4" fmla="*/ 11285 w 5663405"/>
              <a:gd name="connsiteY4" fmla="*/ 9152986 h 9152986"/>
              <a:gd name="connsiteX0" fmla="*/ 6951 w 5659071"/>
              <a:gd name="connsiteY0" fmla="*/ 9145466 h 9145466"/>
              <a:gd name="connsiteX1" fmla="*/ 0 w 5659071"/>
              <a:gd name="connsiteY1" fmla="*/ 14148 h 9145466"/>
              <a:gd name="connsiteX2" fmla="*/ 1416652 w 5659071"/>
              <a:gd name="connsiteY2" fmla="*/ 1466 h 9145466"/>
              <a:gd name="connsiteX3" fmla="*/ 5659071 w 5659071"/>
              <a:gd name="connsiteY3" fmla="*/ 9145466 h 9145466"/>
              <a:gd name="connsiteX4" fmla="*/ 6951 w 5659071"/>
              <a:gd name="connsiteY4" fmla="*/ 9145466 h 9145466"/>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50135 h 9150135"/>
              <a:gd name="connsiteX1" fmla="*/ 0 w 5659071"/>
              <a:gd name="connsiteY1" fmla="*/ 1483 h 9150135"/>
              <a:gd name="connsiteX2" fmla="*/ 1416652 w 5659071"/>
              <a:gd name="connsiteY2" fmla="*/ 6135 h 9150135"/>
              <a:gd name="connsiteX3" fmla="*/ 5659071 w 5659071"/>
              <a:gd name="connsiteY3" fmla="*/ 9150135 h 9150135"/>
              <a:gd name="connsiteX4" fmla="*/ 6951 w 5659071"/>
              <a:gd name="connsiteY4" fmla="*/ 9150135 h 9150135"/>
              <a:gd name="connsiteX0" fmla="*/ 6951 w 5659071"/>
              <a:gd name="connsiteY0" fmla="*/ 9161156 h 9161156"/>
              <a:gd name="connsiteX1" fmla="*/ 0 w 5659071"/>
              <a:gd name="connsiteY1" fmla="*/ 12504 h 9161156"/>
              <a:gd name="connsiteX2" fmla="*/ 1412318 w 5659071"/>
              <a:gd name="connsiteY2" fmla="*/ 4155 h 9161156"/>
              <a:gd name="connsiteX3" fmla="*/ 5659071 w 5659071"/>
              <a:gd name="connsiteY3" fmla="*/ 9161156 h 9161156"/>
              <a:gd name="connsiteX4" fmla="*/ 6951 w 5659071"/>
              <a:gd name="connsiteY4" fmla="*/ 9161156 h 9161156"/>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0469 h 9150469"/>
              <a:gd name="connsiteX1" fmla="*/ 0 w 5659071"/>
              <a:gd name="connsiteY1" fmla="*/ 1817 h 9150469"/>
              <a:gd name="connsiteX2" fmla="*/ 1220231 w 5659071"/>
              <a:gd name="connsiteY2" fmla="*/ 0 h 9150469"/>
              <a:gd name="connsiteX3" fmla="*/ 5659071 w 5659071"/>
              <a:gd name="connsiteY3" fmla="*/ 9150469 h 9150469"/>
              <a:gd name="connsiteX4" fmla="*/ 6951 w 5659071"/>
              <a:gd name="connsiteY4" fmla="*/ 9150469 h 9150469"/>
              <a:gd name="connsiteX0" fmla="*/ 6951 w 5659071"/>
              <a:gd name="connsiteY0" fmla="*/ 9150469 h 9150469"/>
              <a:gd name="connsiteX1" fmla="*/ 0 w 5659071"/>
              <a:gd name="connsiteY1" fmla="*/ 1817 h 9150469"/>
              <a:gd name="connsiteX2" fmla="*/ 1119613 w 5659071"/>
              <a:gd name="connsiteY2" fmla="*/ 0 h 9150469"/>
              <a:gd name="connsiteX3" fmla="*/ 5659071 w 5659071"/>
              <a:gd name="connsiteY3" fmla="*/ 9150469 h 9150469"/>
              <a:gd name="connsiteX4" fmla="*/ 6951 w 5659071"/>
              <a:gd name="connsiteY4" fmla="*/ 9150469 h 9150469"/>
              <a:gd name="connsiteX0" fmla="*/ 6951 w 5896893"/>
              <a:gd name="connsiteY0" fmla="*/ 9150469 h 9157000"/>
              <a:gd name="connsiteX1" fmla="*/ 0 w 5896893"/>
              <a:gd name="connsiteY1" fmla="*/ 1817 h 9157000"/>
              <a:gd name="connsiteX2" fmla="*/ 1119613 w 5896893"/>
              <a:gd name="connsiteY2" fmla="*/ 0 h 9157000"/>
              <a:gd name="connsiteX3" fmla="*/ 5896893 w 5896893"/>
              <a:gd name="connsiteY3" fmla="*/ 9157000 h 9157000"/>
              <a:gd name="connsiteX4" fmla="*/ 6951 w 5896893"/>
              <a:gd name="connsiteY4" fmla="*/ 9150469 h 9157000"/>
              <a:gd name="connsiteX0" fmla="*/ 6951 w 5896893"/>
              <a:gd name="connsiteY0" fmla="*/ 9150469 h 9157000"/>
              <a:gd name="connsiteX1" fmla="*/ 0 w 5896893"/>
              <a:gd name="connsiteY1" fmla="*/ 1817 h 9157000"/>
              <a:gd name="connsiteX2" fmla="*/ 836056 w 5896893"/>
              <a:gd name="connsiteY2" fmla="*/ 0 h 9157000"/>
              <a:gd name="connsiteX3" fmla="*/ 5896893 w 5896893"/>
              <a:gd name="connsiteY3" fmla="*/ 9157000 h 9157000"/>
              <a:gd name="connsiteX4" fmla="*/ 6951 w 5896893"/>
              <a:gd name="connsiteY4" fmla="*/ 9150469 h 9157000"/>
              <a:gd name="connsiteX0" fmla="*/ 6951 w 5896893"/>
              <a:gd name="connsiteY0" fmla="*/ 9148652 h 9155183"/>
              <a:gd name="connsiteX1" fmla="*/ 0 w 5896893"/>
              <a:gd name="connsiteY1" fmla="*/ 0 h 9155183"/>
              <a:gd name="connsiteX2" fmla="*/ 744587 w 5896893"/>
              <a:gd name="connsiteY2" fmla="*/ 4715 h 9155183"/>
              <a:gd name="connsiteX3" fmla="*/ 5896893 w 5896893"/>
              <a:gd name="connsiteY3" fmla="*/ 9155183 h 9155183"/>
              <a:gd name="connsiteX4" fmla="*/ 6951 w 5896893"/>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9662 h 9156193"/>
              <a:gd name="connsiteX1" fmla="*/ 0 w 5668219"/>
              <a:gd name="connsiteY1" fmla="*/ 1010 h 9156193"/>
              <a:gd name="connsiteX2" fmla="*/ 744587 w 5668219"/>
              <a:gd name="connsiteY2" fmla="*/ 5725 h 9156193"/>
              <a:gd name="connsiteX3" fmla="*/ 5668219 w 5668219"/>
              <a:gd name="connsiteY3" fmla="*/ 9156193 h 9156193"/>
              <a:gd name="connsiteX4" fmla="*/ 6951 w 5668219"/>
              <a:gd name="connsiteY4" fmla="*/ 9149662 h 915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219" h="9156193">
                <a:moveTo>
                  <a:pt x="6951" y="9149662"/>
                </a:moveTo>
                <a:cubicBezTo>
                  <a:pt x="3189" y="6098667"/>
                  <a:pt x="3762" y="3052005"/>
                  <a:pt x="0" y="1010"/>
                </a:cubicBezTo>
                <a:cubicBezTo>
                  <a:pt x="285009" y="-3758"/>
                  <a:pt x="489379" y="10134"/>
                  <a:pt x="744587" y="5725"/>
                </a:cubicBezTo>
                <a:cubicBezTo>
                  <a:pt x="2385798" y="3055881"/>
                  <a:pt x="4036157" y="6066848"/>
                  <a:pt x="5668219" y="9156193"/>
                </a:cubicBezTo>
                <a:lnTo>
                  <a:pt x="6951" y="9149662"/>
                </a:lnTo>
                <a:close/>
              </a:path>
            </a:pathLst>
          </a:cu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4">
            <a:extLst>
              <a:ext uri="{FF2B5EF4-FFF2-40B4-BE49-F238E27FC236}">
                <a16:creationId xmlns:a16="http://schemas.microsoft.com/office/drawing/2014/main" id="{4FC66B00-D555-4BE8-989A-DDB711D1E142}"/>
              </a:ext>
            </a:extLst>
          </p:cNvPr>
          <p:cNvGrpSpPr/>
          <p:nvPr userDrawn="1"/>
        </p:nvGrpSpPr>
        <p:grpSpPr>
          <a:xfrm>
            <a:off x="8766546" y="1684865"/>
            <a:ext cx="2664296" cy="4683693"/>
            <a:chOff x="445712" y="1449040"/>
            <a:chExt cx="2113018" cy="3924176"/>
          </a:xfrm>
        </p:grpSpPr>
        <p:sp>
          <p:nvSpPr>
            <p:cNvPr id="4" name="Rounded Rectangle 5">
              <a:extLst>
                <a:ext uri="{FF2B5EF4-FFF2-40B4-BE49-F238E27FC236}">
                  <a16:creationId xmlns:a16="http://schemas.microsoft.com/office/drawing/2014/main" id="{46C0072E-A5C6-43F5-9411-5CEC1102E89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6">
              <a:extLst>
                <a:ext uri="{FF2B5EF4-FFF2-40B4-BE49-F238E27FC236}">
                  <a16:creationId xmlns:a16="http://schemas.microsoft.com/office/drawing/2014/main" id="{8DCE9241-6FC1-4D01-A26F-2577138ECCF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7">
              <a:extLst>
                <a:ext uri="{FF2B5EF4-FFF2-40B4-BE49-F238E27FC236}">
                  <a16:creationId xmlns:a16="http://schemas.microsoft.com/office/drawing/2014/main" id="{ACB156C3-70AB-4C6A-A455-8F0F038CF0B6}"/>
                </a:ext>
              </a:extLst>
            </p:cNvPr>
            <p:cNvGrpSpPr/>
            <p:nvPr userDrawn="1"/>
          </p:nvGrpSpPr>
          <p:grpSpPr>
            <a:xfrm>
              <a:off x="1407705" y="5045834"/>
              <a:ext cx="211967" cy="211967"/>
              <a:chOff x="1549420" y="5712364"/>
              <a:chExt cx="312583" cy="312583"/>
            </a:xfrm>
          </p:grpSpPr>
          <p:sp>
            <p:nvSpPr>
              <p:cNvPr id="7" name="Oval 8">
                <a:extLst>
                  <a:ext uri="{FF2B5EF4-FFF2-40B4-BE49-F238E27FC236}">
                    <a16:creationId xmlns:a16="http://schemas.microsoft.com/office/drawing/2014/main" id="{C3F57BBD-616C-4C83-AE0D-1F53B0774B8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0">
                <a:extLst>
                  <a:ext uri="{FF2B5EF4-FFF2-40B4-BE49-F238E27FC236}">
                    <a16:creationId xmlns:a16="http://schemas.microsoft.com/office/drawing/2014/main" id="{CF6FA124-328F-434D-8E2C-4810EF79522E}"/>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0F5A946-B36C-437B-BBBE-040AD898AECF}"/>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1D3EC23D-890E-494C-A5F3-B58C0C58FBF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90" r:id="rId5"/>
    <p:sldLayoutId id="2147483678" r:id="rId6"/>
    <p:sldLayoutId id="2147483680" r:id="rId7"/>
    <p:sldLayoutId id="2147483681" r:id="rId8"/>
    <p:sldLayoutId id="2147483682" r:id="rId9"/>
    <p:sldLayoutId id="2147483684" r:id="rId10"/>
    <p:sldLayoutId id="2147483685" r:id="rId11"/>
    <p:sldLayoutId id="2147483686" r:id="rId12"/>
    <p:sldLayoutId id="2147483687" r:id="rId13"/>
    <p:sldLayoutId id="2147483688" r:id="rId14"/>
    <p:sldLayoutId id="2147483671" r:id="rId15"/>
    <p:sldLayoutId id="2147483672" r:id="rId16"/>
    <p:sldLayoutId id="2147483695" r:id="rId17"/>
    <p:sldLayoutId id="2147483697" r:id="rId18"/>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4" r:id="rId2"/>
    <p:sldLayoutId id="2147483696" r:id="rId3"/>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9F1F7699-D8EF-4CFE-9C63-CE16FBFDCA0A}"/>
              </a:ext>
            </a:extLst>
          </p:cNvPr>
          <p:cNvSpPr txBox="1"/>
          <p:nvPr/>
        </p:nvSpPr>
        <p:spPr>
          <a:xfrm>
            <a:off x="6626943" y="5615518"/>
            <a:ext cx="5329084" cy="923330"/>
          </a:xfrm>
          <a:prstGeom prst="rect">
            <a:avLst/>
          </a:prstGeom>
          <a:noFill/>
        </p:spPr>
        <p:txBody>
          <a:bodyPr wrap="square">
            <a:spAutoFit/>
          </a:bodyPr>
          <a:lstStyle/>
          <a:p>
            <a:pPr algn="ctr"/>
            <a:r>
              <a:rPr lang="en-ID" dirty="0">
                <a:solidFill>
                  <a:schemeClr val="bg1"/>
                </a:solidFill>
                <a:latin typeface="Gill Sans Ultra Bold Condensed" panose="020B0A06020104020203" pitchFamily="34" charset="0"/>
              </a:rPr>
              <a:t>KANTOR REGGIONAL I </a:t>
            </a:r>
          </a:p>
          <a:p>
            <a:pPr algn="ctr"/>
            <a:r>
              <a:rPr lang="en-ID" dirty="0">
                <a:solidFill>
                  <a:schemeClr val="bg1"/>
                </a:solidFill>
                <a:latin typeface="Gill Sans Ultra Bold Condensed" panose="020B0A06020104020203" pitchFamily="34" charset="0"/>
              </a:rPr>
              <a:t>BADAN KEPEGAWAIAN NEGARA</a:t>
            </a:r>
          </a:p>
          <a:p>
            <a:pPr algn="ctr"/>
            <a:r>
              <a:rPr lang="en-ID" dirty="0">
                <a:solidFill>
                  <a:schemeClr val="bg1"/>
                </a:solidFill>
                <a:latin typeface="Gill Sans Ultra Bold Condensed" panose="020B0A06020104020203" pitchFamily="34" charset="0"/>
              </a:rPr>
              <a:t>YOGYAKARTA</a:t>
            </a:r>
          </a:p>
        </p:txBody>
      </p:sp>
      <p:pic>
        <p:nvPicPr>
          <p:cNvPr id="2" name="Picture 1">
            <a:extLst>
              <a:ext uri="{FF2B5EF4-FFF2-40B4-BE49-F238E27FC236}">
                <a16:creationId xmlns:a16="http://schemas.microsoft.com/office/drawing/2014/main" id="{63175239-7384-49C8-9779-45CBFC31CB69}"/>
              </a:ext>
            </a:extLst>
          </p:cNvPr>
          <p:cNvPicPr>
            <a:picLocks noChangeAspect="1"/>
          </p:cNvPicPr>
          <p:nvPr/>
        </p:nvPicPr>
        <p:blipFill>
          <a:blip r:embed="rId2"/>
          <a:stretch>
            <a:fillRect/>
          </a:stretch>
        </p:blipFill>
        <p:spPr>
          <a:xfrm>
            <a:off x="6343892" y="793165"/>
            <a:ext cx="5206435" cy="3420152"/>
          </a:xfrm>
          <a:prstGeom prst="rect">
            <a:avLst/>
          </a:prstGeom>
        </p:spPr>
      </p:pic>
    </p:spTree>
    <p:extLst>
      <p:ext uri="{BB962C8B-B14F-4D97-AF65-F5344CB8AC3E}">
        <p14:creationId xmlns:p14="http://schemas.microsoft.com/office/powerpoint/2010/main" val="89938480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632698" y="709214"/>
            <a:ext cx="3028111" cy="3393773"/>
          </a:xfrm>
          <a:solidFill>
            <a:schemeClr val="bg2">
              <a:lumMod val="90000"/>
            </a:schemeClr>
          </a:solidFill>
        </p:spPr>
        <p:txBody>
          <a:bodyPr/>
          <a:lstStyle/>
          <a:p>
            <a:pPr algn="r"/>
            <a:r>
              <a:rPr lang="en-US" sz="2000" dirty="0" err="1">
                <a:latin typeface="Candara" panose="020E0502030303020204" pitchFamily="34" charset="0"/>
              </a:rPr>
              <a:t>memberikan</a:t>
            </a:r>
            <a:r>
              <a:rPr lang="en-US" sz="2000" dirty="0">
                <a:latin typeface="Candara" panose="020E0502030303020204" pitchFamily="34" charset="0"/>
              </a:rPr>
              <a:t> </a:t>
            </a:r>
            <a:r>
              <a:rPr lang="en-US" sz="2000" dirty="0" err="1">
                <a:latin typeface="Candara" panose="020E0502030303020204" pitchFamily="34" charset="0"/>
              </a:rPr>
              <a:t>dukungan</a:t>
            </a:r>
            <a:r>
              <a:rPr lang="en-US" sz="2000" dirty="0">
                <a:latin typeface="Candara" panose="020E0502030303020204" pitchFamily="34" charset="0"/>
              </a:rPr>
              <a:t> </a:t>
            </a:r>
            <a:r>
              <a:rPr lang="en-US" sz="2000" dirty="0" err="1">
                <a:latin typeface="Candara" panose="020E0502030303020204" pitchFamily="34" charset="0"/>
              </a:rPr>
              <a:t>kepada</a:t>
            </a:r>
            <a:r>
              <a:rPr lang="en-US" sz="2000" dirty="0">
                <a:latin typeface="Candara" panose="020E0502030303020204" pitchFamily="34" charset="0"/>
              </a:rPr>
              <a:t> </a:t>
            </a:r>
            <a:r>
              <a:rPr lang="en-US" sz="2000" dirty="0" err="1">
                <a:latin typeface="Candara" panose="020E0502030303020204" pitchFamily="34" charset="0"/>
              </a:rPr>
              <a:t>calon</a:t>
            </a:r>
            <a:r>
              <a:rPr lang="en-US" sz="2000" dirty="0">
                <a:latin typeface="Candara" panose="020E0502030303020204" pitchFamily="34" charset="0"/>
              </a:rPr>
              <a:t> </a:t>
            </a:r>
            <a:r>
              <a:rPr lang="en-US" sz="2000" dirty="0" err="1">
                <a:latin typeface="Candara" panose="020E0502030303020204" pitchFamily="34" charset="0"/>
              </a:rPr>
              <a:t>Presiden</a:t>
            </a:r>
            <a:r>
              <a:rPr lang="en-US" sz="2000" dirty="0">
                <a:latin typeface="Candara" panose="020E0502030303020204" pitchFamily="34" charset="0"/>
              </a:rPr>
              <a:t>/Wakil </a:t>
            </a:r>
            <a:r>
              <a:rPr lang="en-US" sz="2000" dirty="0" err="1">
                <a:latin typeface="Candara" panose="020E0502030303020204" pitchFamily="34" charset="0"/>
              </a:rPr>
              <a:t>Presiden</a:t>
            </a:r>
            <a:r>
              <a:rPr lang="en-US" sz="2000" dirty="0">
                <a:latin typeface="Candara" panose="020E0502030303020204" pitchFamily="34" charset="0"/>
              </a:rPr>
              <a:t>, </a:t>
            </a:r>
            <a:r>
              <a:rPr lang="en-US" sz="2000" dirty="0" err="1">
                <a:latin typeface="Candara" panose="020E0502030303020204" pitchFamily="34" charset="0"/>
              </a:rPr>
              <a:t>calon</a:t>
            </a:r>
            <a:r>
              <a:rPr lang="en-US" sz="2000" dirty="0">
                <a:latin typeface="Candara" panose="020E0502030303020204" pitchFamily="34" charset="0"/>
              </a:rPr>
              <a:t> </a:t>
            </a:r>
            <a:r>
              <a:rPr lang="en-US" sz="2000" dirty="0" err="1">
                <a:latin typeface="Candara" panose="020E0502030303020204" pitchFamily="34" charset="0"/>
              </a:rPr>
              <a:t>Kepala</a:t>
            </a:r>
            <a:r>
              <a:rPr lang="en-US" sz="2000" dirty="0">
                <a:latin typeface="Candara" panose="020E0502030303020204" pitchFamily="34" charset="0"/>
              </a:rPr>
              <a:t> Daerah/Wakil </a:t>
            </a:r>
            <a:r>
              <a:rPr lang="en-US" sz="2000" dirty="0" err="1">
                <a:latin typeface="Candara" panose="020E0502030303020204" pitchFamily="34" charset="0"/>
              </a:rPr>
              <a:t>Kepala</a:t>
            </a:r>
            <a:r>
              <a:rPr lang="en-US" sz="2000" dirty="0">
                <a:latin typeface="Candara" panose="020E0502030303020204" pitchFamily="34" charset="0"/>
              </a:rPr>
              <a:t> Daerah, </a:t>
            </a:r>
            <a:r>
              <a:rPr lang="en-US" sz="2000" dirty="0" err="1">
                <a:latin typeface="Candara" panose="020E0502030303020204" pitchFamily="34" charset="0"/>
              </a:rPr>
              <a:t>calon</a:t>
            </a:r>
            <a:r>
              <a:rPr lang="en-US" sz="2000" dirty="0">
                <a:latin typeface="Candara" panose="020E0502030303020204" pitchFamily="34" charset="0"/>
              </a:rPr>
              <a:t> </a:t>
            </a:r>
            <a:r>
              <a:rPr lang="en-US" sz="2000" dirty="0" err="1">
                <a:latin typeface="Candara" panose="020E0502030303020204" pitchFamily="34" charset="0"/>
              </a:rPr>
              <a:t>anggota</a:t>
            </a:r>
            <a:r>
              <a:rPr lang="en-US" sz="2000" dirty="0">
                <a:latin typeface="Candara" panose="020E0502030303020204" pitchFamily="34" charset="0"/>
              </a:rPr>
              <a:t> Dewan </a:t>
            </a:r>
            <a:r>
              <a:rPr lang="en-US" sz="2000" dirty="0" err="1">
                <a:latin typeface="Candara" panose="020E0502030303020204" pitchFamily="34" charset="0"/>
              </a:rPr>
              <a:t>Perwakilan</a:t>
            </a:r>
            <a:r>
              <a:rPr lang="en-US" sz="2000" dirty="0">
                <a:latin typeface="Candara" panose="020E0502030303020204" pitchFamily="34" charset="0"/>
              </a:rPr>
              <a:t> Rakyat, </a:t>
            </a:r>
            <a:r>
              <a:rPr lang="en-US" sz="2000" dirty="0" err="1">
                <a:latin typeface="Candara" panose="020E0502030303020204" pitchFamily="34" charset="0"/>
              </a:rPr>
              <a:t>calon</a:t>
            </a:r>
            <a:r>
              <a:rPr lang="en-US" sz="2000" dirty="0">
                <a:latin typeface="Candara" panose="020E0502030303020204" pitchFamily="34" charset="0"/>
              </a:rPr>
              <a:t> </a:t>
            </a:r>
            <a:r>
              <a:rPr lang="en-US" sz="2000" dirty="0" err="1">
                <a:latin typeface="Candara" panose="020E0502030303020204" pitchFamily="34" charset="0"/>
              </a:rPr>
              <a:t>anggota</a:t>
            </a:r>
            <a:r>
              <a:rPr lang="en-US" sz="2000" dirty="0">
                <a:latin typeface="Candara" panose="020E0502030303020204" pitchFamily="34" charset="0"/>
              </a:rPr>
              <a:t> Dewan </a:t>
            </a:r>
            <a:r>
              <a:rPr lang="en-US" sz="2000" dirty="0" err="1">
                <a:latin typeface="Candara" panose="020E0502030303020204" pitchFamily="34" charset="0"/>
              </a:rPr>
              <a:t>Perwakilan</a:t>
            </a:r>
            <a:r>
              <a:rPr lang="en-US" sz="2000" dirty="0">
                <a:latin typeface="Candara" panose="020E0502030303020204" pitchFamily="34" charset="0"/>
              </a:rPr>
              <a:t> Daerah, </a:t>
            </a:r>
            <a:r>
              <a:rPr lang="en-US" sz="2000" dirty="0" err="1">
                <a:latin typeface="Candara" panose="020E0502030303020204" pitchFamily="34" charset="0"/>
              </a:rPr>
              <a:t>atan</a:t>
            </a:r>
            <a:r>
              <a:rPr lang="en-US" sz="2000" dirty="0">
                <a:latin typeface="Candara" panose="020E0502030303020204" pitchFamily="34" charset="0"/>
              </a:rPr>
              <a:t> </a:t>
            </a:r>
            <a:r>
              <a:rPr lang="en-US" sz="2000" dirty="0" err="1">
                <a:latin typeface="Candara" panose="020E0502030303020204" pitchFamily="34" charset="0"/>
              </a:rPr>
              <a:t>calon</a:t>
            </a:r>
            <a:r>
              <a:rPr lang="en-US" sz="2000" dirty="0">
                <a:latin typeface="Candara" panose="020E0502030303020204" pitchFamily="34" charset="0"/>
              </a:rPr>
              <a:t> DPRD </a:t>
            </a:r>
            <a:r>
              <a:rPr lang="en-US" sz="2000" dirty="0" err="1">
                <a:latin typeface="Candara" panose="020E0502030303020204" pitchFamily="34" charset="0"/>
              </a:rPr>
              <a:t>dengan</a:t>
            </a:r>
            <a:r>
              <a:rPr lang="en-US" sz="2000" dirty="0">
                <a:latin typeface="Candara" panose="020E0502030303020204" pitchFamily="34" charset="0"/>
              </a:rPr>
              <a:t> </a:t>
            </a:r>
            <a:r>
              <a:rPr lang="en-US" sz="2000" dirty="0" err="1">
                <a:latin typeface="Candara" panose="020E0502030303020204" pitchFamily="34" charset="0"/>
              </a:rPr>
              <a:t>cara</a:t>
            </a:r>
            <a:r>
              <a:rPr lang="en-US" sz="2000" dirty="0">
                <a:latin typeface="Candara" panose="020E0502030303020204" pitchFamily="34" charset="0"/>
              </a:rPr>
              <a:t>:</a:t>
            </a:r>
          </a:p>
        </p:txBody>
      </p:sp>
      <p:grpSp>
        <p:nvGrpSpPr>
          <p:cNvPr id="3" name="Group 2">
            <a:extLst>
              <a:ext uri="{FF2B5EF4-FFF2-40B4-BE49-F238E27FC236}">
                <a16:creationId xmlns:a16="http://schemas.microsoft.com/office/drawing/2014/main" id="{60FCE568-1FDA-4165-8971-6C150C08A8D6}"/>
              </a:ext>
            </a:extLst>
          </p:cNvPr>
          <p:cNvGrpSpPr/>
          <p:nvPr/>
        </p:nvGrpSpPr>
        <p:grpSpPr>
          <a:xfrm>
            <a:off x="323529" y="2675019"/>
            <a:ext cx="4951754" cy="4182981"/>
            <a:chOff x="319983" y="2613403"/>
            <a:chExt cx="5024694" cy="4244597"/>
          </a:xfrm>
        </p:grpSpPr>
        <p:grpSp>
          <p:nvGrpSpPr>
            <p:cNvPr id="4" name="Graphic 60">
              <a:extLst>
                <a:ext uri="{FF2B5EF4-FFF2-40B4-BE49-F238E27FC236}">
                  <a16:creationId xmlns:a16="http://schemas.microsoft.com/office/drawing/2014/main" id="{CF19713D-F215-43D6-8AE5-F126967CB427}"/>
                </a:ext>
              </a:extLst>
            </p:cNvPr>
            <p:cNvGrpSpPr/>
            <p:nvPr/>
          </p:nvGrpSpPr>
          <p:grpSpPr>
            <a:xfrm>
              <a:off x="1545801" y="2613865"/>
              <a:ext cx="1177542" cy="1489096"/>
              <a:chOff x="3487745" y="1253233"/>
              <a:chExt cx="1555735" cy="1967347"/>
            </a:xfrm>
            <a:solidFill>
              <a:schemeClr val="accent1"/>
            </a:solidFill>
          </p:grpSpPr>
          <p:sp>
            <p:nvSpPr>
              <p:cNvPr id="21" name="Freeform: Shape 20">
                <a:extLst>
                  <a:ext uri="{FF2B5EF4-FFF2-40B4-BE49-F238E27FC236}">
                    <a16:creationId xmlns:a16="http://schemas.microsoft.com/office/drawing/2014/main" id="{48FE95C9-5EC7-45E6-A201-ACE0933C7A39}"/>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98A8B8E-C24F-4D9A-A9C3-182108346E51}"/>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5" name="Freeform: Shape 4">
              <a:extLst>
                <a:ext uri="{FF2B5EF4-FFF2-40B4-BE49-F238E27FC236}">
                  <a16:creationId xmlns:a16="http://schemas.microsoft.com/office/drawing/2014/main" id="{9A9D3B42-CDE4-492B-B82A-5A67EEDEAB26}"/>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5EDCB79-1C51-424E-B286-A209F6B5AA11}"/>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8B7AA5F-274A-4CB2-B9ED-59DF2D69EFEB}"/>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C2A76B3-C570-4DC1-BAD5-CB282710F227}"/>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8093DCA-5407-414D-A7DC-7EED0C0DF1FE}"/>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9472A3-0305-4A8A-B5A6-0F1D827DADD5}"/>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45997C9-B5A2-4C48-8311-3880FE16BBEB}"/>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3E4259B-8CA7-4375-9675-BEB8428D273A}"/>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C234ED9-2DD7-4F9C-9C6E-CFD731FC4CBA}"/>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1E4DDE-91ED-4E68-A4A2-E466E5550366}"/>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9681386-ECF2-4D61-9D28-EBE3609F2645}"/>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B85A72E-6AC5-440D-A1A9-AE966D41ADF9}"/>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49A614A-79AC-48D2-B5F3-5BBC89E9D6D6}"/>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5321935C-89A4-4F5C-AA15-024F49CFF2DC}"/>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9" name="Rectangle 38">
            <a:extLst>
              <a:ext uri="{FF2B5EF4-FFF2-40B4-BE49-F238E27FC236}">
                <a16:creationId xmlns:a16="http://schemas.microsoft.com/office/drawing/2014/main" id="{E67C4D7D-2BFA-4F35-A1AF-10B6C1FFE63B}"/>
              </a:ext>
            </a:extLst>
          </p:cNvPr>
          <p:cNvSpPr/>
          <p:nvPr/>
        </p:nvSpPr>
        <p:spPr>
          <a:xfrm>
            <a:off x="6874832" y="750854"/>
            <a:ext cx="70724"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3DEE7B8-B5E0-406E-A702-50E18C63F15A}"/>
              </a:ext>
            </a:extLst>
          </p:cNvPr>
          <p:cNvSpPr txBox="1"/>
          <p:nvPr/>
        </p:nvSpPr>
        <p:spPr>
          <a:xfrm>
            <a:off x="7118409" y="847412"/>
            <a:ext cx="4655200" cy="4425827"/>
          </a:xfrm>
          <a:prstGeom prst="rect">
            <a:avLst/>
          </a:prstGeom>
          <a:noFill/>
        </p:spPr>
        <p:txBody>
          <a:bodyPr wrap="square" rtlCol="0">
            <a:spAutoFit/>
          </a:bodyPr>
          <a:lstStyle/>
          <a:p>
            <a:pPr marL="342900" indent="-342900">
              <a:lnSpc>
                <a:spcPct val="80000"/>
              </a:lnSpc>
              <a:buFont typeface="+mj-lt"/>
              <a:buAutoNum type="alphaLcPeriod"/>
            </a:pPr>
            <a:r>
              <a:rPr lang="en-ID" altLang="en-US" sz="1600" dirty="0" err="1">
                <a:latin typeface="Candara" panose="020E0502030303020204" pitchFamily="34" charset="0"/>
              </a:rPr>
              <a:t>ikut</a:t>
            </a:r>
            <a:r>
              <a:rPr lang="en-ID" altLang="en-US" sz="1600" dirty="0">
                <a:latin typeface="Candara" panose="020E0502030303020204" pitchFamily="34" charset="0"/>
              </a:rPr>
              <a:t> </a:t>
            </a:r>
            <a:r>
              <a:rPr lang="en-ID" altLang="en-US" sz="1600" dirty="0" err="1">
                <a:latin typeface="Candara" panose="020E0502030303020204" pitchFamily="34" charset="0"/>
              </a:rPr>
              <a:t>kampanye</a:t>
            </a:r>
            <a:r>
              <a:rPr lang="en-ID" altLang="en-US" sz="1600" dirty="0">
                <a:latin typeface="Candara" panose="020E0502030303020204" pitchFamily="34" charset="0"/>
              </a:rPr>
              <a:t>;</a:t>
            </a:r>
          </a:p>
          <a:p>
            <a:pPr marL="342900" indent="-342900">
              <a:lnSpc>
                <a:spcPct val="80000"/>
              </a:lnSpc>
              <a:buFont typeface="+mj-lt"/>
              <a:buAutoNum type="alphaLcPeriod"/>
            </a:pPr>
            <a:r>
              <a:rPr lang="sv-SE" altLang="ko-KR" sz="1600" dirty="0">
                <a:latin typeface="Candara" panose="020E0502030303020204" pitchFamily="34" charset="0"/>
                <a:cs typeface="Arial" pitchFamily="34" charset="0"/>
              </a:rPr>
              <a:t>menjadi peserta	kampanye dengan menggunakan atribut partai atau atribut PNS;</a:t>
            </a:r>
          </a:p>
          <a:p>
            <a:pPr marL="342900" indent="-342900">
              <a:lnSpc>
                <a:spcPct val="80000"/>
              </a:lnSpc>
              <a:buFont typeface="+mj-lt"/>
              <a:buAutoNum type="alphaLcPeriod"/>
            </a:pPr>
            <a:r>
              <a:rPr lang="en-ID" altLang="en-US" sz="1600" dirty="0" err="1">
                <a:latin typeface="Candara" panose="020E0502030303020204" pitchFamily="34" charset="0"/>
              </a:rPr>
              <a:t>sebagai</a:t>
            </a:r>
            <a:r>
              <a:rPr lang="en-ID" altLang="en-US" sz="1600" dirty="0">
                <a:latin typeface="Candara" panose="020E0502030303020204" pitchFamily="34" charset="0"/>
              </a:rPr>
              <a:t> </a:t>
            </a:r>
            <a:r>
              <a:rPr lang="en-ID" altLang="en-US" sz="1600" dirty="0" err="1">
                <a:latin typeface="Candara" panose="020E0502030303020204" pitchFamily="34" charset="0"/>
              </a:rPr>
              <a:t>peserta</a:t>
            </a:r>
            <a:r>
              <a:rPr lang="en-ID" altLang="en-US" sz="1600" dirty="0">
                <a:latin typeface="Candara" panose="020E0502030303020204" pitchFamily="34" charset="0"/>
              </a:rPr>
              <a:t> </a:t>
            </a:r>
            <a:r>
              <a:rPr lang="en-ID" altLang="en-US" sz="1600" dirty="0" err="1">
                <a:latin typeface="Candara" panose="020E0502030303020204" pitchFamily="34" charset="0"/>
              </a:rPr>
              <a:t>kampanye</a:t>
            </a:r>
            <a:r>
              <a:rPr lang="en-ID" altLang="en-US" sz="1600" dirty="0">
                <a:latin typeface="Candara" panose="020E0502030303020204" pitchFamily="34" charset="0"/>
              </a:rPr>
              <a:t> </a:t>
            </a:r>
            <a:r>
              <a:rPr lang="en-ID" altLang="en-US" sz="1600" dirty="0" err="1">
                <a:latin typeface="Candara" panose="020E0502030303020204" pitchFamily="34" charset="0"/>
              </a:rPr>
              <a:t>dengan</a:t>
            </a:r>
            <a:r>
              <a:rPr lang="en-ID" altLang="en-US" sz="1600" dirty="0">
                <a:latin typeface="Candara" panose="020E0502030303020204" pitchFamily="34" charset="0"/>
              </a:rPr>
              <a:t> </a:t>
            </a:r>
            <a:r>
              <a:rPr lang="en-ID" altLang="en-US" sz="1600" dirty="0" err="1">
                <a:latin typeface="Candara" panose="020E0502030303020204" pitchFamily="34" charset="0"/>
              </a:rPr>
              <a:t>mengerahkan</a:t>
            </a:r>
            <a:r>
              <a:rPr lang="en-ID" altLang="en-US" sz="1600" dirty="0">
                <a:latin typeface="Candara" panose="020E0502030303020204" pitchFamily="34" charset="0"/>
              </a:rPr>
              <a:t> PNS lain</a:t>
            </a:r>
            <a:r>
              <a:rPr lang="sv-SE" altLang="en-US" sz="1600" dirty="0">
                <a:latin typeface="Candara" panose="020E0502030303020204" pitchFamily="34" charset="0"/>
                <a:cs typeface="Arial" pitchFamily="34" charset="0"/>
              </a:rPr>
              <a:t>;</a:t>
            </a:r>
          </a:p>
          <a:p>
            <a:pPr marL="342900" indent="-342900">
              <a:lnSpc>
                <a:spcPct val="80000"/>
              </a:lnSpc>
              <a:buFont typeface="+mj-lt"/>
              <a:buAutoNum type="alphaLcPeriod"/>
            </a:pPr>
            <a:r>
              <a:rPr lang="en-ID" altLang="en-US" sz="1600" dirty="0" err="1">
                <a:latin typeface="Candara" panose="020E0502030303020204" pitchFamily="34" charset="0"/>
              </a:rPr>
              <a:t>sebagai</a:t>
            </a:r>
            <a:r>
              <a:rPr lang="en-ID" altLang="en-US" sz="1600" dirty="0">
                <a:latin typeface="Candara" panose="020E0502030303020204" pitchFamily="34" charset="0"/>
              </a:rPr>
              <a:t> </a:t>
            </a:r>
            <a:r>
              <a:rPr lang="en-ID" altLang="en-US" sz="1600" dirty="0" err="1">
                <a:latin typeface="Candara" panose="020E0502030303020204" pitchFamily="34" charset="0"/>
              </a:rPr>
              <a:t>peserta</a:t>
            </a:r>
            <a:r>
              <a:rPr lang="en-ID" altLang="en-US" sz="1600" dirty="0">
                <a:latin typeface="Candara" panose="020E0502030303020204" pitchFamily="34" charset="0"/>
              </a:rPr>
              <a:t>	</a:t>
            </a:r>
            <a:r>
              <a:rPr lang="en-ID" altLang="en-US" sz="1600" dirty="0" err="1">
                <a:latin typeface="Candara" panose="020E0502030303020204" pitchFamily="34" charset="0"/>
              </a:rPr>
              <a:t>kampanye</a:t>
            </a:r>
            <a:r>
              <a:rPr lang="en-ID" altLang="en-US" sz="1600" dirty="0">
                <a:latin typeface="Candara" panose="020E0502030303020204" pitchFamily="34" charset="0"/>
              </a:rPr>
              <a:t> </a:t>
            </a:r>
            <a:r>
              <a:rPr lang="en-ID" altLang="en-US" sz="1600" dirty="0" err="1">
                <a:latin typeface="Candara" panose="020E0502030303020204" pitchFamily="34" charset="0"/>
              </a:rPr>
              <a:t>dengan</a:t>
            </a:r>
            <a:r>
              <a:rPr lang="en-ID" altLang="en-US" sz="1600" dirty="0">
                <a:latin typeface="Candara" panose="020E0502030303020204" pitchFamily="34" charset="0"/>
              </a:rPr>
              <a:t> </a:t>
            </a:r>
            <a:r>
              <a:rPr lang="en-ID" altLang="en-US" sz="1600" dirty="0" err="1">
                <a:latin typeface="Candara" panose="020E0502030303020204" pitchFamily="34" charset="0"/>
              </a:rPr>
              <a:t>menggunakan</a:t>
            </a:r>
            <a:r>
              <a:rPr lang="en-ID" altLang="en-US" sz="1600" dirty="0">
                <a:latin typeface="Candara" panose="020E0502030303020204" pitchFamily="34" charset="0"/>
              </a:rPr>
              <a:t> </a:t>
            </a:r>
            <a:r>
              <a:rPr lang="en-ID" altLang="en-US" sz="1600" dirty="0" err="1">
                <a:latin typeface="Candara" panose="020E0502030303020204" pitchFamily="34" charset="0"/>
              </a:rPr>
              <a:t>fasilitas</a:t>
            </a:r>
            <a:r>
              <a:rPr lang="en-ID" altLang="en-US" sz="1600" dirty="0">
                <a:latin typeface="Candara" panose="020E0502030303020204" pitchFamily="34" charset="0"/>
              </a:rPr>
              <a:t> negara;</a:t>
            </a:r>
          </a:p>
          <a:p>
            <a:pPr marL="342900" indent="-342900">
              <a:lnSpc>
                <a:spcPct val="80000"/>
              </a:lnSpc>
              <a:buFont typeface="+mj-lt"/>
              <a:buAutoNum type="alphaLcPeriod"/>
            </a:pP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membuat keputusan dan/atau tindakan yang menguntungkan atau merugikan salah satu pasangan calon sebelum, selama, dan sesudah masa kampanye</a:t>
            </a:r>
            <a:r>
              <a:rPr lang="en-ID" altLang="en-US" sz="1600" dirty="0">
                <a:latin typeface="Candara" panose="020E0502030303020204" pitchFamily="34" charset="0"/>
                <a:ea typeface="Bookman Old Style" panose="02050604050505020204" pitchFamily="18" charset="0"/>
                <a:cs typeface="Bookman Old Style" panose="02050604050505020204" pitchFamily="18" charset="0"/>
              </a:rPr>
              <a:t>;</a:t>
            </a:r>
          </a:p>
          <a:p>
            <a:pPr marL="342900" indent="-342900">
              <a:lnSpc>
                <a:spcPct val="80000"/>
              </a:lnSpc>
              <a:buFont typeface="+mj-lt"/>
              <a:buAutoNum type="alphaLcPeriod"/>
            </a:pP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mengadakan kegiatan yang mengarah kepada keberpihakan terhadap pasangan calon yang menjadi peserta pemilu sebelum, selama, dan sesudah masa kampanye meliputi pertemuan, ajakan, himbauan, seruan, atau pemberian barang kepada PNS dalam lingkungan unit kerjanya, anggota keluarga, dan masyarakat; dan/atau</a:t>
            </a:r>
            <a:endParaRPr lang="en-AU" altLang="en-US" sz="1600" dirty="0">
              <a:latin typeface="Candara" panose="020E0502030303020204" pitchFamily="34" charset="0"/>
              <a:ea typeface="Bookman Old Style" panose="02050604050505020204" pitchFamily="18" charset="0"/>
              <a:cs typeface="Bookman Old Style" panose="02050604050505020204" pitchFamily="18" charset="0"/>
            </a:endParaRPr>
          </a:p>
          <a:p>
            <a:pPr marL="342900" indent="-342900">
              <a:lnSpc>
                <a:spcPct val="80000"/>
              </a:lnSpc>
              <a:buFont typeface="+mj-lt"/>
              <a:buAutoNum type="alphaLcPeriod"/>
            </a:pP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memberikan surat dukungan disertai fotokopi Kartu Tanda Penduduk atau Surat Keterangan Tanda Penduduk</a:t>
            </a:r>
            <a:endParaRPr lang="en-US" altLang="ko-KR" sz="1600" dirty="0">
              <a:latin typeface="Candara" panose="020E0502030303020204" pitchFamily="34" charset="0"/>
              <a:cs typeface="Arial" pitchFamily="34" charset="0"/>
            </a:endParaRPr>
          </a:p>
        </p:txBody>
      </p:sp>
      <p:sp>
        <p:nvSpPr>
          <p:cNvPr id="48" name="Oval 47">
            <a:extLst>
              <a:ext uri="{FF2B5EF4-FFF2-40B4-BE49-F238E27FC236}">
                <a16:creationId xmlns:a16="http://schemas.microsoft.com/office/drawing/2014/main" id="{D6CB84AA-E85A-462A-A292-571CCE96587B}"/>
              </a:ext>
            </a:extLst>
          </p:cNvPr>
          <p:cNvSpPr/>
          <p:nvPr/>
        </p:nvSpPr>
        <p:spPr>
          <a:xfrm flipH="1">
            <a:off x="2930103" y="847412"/>
            <a:ext cx="576000" cy="573091"/>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9" name="TextBox 48">
            <a:extLst>
              <a:ext uri="{FF2B5EF4-FFF2-40B4-BE49-F238E27FC236}">
                <a16:creationId xmlns:a16="http://schemas.microsoft.com/office/drawing/2014/main" id="{0CD702D0-9514-4F96-8A1F-6FE78702ED06}"/>
              </a:ext>
            </a:extLst>
          </p:cNvPr>
          <p:cNvSpPr txBox="1"/>
          <p:nvPr/>
        </p:nvSpPr>
        <p:spPr>
          <a:xfrm flipH="1">
            <a:off x="2973402" y="937221"/>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14</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50" name="TextBox 49">
            <a:extLst>
              <a:ext uri="{FF2B5EF4-FFF2-40B4-BE49-F238E27FC236}">
                <a16:creationId xmlns:a16="http://schemas.microsoft.com/office/drawing/2014/main" id="{B47FA7E0-AD44-4DC5-8F97-D7837BB7105F}"/>
              </a:ext>
            </a:extLst>
          </p:cNvPr>
          <p:cNvSpPr txBox="1"/>
          <p:nvPr/>
        </p:nvSpPr>
        <p:spPr>
          <a:xfrm>
            <a:off x="3812149" y="5602056"/>
            <a:ext cx="3839341" cy="707886"/>
          </a:xfrm>
          <a:prstGeom prst="rect">
            <a:avLst/>
          </a:prstGeom>
          <a:noFill/>
        </p:spPr>
        <p:txBody>
          <a:bodyPr wrap="square" rtlCol="0" anchor="ctr">
            <a:spAutoFit/>
          </a:bodyPr>
          <a:lstStyle/>
          <a:p>
            <a:pPr algn="r"/>
            <a:r>
              <a:rPr lang="en-US" altLang="ko-KR" sz="4000" dirty="0" err="1">
                <a:solidFill>
                  <a:schemeClr val="tx1">
                    <a:lumMod val="85000"/>
                    <a:lumOff val="15000"/>
                  </a:schemeClr>
                </a:solidFill>
                <a:latin typeface="Tw Cen MT Condensed Extra Bold" panose="020B0803020202020204" pitchFamily="34" charset="0"/>
                <a:cs typeface="Arial" pitchFamily="34" charset="0"/>
              </a:rPr>
              <a:t>Larangan</a:t>
            </a:r>
            <a:r>
              <a:rPr lang="en-US" altLang="ko-KR" sz="4000" dirty="0">
                <a:solidFill>
                  <a:schemeClr val="tx1">
                    <a:lumMod val="85000"/>
                    <a:lumOff val="15000"/>
                  </a:schemeClr>
                </a:solidFill>
                <a:latin typeface="Tw Cen MT Condensed Extra Bold" panose="020B0803020202020204" pitchFamily="34" charset="0"/>
                <a:cs typeface="Arial" pitchFamily="34" charset="0"/>
              </a:rPr>
              <a:t> </a:t>
            </a:r>
            <a:r>
              <a:rPr lang="en-US" altLang="ko-KR" sz="4000" dirty="0" err="1">
                <a:solidFill>
                  <a:schemeClr val="tx1">
                    <a:lumMod val="85000"/>
                    <a:lumOff val="15000"/>
                  </a:schemeClr>
                </a:solidFill>
                <a:latin typeface="Tw Cen MT Condensed Extra Bold" panose="020B0803020202020204" pitchFamily="34" charset="0"/>
                <a:cs typeface="Arial" pitchFamily="34" charset="0"/>
              </a:rPr>
              <a:t>Pasal</a:t>
            </a:r>
            <a:r>
              <a:rPr lang="en-US" altLang="ko-KR" sz="4000" dirty="0">
                <a:solidFill>
                  <a:schemeClr val="tx1">
                    <a:lumMod val="85000"/>
                    <a:lumOff val="15000"/>
                  </a:schemeClr>
                </a:solidFill>
                <a:latin typeface="Tw Cen MT Condensed Extra Bold" panose="020B0803020202020204" pitchFamily="34" charset="0"/>
                <a:cs typeface="Arial" pitchFamily="34" charset="0"/>
              </a:rPr>
              <a:t> 5</a:t>
            </a:r>
            <a:endParaRPr lang="ko-KR" altLang="en-US" sz="4000" dirty="0">
              <a:solidFill>
                <a:schemeClr val="tx1">
                  <a:lumMod val="85000"/>
                  <a:lumOff val="15000"/>
                </a:schemeClr>
              </a:solidFill>
              <a:latin typeface="Tw Cen MT Condensed Extra Bold" panose="020B0803020202020204" pitchFamily="34" charset="0"/>
              <a:cs typeface="Arial" pitchFamily="34" charset="0"/>
            </a:endParaRPr>
          </a:p>
        </p:txBody>
      </p:sp>
    </p:spTree>
    <p:extLst>
      <p:ext uri="{BB962C8B-B14F-4D97-AF65-F5344CB8AC3E}">
        <p14:creationId xmlns:p14="http://schemas.microsoft.com/office/powerpoint/2010/main" val="34231334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4" y="748146"/>
            <a:ext cx="10060246" cy="5370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t>PNS. Yang </a:t>
            </a:r>
            <a:r>
              <a:rPr lang="en-US" sz="2400" dirty="0" err="1"/>
              <a:t>akan</a:t>
            </a:r>
            <a:r>
              <a:rPr lang="en-US" sz="2400" dirty="0"/>
              <a:t> </a:t>
            </a:r>
            <a:r>
              <a:rPr lang="en-US" sz="2400" dirty="0" err="1"/>
              <a:t>melakukan</a:t>
            </a:r>
            <a:r>
              <a:rPr lang="en-US" sz="2400" dirty="0"/>
              <a:t> </a:t>
            </a:r>
            <a:r>
              <a:rPr lang="en-US" sz="2400" dirty="0" err="1"/>
              <a:t>perceraian</a:t>
            </a:r>
            <a:r>
              <a:rPr lang="en-US" sz="2400" dirty="0"/>
              <a:t>  </a:t>
            </a:r>
            <a:r>
              <a:rPr lang="en-US" sz="2400" dirty="0" err="1"/>
              <a:t>harus</a:t>
            </a:r>
            <a:r>
              <a:rPr lang="en-US" sz="2400" dirty="0"/>
              <a:t> </a:t>
            </a:r>
            <a:r>
              <a:rPr lang="en-US" sz="2400" dirty="0" err="1"/>
              <a:t>mengajukan</a:t>
            </a:r>
            <a:r>
              <a:rPr lang="en-US" sz="2400" dirty="0"/>
              <a:t> </a:t>
            </a:r>
            <a:r>
              <a:rPr lang="en-US" sz="2400" dirty="0" err="1"/>
              <a:t>izin</a:t>
            </a:r>
            <a:r>
              <a:rPr lang="en-US" sz="2400" dirty="0"/>
              <a:t> </a:t>
            </a:r>
            <a:r>
              <a:rPr lang="en-US" sz="2400" dirty="0" err="1"/>
              <a:t>perceraian</a:t>
            </a: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latin typeface="TrebuchetMS"/>
              </a:rPr>
              <a:t>Pegawai</a:t>
            </a:r>
            <a:r>
              <a:rPr lang="en-US" sz="2400" dirty="0">
                <a:solidFill>
                  <a:schemeClr val="bg1"/>
                </a:solidFill>
                <a:latin typeface="TrebuchetMS"/>
              </a:rPr>
              <a:t> </a:t>
            </a:r>
            <a:r>
              <a:rPr lang="en-US" sz="2400" dirty="0" err="1">
                <a:solidFill>
                  <a:schemeClr val="bg1"/>
                </a:solidFill>
                <a:latin typeface="TrebuchetMS"/>
              </a:rPr>
              <a:t>Negeri</a:t>
            </a:r>
            <a:r>
              <a:rPr lang="en-US" sz="2400" dirty="0">
                <a:solidFill>
                  <a:schemeClr val="bg1"/>
                </a:solidFill>
                <a:latin typeface="TrebuchetMS"/>
              </a:rPr>
              <a:t> </a:t>
            </a:r>
            <a:r>
              <a:rPr lang="en-US" sz="2400" dirty="0" err="1">
                <a:solidFill>
                  <a:schemeClr val="bg1"/>
                </a:solidFill>
                <a:latin typeface="TrebuchetMS"/>
              </a:rPr>
              <a:t>Sipil</a:t>
            </a:r>
            <a:r>
              <a:rPr lang="en-US" sz="2400" dirty="0">
                <a:solidFill>
                  <a:schemeClr val="bg1"/>
                </a:solidFill>
                <a:latin typeface="TrebuchetMS"/>
              </a:rPr>
              <a:t> </a:t>
            </a:r>
            <a:r>
              <a:rPr lang="en-US" sz="2400" dirty="0" err="1">
                <a:solidFill>
                  <a:schemeClr val="bg1"/>
                </a:solidFill>
                <a:latin typeface="TrebuchetMS"/>
              </a:rPr>
              <a:t>pria</a:t>
            </a:r>
            <a:r>
              <a:rPr lang="en-US" sz="2400" dirty="0">
                <a:solidFill>
                  <a:schemeClr val="bg1"/>
                </a:solidFill>
                <a:latin typeface="TrebuchetMS"/>
              </a:rPr>
              <a:t> yang </a:t>
            </a:r>
            <a:r>
              <a:rPr lang="en-US" sz="2400" dirty="0" err="1">
                <a:solidFill>
                  <a:schemeClr val="bg1"/>
                </a:solidFill>
                <a:latin typeface="TrebuchetMS"/>
              </a:rPr>
              <a:t>akan</a:t>
            </a:r>
            <a:r>
              <a:rPr lang="en-US" sz="2400" dirty="0">
                <a:solidFill>
                  <a:schemeClr val="bg1"/>
                </a:solidFill>
                <a:latin typeface="TrebuchetMS"/>
              </a:rPr>
              <a:t> </a:t>
            </a:r>
            <a:r>
              <a:rPr lang="en-US" sz="2400" dirty="0" err="1">
                <a:solidFill>
                  <a:schemeClr val="bg1"/>
                </a:solidFill>
                <a:latin typeface="TrebuchetMS"/>
              </a:rPr>
              <a:t>beristri</a:t>
            </a:r>
            <a:r>
              <a:rPr lang="en-US" sz="2400" dirty="0">
                <a:solidFill>
                  <a:schemeClr val="bg1"/>
                </a:solidFill>
                <a:latin typeface="TrebuchetMS"/>
              </a:rPr>
              <a:t> </a:t>
            </a:r>
            <a:r>
              <a:rPr lang="en-US" sz="2400" dirty="0" err="1">
                <a:solidFill>
                  <a:schemeClr val="bg1"/>
                </a:solidFill>
                <a:latin typeface="TrebuchetMS"/>
              </a:rPr>
              <a:t>lebih</a:t>
            </a:r>
            <a:r>
              <a:rPr lang="en-US" sz="2400" dirty="0">
                <a:solidFill>
                  <a:schemeClr val="bg1"/>
                </a:solidFill>
                <a:latin typeface="TrebuchetMS"/>
              </a:rPr>
              <a:t> </a:t>
            </a:r>
            <a:r>
              <a:rPr lang="en-US" sz="2400" dirty="0" err="1">
                <a:solidFill>
                  <a:schemeClr val="bg1"/>
                </a:solidFill>
                <a:latin typeface="TrebuchetMS"/>
              </a:rPr>
              <a:t>dari</a:t>
            </a:r>
            <a:r>
              <a:rPr lang="en-US" sz="2400" dirty="0">
                <a:solidFill>
                  <a:schemeClr val="bg1"/>
                </a:solidFill>
                <a:latin typeface="TrebuchetMS"/>
              </a:rPr>
              <a:t> </a:t>
            </a:r>
            <a:r>
              <a:rPr lang="en-US" sz="2400" dirty="0" err="1">
                <a:solidFill>
                  <a:schemeClr val="bg1"/>
                </a:solidFill>
                <a:latin typeface="TrebuchetMS"/>
              </a:rPr>
              <a:t>seorang</a:t>
            </a:r>
            <a:r>
              <a:rPr lang="en-US" sz="2400" dirty="0">
                <a:solidFill>
                  <a:schemeClr val="bg1"/>
                </a:solidFill>
                <a:latin typeface="TrebuchetMS"/>
              </a:rPr>
              <a:t>,</a:t>
            </a:r>
            <a:br>
              <a:rPr lang="en-US" sz="2400" dirty="0">
                <a:solidFill>
                  <a:schemeClr val="bg1"/>
                </a:solidFill>
                <a:latin typeface="TrebuchetMS"/>
              </a:rPr>
            </a:br>
            <a:r>
              <a:rPr lang="en-US" sz="2400" dirty="0" err="1">
                <a:solidFill>
                  <a:schemeClr val="bg1"/>
                </a:solidFill>
                <a:latin typeface="TrebuchetMS"/>
              </a:rPr>
              <a:t>wajib</a:t>
            </a:r>
            <a:r>
              <a:rPr lang="en-US" sz="2400" dirty="0">
                <a:solidFill>
                  <a:schemeClr val="bg1"/>
                </a:solidFill>
                <a:latin typeface="TrebuchetMS"/>
              </a:rPr>
              <a:t> </a:t>
            </a:r>
            <a:r>
              <a:rPr lang="en-US" sz="2400" dirty="0" err="1">
                <a:solidFill>
                  <a:schemeClr val="bg1"/>
                </a:solidFill>
                <a:latin typeface="TrebuchetMS"/>
              </a:rPr>
              <a:t>memperoleh</a:t>
            </a:r>
            <a:r>
              <a:rPr lang="en-US" sz="2400" dirty="0">
                <a:solidFill>
                  <a:schemeClr val="bg1"/>
                </a:solidFill>
                <a:latin typeface="TrebuchetMS"/>
              </a:rPr>
              <a:t> </a:t>
            </a:r>
            <a:r>
              <a:rPr lang="en-US" sz="2400" dirty="0" err="1">
                <a:solidFill>
                  <a:schemeClr val="bg1"/>
                </a:solidFill>
                <a:latin typeface="TrebuchetMS"/>
              </a:rPr>
              <a:t>izin</a:t>
            </a:r>
            <a:r>
              <a:rPr lang="en-US" sz="2400" dirty="0">
                <a:solidFill>
                  <a:schemeClr val="bg1"/>
                </a:solidFill>
                <a:latin typeface="TrebuchetMS"/>
              </a:rPr>
              <a:t> ,</a:t>
            </a:r>
          </a:p>
          <a:p>
            <a:pPr marL="342900" indent="-342900">
              <a:buFont typeface="Arial" panose="020B0604020202020204" pitchFamily="34" charset="0"/>
              <a:buChar char="•"/>
            </a:pPr>
            <a:r>
              <a:rPr lang="en-US" sz="2400" dirty="0" err="1">
                <a:solidFill>
                  <a:schemeClr val="bg1"/>
                </a:solidFill>
                <a:latin typeface="TrebuchetMS"/>
              </a:rPr>
              <a:t>Permintaan</a:t>
            </a:r>
            <a:r>
              <a:rPr lang="en-US" sz="2400" dirty="0">
                <a:solidFill>
                  <a:schemeClr val="bg1"/>
                </a:solidFill>
                <a:latin typeface="TrebuchetMS"/>
              </a:rPr>
              <a:t> </a:t>
            </a:r>
            <a:r>
              <a:rPr lang="en-US" sz="2400" dirty="0" err="1">
                <a:solidFill>
                  <a:schemeClr val="bg1"/>
                </a:solidFill>
                <a:latin typeface="TrebuchetMS"/>
              </a:rPr>
              <a:t>izin</a:t>
            </a:r>
            <a:r>
              <a:rPr lang="en-US" sz="2400" dirty="0">
                <a:solidFill>
                  <a:schemeClr val="bg1"/>
                </a:solidFill>
                <a:latin typeface="TrebuchetMS"/>
              </a:rPr>
              <a:t> </a:t>
            </a:r>
            <a:r>
              <a:rPr lang="en-US" sz="2400" dirty="0" err="1">
                <a:solidFill>
                  <a:schemeClr val="bg1"/>
                </a:solidFill>
                <a:latin typeface="TrebuchetMS"/>
              </a:rPr>
              <a:t>sebagaimana</a:t>
            </a:r>
            <a:r>
              <a:rPr lang="en-US" sz="2400" dirty="0">
                <a:solidFill>
                  <a:schemeClr val="bg1"/>
                </a:solidFill>
                <a:latin typeface="TrebuchetMS"/>
              </a:rPr>
              <a:t>  </a:t>
            </a:r>
            <a:r>
              <a:rPr lang="en-US" sz="2400" dirty="0" err="1">
                <a:solidFill>
                  <a:schemeClr val="bg1"/>
                </a:solidFill>
                <a:latin typeface="TrebuchetMS"/>
              </a:rPr>
              <a:t>diajukan</a:t>
            </a:r>
            <a:r>
              <a:rPr lang="en-US" sz="2400" dirty="0">
                <a:solidFill>
                  <a:schemeClr val="bg1"/>
                </a:solidFill>
                <a:latin typeface="TrebuchetMS"/>
              </a:rPr>
              <a:t> </a:t>
            </a:r>
            <a:r>
              <a:rPr lang="en-US" sz="2400" dirty="0" err="1">
                <a:solidFill>
                  <a:schemeClr val="bg1"/>
                </a:solidFill>
                <a:latin typeface="TrebuchetMS"/>
              </a:rPr>
              <a:t>secara</a:t>
            </a:r>
            <a:r>
              <a:rPr lang="en-US" sz="2400" dirty="0">
                <a:solidFill>
                  <a:schemeClr val="bg1"/>
                </a:solidFill>
                <a:latin typeface="TrebuchetMS"/>
              </a:rPr>
              <a:t> </a:t>
            </a:r>
            <a:r>
              <a:rPr lang="en-US" sz="2400" dirty="0" err="1">
                <a:solidFill>
                  <a:schemeClr val="bg1"/>
                </a:solidFill>
                <a:latin typeface="TrebuchetMS"/>
              </a:rPr>
              <a:t>tertulis</a:t>
            </a:r>
            <a:r>
              <a:rPr lang="en-US" sz="2400" dirty="0">
                <a:solidFill>
                  <a:schemeClr val="bg1"/>
                </a:solidFill>
                <a:latin typeface="TrebuchetMS"/>
              </a:rPr>
              <a:t>.</a:t>
            </a:r>
          </a:p>
          <a:p>
            <a:pPr marL="342900" indent="-342900">
              <a:buFont typeface="Arial" panose="020B0604020202020204" pitchFamily="34" charset="0"/>
              <a:buChar char="•"/>
            </a:pPr>
            <a:r>
              <a:rPr lang="en-US" sz="2400" dirty="0" err="1">
                <a:solidFill>
                  <a:schemeClr val="bg1"/>
                </a:solidFill>
                <a:latin typeface="TrebuchetMS"/>
              </a:rPr>
              <a:t>Dalam</a:t>
            </a:r>
            <a:r>
              <a:rPr lang="en-US" sz="2400" dirty="0">
                <a:solidFill>
                  <a:schemeClr val="bg1"/>
                </a:solidFill>
                <a:latin typeface="TrebuchetMS"/>
              </a:rPr>
              <a:t> </a:t>
            </a:r>
            <a:r>
              <a:rPr lang="en-US" sz="2400" dirty="0" err="1">
                <a:solidFill>
                  <a:schemeClr val="bg1"/>
                </a:solidFill>
                <a:latin typeface="TrebuchetMS"/>
              </a:rPr>
              <a:t>surat</a:t>
            </a:r>
            <a:r>
              <a:rPr lang="en-US" sz="2400" dirty="0">
                <a:solidFill>
                  <a:schemeClr val="bg1"/>
                </a:solidFill>
                <a:latin typeface="TrebuchetMS"/>
              </a:rPr>
              <a:t> </a:t>
            </a:r>
            <a:r>
              <a:rPr lang="en-US" sz="2400" dirty="0" err="1">
                <a:solidFill>
                  <a:schemeClr val="bg1"/>
                </a:solidFill>
                <a:latin typeface="TrebuchetMS"/>
              </a:rPr>
              <a:t>permintaan</a:t>
            </a:r>
            <a:r>
              <a:rPr lang="en-US" sz="2400" dirty="0">
                <a:solidFill>
                  <a:schemeClr val="bg1"/>
                </a:solidFill>
                <a:latin typeface="TrebuchetMS"/>
              </a:rPr>
              <a:t> </a:t>
            </a:r>
            <a:r>
              <a:rPr lang="en-US" sz="2400" dirty="0" err="1">
                <a:solidFill>
                  <a:schemeClr val="bg1"/>
                </a:solidFill>
                <a:latin typeface="TrebuchetMS"/>
              </a:rPr>
              <a:t>izin</a:t>
            </a:r>
            <a:r>
              <a:rPr lang="en-US" sz="2400" dirty="0">
                <a:solidFill>
                  <a:schemeClr val="bg1"/>
                </a:solidFill>
                <a:latin typeface="TrebuchetMS"/>
              </a:rPr>
              <a:t> </a:t>
            </a:r>
            <a:r>
              <a:rPr lang="en-US" sz="2400" dirty="0" err="1">
                <a:solidFill>
                  <a:schemeClr val="bg1"/>
                </a:solidFill>
                <a:latin typeface="TrebuchetMS"/>
              </a:rPr>
              <a:t>sebagaimana</a:t>
            </a:r>
            <a:r>
              <a:rPr lang="en-US" sz="2400" dirty="0">
                <a:solidFill>
                  <a:schemeClr val="bg1"/>
                </a:solidFill>
                <a:latin typeface="TrebuchetMS"/>
              </a:rPr>
              <a:t> </a:t>
            </a:r>
            <a:r>
              <a:rPr lang="en-US" sz="2400" dirty="0" err="1">
                <a:solidFill>
                  <a:schemeClr val="bg1"/>
                </a:solidFill>
                <a:latin typeface="TrebuchetMS"/>
              </a:rPr>
              <a:t>dimaksud</a:t>
            </a:r>
            <a:r>
              <a:rPr lang="en-US" sz="2400" dirty="0">
                <a:solidFill>
                  <a:schemeClr val="bg1"/>
                </a:solidFill>
                <a:latin typeface="TrebuchetMS"/>
              </a:rPr>
              <a:t> </a:t>
            </a:r>
            <a:r>
              <a:rPr lang="en-US" sz="2400" dirty="0" err="1">
                <a:solidFill>
                  <a:schemeClr val="bg1"/>
                </a:solidFill>
                <a:latin typeface="TrebuchetMS"/>
              </a:rPr>
              <a:t>harus</a:t>
            </a:r>
            <a:r>
              <a:rPr lang="en-US" sz="2400" dirty="0">
                <a:solidFill>
                  <a:schemeClr val="bg1"/>
                </a:solidFill>
                <a:latin typeface="TrebuchetMS"/>
              </a:rPr>
              <a:t> </a:t>
            </a:r>
            <a:r>
              <a:rPr lang="en-US" sz="2400" dirty="0" err="1">
                <a:solidFill>
                  <a:schemeClr val="bg1"/>
                </a:solidFill>
                <a:latin typeface="TrebuchetMS"/>
              </a:rPr>
              <a:t>dicantumkan</a:t>
            </a:r>
            <a:r>
              <a:rPr lang="en-US" sz="2400" dirty="0">
                <a:solidFill>
                  <a:schemeClr val="bg1"/>
                </a:solidFill>
                <a:latin typeface="TrebuchetMS"/>
              </a:rPr>
              <a:t> </a:t>
            </a:r>
            <a:r>
              <a:rPr lang="en-US" sz="2400" dirty="0" err="1">
                <a:solidFill>
                  <a:schemeClr val="bg1"/>
                </a:solidFill>
                <a:latin typeface="TrebuchetMS"/>
              </a:rPr>
              <a:t>alasan</a:t>
            </a:r>
            <a:r>
              <a:rPr lang="en-US" sz="2400" dirty="0">
                <a:solidFill>
                  <a:schemeClr val="bg1"/>
                </a:solidFill>
                <a:latin typeface="TrebuchetMS"/>
              </a:rPr>
              <a:t> yang </a:t>
            </a:r>
            <a:r>
              <a:rPr lang="en-US" sz="2400" dirty="0" err="1">
                <a:solidFill>
                  <a:schemeClr val="bg1"/>
                </a:solidFill>
                <a:latin typeface="TrebuchetMS"/>
              </a:rPr>
              <a:t>lengkap</a:t>
            </a:r>
            <a:r>
              <a:rPr lang="en-US" sz="2400" dirty="0">
                <a:solidFill>
                  <a:schemeClr val="bg1"/>
                </a:solidFill>
                <a:latin typeface="TrebuchetMS"/>
              </a:rPr>
              <a:t> yang </a:t>
            </a:r>
            <a:r>
              <a:rPr lang="en-US" sz="2400" dirty="0" err="1">
                <a:solidFill>
                  <a:schemeClr val="bg1"/>
                </a:solidFill>
                <a:latin typeface="TrebuchetMS"/>
              </a:rPr>
              <a:t>mendasari</a:t>
            </a:r>
            <a:r>
              <a:rPr lang="en-US" sz="2400" dirty="0">
                <a:solidFill>
                  <a:schemeClr val="bg1"/>
                </a:solidFill>
                <a:latin typeface="TrebuchetMS"/>
              </a:rPr>
              <a:t> </a:t>
            </a:r>
            <a:r>
              <a:rPr lang="en-US" sz="2400" dirty="0" err="1">
                <a:solidFill>
                  <a:schemeClr val="bg1"/>
                </a:solidFill>
                <a:latin typeface="TrebuchetMS"/>
              </a:rPr>
              <a:t>permintaan</a:t>
            </a:r>
            <a:r>
              <a:rPr lang="en-US" sz="2400" dirty="0">
                <a:solidFill>
                  <a:schemeClr val="bg1"/>
                </a:solidFill>
                <a:latin typeface="TrebuchetMS"/>
              </a:rPr>
              <a:t> </a:t>
            </a:r>
            <a:r>
              <a:rPr lang="en-US" sz="2400" dirty="0" err="1">
                <a:solidFill>
                  <a:schemeClr val="bg1"/>
                </a:solidFill>
                <a:latin typeface="TrebuchetMS"/>
              </a:rPr>
              <a:t>izin</a:t>
            </a:r>
            <a:r>
              <a:rPr lang="en-US" sz="2400" dirty="0">
                <a:solidFill>
                  <a:schemeClr val="bg1"/>
                </a:solidFill>
                <a:latin typeface="TrebuchetMS"/>
              </a:rPr>
              <a:t> </a:t>
            </a:r>
            <a:r>
              <a:rPr lang="en-US" sz="2400" dirty="0" err="1">
                <a:solidFill>
                  <a:schemeClr val="bg1"/>
                </a:solidFill>
                <a:latin typeface="TrebuchetMS"/>
              </a:rPr>
              <a:t>untuk</a:t>
            </a:r>
            <a:r>
              <a:rPr lang="en-US" sz="2400" dirty="0">
                <a:solidFill>
                  <a:schemeClr val="bg1"/>
                </a:solidFill>
                <a:latin typeface="TrebuchetMS"/>
              </a:rPr>
              <a:t> </a:t>
            </a:r>
            <a:r>
              <a:rPr lang="en-US" sz="2400" dirty="0" err="1">
                <a:solidFill>
                  <a:schemeClr val="bg1"/>
                </a:solidFill>
                <a:latin typeface="TrebuchetMS"/>
              </a:rPr>
              <a:t>beristri</a:t>
            </a:r>
            <a:r>
              <a:rPr lang="en-US" sz="2400" dirty="0">
                <a:solidFill>
                  <a:schemeClr val="bg1"/>
                </a:solidFill>
                <a:latin typeface="TrebuchetMS"/>
              </a:rPr>
              <a:t> </a:t>
            </a:r>
            <a:r>
              <a:rPr lang="en-US" sz="2400" dirty="0" err="1">
                <a:solidFill>
                  <a:schemeClr val="bg1"/>
                </a:solidFill>
                <a:latin typeface="TrebuchetMS"/>
              </a:rPr>
              <a:t>lebih</a:t>
            </a:r>
            <a:r>
              <a:rPr lang="en-US" sz="2400" dirty="0">
                <a:solidFill>
                  <a:schemeClr val="bg1"/>
                </a:solidFill>
                <a:latin typeface="TrebuchetMS"/>
              </a:rPr>
              <a:t> </a:t>
            </a:r>
            <a:r>
              <a:rPr lang="en-US" sz="2400" dirty="0" err="1">
                <a:solidFill>
                  <a:schemeClr val="bg1"/>
                </a:solidFill>
                <a:latin typeface="TrebuchetMS"/>
              </a:rPr>
              <a:t>dari</a:t>
            </a:r>
            <a:r>
              <a:rPr lang="en-US" sz="2400" dirty="0">
                <a:solidFill>
                  <a:schemeClr val="bg1"/>
                </a:solidFill>
                <a:latin typeface="TrebuchetMS"/>
              </a:rPr>
              <a:t> </a:t>
            </a:r>
            <a:r>
              <a:rPr lang="en-US" sz="2400" dirty="0" err="1">
                <a:solidFill>
                  <a:schemeClr val="bg1"/>
                </a:solidFill>
                <a:latin typeface="TrebuchetMS"/>
              </a:rPr>
              <a:t>seorang</a:t>
            </a:r>
            <a:r>
              <a:rPr lang="en-US" sz="2400" dirty="0">
                <a:solidFill>
                  <a:schemeClr val="bg1"/>
                </a:solidFill>
              </a:rPr>
              <a:t> </a:t>
            </a:r>
          </a:p>
          <a:p>
            <a:pPr marL="342900" indent="-342900">
              <a:buFont typeface="Arial" panose="020B0604020202020204" pitchFamily="34" charset="0"/>
              <a:buChar char="•"/>
            </a:pPr>
            <a:r>
              <a:rPr lang="en-US" sz="2400" dirty="0" err="1">
                <a:solidFill>
                  <a:schemeClr val="bg1"/>
                </a:solidFill>
              </a:rPr>
              <a:t>Sebagai</a:t>
            </a:r>
            <a:r>
              <a:rPr lang="en-US" sz="2400" dirty="0">
                <a:solidFill>
                  <a:schemeClr val="bg1"/>
                </a:solidFill>
              </a:rPr>
              <a:t> </a:t>
            </a:r>
            <a:r>
              <a:rPr lang="en-US" sz="2400" dirty="0" err="1">
                <a:solidFill>
                  <a:schemeClr val="bg1"/>
                </a:solidFill>
              </a:rPr>
              <a:t>tergugat</a:t>
            </a:r>
            <a:r>
              <a:rPr lang="en-US" sz="2400" dirty="0">
                <a:solidFill>
                  <a:schemeClr val="bg1"/>
                </a:solidFill>
              </a:rPr>
              <a:t> </a:t>
            </a:r>
            <a:r>
              <a:rPr lang="en-US" sz="2400" dirty="0" err="1">
                <a:solidFill>
                  <a:schemeClr val="bg1"/>
                </a:solidFill>
              </a:rPr>
              <a:t>harus</a:t>
            </a:r>
            <a:r>
              <a:rPr lang="en-US" sz="2400" dirty="0">
                <a:solidFill>
                  <a:schemeClr val="bg1"/>
                </a:solidFill>
              </a:rPr>
              <a:t> </a:t>
            </a:r>
            <a:r>
              <a:rPr lang="en-US" sz="2400" dirty="0" err="1">
                <a:solidFill>
                  <a:schemeClr val="bg1"/>
                </a:solidFill>
              </a:rPr>
              <a:t>mengajukan</a:t>
            </a:r>
            <a:r>
              <a:rPr lang="en-US" sz="2400" dirty="0">
                <a:solidFill>
                  <a:schemeClr val="bg1"/>
                </a:solidFill>
              </a:rPr>
              <a:t> </a:t>
            </a:r>
            <a:r>
              <a:rPr lang="en-US" sz="2400" dirty="0" err="1">
                <a:solidFill>
                  <a:schemeClr val="bg1"/>
                </a:solidFill>
              </a:rPr>
              <a:t>surat</a:t>
            </a:r>
            <a:r>
              <a:rPr lang="en-US" sz="2400" dirty="0">
                <a:solidFill>
                  <a:schemeClr val="bg1"/>
                </a:solidFill>
              </a:rPr>
              <a:t> </a:t>
            </a:r>
            <a:r>
              <a:rPr lang="en-US" sz="2400" dirty="0" err="1">
                <a:solidFill>
                  <a:schemeClr val="bg1"/>
                </a:solidFill>
              </a:rPr>
              <a:t>keterangan</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PNS </a:t>
            </a:r>
            <a:r>
              <a:rPr lang="en-US" sz="2400" dirty="0" err="1">
                <a:solidFill>
                  <a:schemeClr val="bg1"/>
                </a:solidFill>
              </a:rPr>
              <a:t>wanita</a:t>
            </a:r>
            <a:r>
              <a:rPr lang="en-US" sz="2400" dirty="0">
                <a:solidFill>
                  <a:schemeClr val="bg1"/>
                </a:solidFill>
              </a:rPr>
              <a:t> </a:t>
            </a:r>
            <a:r>
              <a:rPr lang="en-US" sz="2400" dirty="0" err="1">
                <a:solidFill>
                  <a:schemeClr val="bg1"/>
                </a:solidFill>
              </a:rPr>
              <a:t>dilarang</a:t>
            </a:r>
            <a:r>
              <a:rPr lang="en-US" sz="2400" dirty="0">
                <a:solidFill>
                  <a:schemeClr val="bg1"/>
                </a:solidFill>
              </a:rPr>
              <a:t> </a:t>
            </a:r>
            <a:r>
              <a:rPr lang="en-US" sz="2400" dirty="0" err="1">
                <a:solidFill>
                  <a:schemeClr val="bg1"/>
                </a:solidFill>
              </a:rPr>
              <a:t>menjadi</a:t>
            </a:r>
            <a:r>
              <a:rPr lang="en-US" sz="2400" dirty="0">
                <a:solidFill>
                  <a:schemeClr val="bg1"/>
                </a:solidFill>
              </a:rPr>
              <a:t> </a:t>
            </a:r>
            <a:r>
              <a:rPr lang="en-US" sz="2400" dirty="0" err="1">
                <a:solidFill>
                  <a:schemeClr val="bg1"/>
                </a:solidFill>
              </a:rPr>
              <a:t>isteri</a:t>
            </a:r>
            <a:r>
              <a:rPr lang="en-US" sz="2400" dirty="0">
                <a:solidFill>
                  <a:schemeClr val="bg1"/>
                </a:solidFill>
              </a:rPr>
              <a:t> </a:t>
            </a:r>
            <a:r>
              <a:rPr lang="en-US" sz="2400" dirty="0" err="1">
                <a:solidFill>
                  <a:schemeClr val="bg1"/>
                </a:solidFill>
              </a:rPr>
              <a:t>ke</a:t>
            </a:r>
            <a:r>
              <a:rPr lang="en-US" sz="2400" dirty="0">
                <a:solidFill>
                  <a:schemeClr val="bg1"/>
                </a:solidFill>
              </a:rPr>
              <a:t> 2, 3 </a:t>
            </a:r>
            <a:r>
              <a:rPr lang="en-US" sz="2400" dirty="0" err="1">
                <a:solidFill>
                  <a:schemeClr val="bg1"/>
                </a:solidFill>
              </a:rPr>
              <a:t>atau</a:t>
            </a:r>
            <a:r>
              <a:rPr lang="en-US" sz="2400" dirty="0">
                <a:solidFill>
                  <a:schemeClr val="bg1"/>
                </a:solidFill>
              </a:rPr>
              <a:t> 4</a:t>
            </a:r>
            <a:br>
              <a:rPr lang="en-US" dirty="0"/>
            </a:br>
            <a:endParaRPr lang="en-US" dirty="0"/>
          </a:p>
          <a:p>
            <a:pPr algn="ctr"/>
            <a:endParaRPr lang="en-US" dirty="0"/>
          </a:p>
          <a:p>
            <a:pPr algn="ctr"/>
            <a:endParaRPr lang="en-US" dirty="0"/>
          </a:p>
        </p:txBody>
      </p:sp>
    </p:spTree>
    <p:extLst>
      <p:ext uri="{BB962C8B-B14F-4D97-AF65-F5344CB8AC3E}">
        <p14:creationId xmlns:p14="http://schemas.microsoft.com/office/powerpoint/2010/main" val="375839927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rot="10800000" flipH="1" flipV="1">
            <a:off x="541632" y="796113"/>
            <a:ext cx="10097700" cy="6133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TimesNewRoman"/>
              </a:rPr>
              <a:t>2 </a:t>
            </a:r>
            <a:r>
              <a:rPr lang="en-US" sz="2000" dirty="0" err="1">
                <a:solidFill>
                  <a:schemeClr val="bg1"/>
                </a:solidFill>
                <a:latin typeface="TimesNewRoman"/>
              </a:rPr>
              <a:t>syarat</a:t>
            </a:r>
            <a:r>
              <a:rPr lang="en-US" sz="2000" dirty="0">
                <a:solidFill>
                  <a:schemeClr val="bg1"/>
                </a:solidFill>
                <a:latin typeface="TimesNewRoman"/>
              </a:rPr>
              <a:t> </a:t>
            </a:r>
            <a:r>
              <a:rPr lang="en-US" sz="2000" dirty="0" err="1">
                <a:solidFill>
                  <a:schemeClr val="bg1"/>
                </a:solidFill>
                <a:latin typeface="TimesNewRoman"/>
              </a:rPr>
              <a:t>untuk</a:t>
            </a:r>
            <a:r>
              <a:rPr lang="en-US" sz="2000" dirty="0">
                <a:solidFill>
                  <a:schemeClr val="bg1"/>
                </a:solidFill>
                <a:latin typeface="TimesNewRoman"/>
              </a:rPr>
              <a:t> </a:t>
            </a:r>
            <a:r>
              <a:rPr lang="en-US" sz="2000" dirty="0" err="1">
                <a:solidFill>
                  <a:schemeClr val="bg1"/>
                </a:solidFill>
                <a:latin typeface="TimesNewRoman"/>
              </a:rPr>
              <a:t>poligami</a:t>
            </a:r>
            <a:endParaRPr lang="en-US" sz="2000" dirty="0">
              <a:solidFill>
                <a:schemeClr val="bg1"/>
              </a:solidFill>
              <a:latin typeface="TimesNewRoman"/>
            </a:endParaRPr>
          </a:p>
          <a:p>
            <a:endParaRPr lang="en-US" sz="2000" dirty="0">
              <a:solidFill>
                <a:schemeClr val="bg1"/>
              </a:solidFill>
              <a:latin typeface="TimesNewRoman"/>
            </a:endParaRPr>
          </a:p>
          <a:p>
            <a:r>
              <a:rPr lang="en-US" sz="2000" dirty="0" err="1">
                <a:solidFill>
                  <a:schemeClr val="bg1"/>
                </a:solidFill>
                <a:latin typeface="TimesNewRoman"/>
              </a:rPr>
              <a:t>Syarat</a:t>
            </a:r>
            <a:r>
              <a:rPr lang="en-US" sz="2000" dirty="0">
                <a:solidFill>
                  <a:schemeClr val="bg1"/>
                </a:solidFill>
                <a:latin typeface="TimesNewRoman"/>
              </a:rPr>
              <a:t> </a:t>
            </a:r>
            <a:r>
              <a:rPr lang="en-US" sz="2000" dirty="0" err="1">
                <a:solidFill>
                  <a:schemeClr val="bg1"/>
                </a:solidFill>
                <a:latin typeface="TimesNewRoman"/>
              </a:rPr>
              <a:t>alternatif</a:t>
            </a:r>
            <a:r>
              <a:rPr lang="en-US" sz="2000" dirty="0">
                <a:solidFill>
                  <a:schemeClr val="bg1"/>
                </a:solidFill>
                <a:latin typeface="TimesNewRoman"/>
              </a:rPr>
              <a:t>  </a:t>
            </a:r>
            <a:br>
              <a:rPr lang="en-US" sz="2000" dirty="0">
                <a:solidFill>
                  <a:schemeClr val="bg1"/>
                </a:solidFill>
                <a:latin typeface="TimesNewRoman"/>
              </a:rPr>
            </a:br>
            <a:r>
              <a:rPr lang="en-US" sz="2000" dirty="0">
                <a:solidFill>
                  <a:schemeClr val="bg1"/>
                </a:solidFill>
                <a:latin typeface="TimesNewRoman"/>
              </a:rPr>
              <a:t>a. </a:t>
            </a:r>
            <a:r>
              <a:rPr lang="en-US" sz="2000" dirty="0" err="1">
                <a:solidFill>
                  <a:schemeClr val="bg1"/>
                </a:solidFill>
                <a:latin typeface="TimesNewRoman"/>
              </a:rPr>
              <a:t>isteri</a:t>
            </a:r>
            <a:r>
              <a:rPr lang="en-US" sz="2000" dirty="0">
                <a:solidFill>
                  <a:schemeClr val="bg1"/>
                </a:solidFill>
                <a:latin typeface="TimesNewRoman"/>
              </a:rPr>
              <a:t> </a:t>
            </a:r>
            <a:r>
              <a:rPr lang="en-US" sz="2000" dirty="0" err="1">
                <a:solidFill>
                  <a:schemeClr val="bg1"/>
                </a:solidFill>
                <a:latin typeface="TimesNewRoman"/>
              </a:rPr>
              <a:t>tidak</a:t>
            </a:r>
            <a:r>
              <a:rPr lang="en-US" sz="2000" dirty="0">
                <a:solidFill>
                  <a:schemeClr val="bg1"/>
                </a:solidFill>
                <a:latin typeface="TimesNewRoman"/>
              </a:rPr>
              <a:t> </a:t>
            </a:r>
            <a:r>
              <a:rPr lang="en-US" sz="2000" dirty="0" err="1">
                <a:solidFill>
                  <a:schemeClr val="bg1"/>
                </a:solidFill>
                <a:latin typeface="TimesNewRoman"/>
              </a:rPr>
              <a:t>dapat</a:t>
            </a:r>
            <a:r>
              <a:rPr lang="en-US" sz="2000" dirty="0">
                <a:solidFill>
                  <a:schemeClr val="bg1"/>
                </a:solidFill>
                <a:latin typeface="TimesNewRoman"/>
              </a:rPr>
              <a:t> </a:t>
            </a:r>
            <a:r>
              <a:rPr lang="en-US" sz="2000" dirty="0" err="1">
                <a:solidFill>
                  <a:schemeClr val="bg1"/>
                </a:solidFill>
                <a:latin typeface="TimesNewRoman"/>
              </a:rPr>
              <a:t>menjalankan</a:t>
            </a:r>
            <a:r>
              <a:rPr lang="en-US" sz="2000" dirty="0">
                <a:solidFill>
                  <a:schemeClr val="bg1"/>
                </a:solidFill>
                <a:latin typeface="TimesNewRoman"/>
              </a:rPr>
              <a:t> </a:t>
            </a:r>
            <a:r>
              <a:rPr lang="en-US" sz="2000" dirty="0" err="1">
                <a:solidFill>
                  <a:schemeClr val="bg1"/>
                </a:solidFill>
                <a:latin typeface="TimesNewRoman"/>
              </a:rPr>
              <a:t>kewajibannya</a:t>
            </a:r>
            <a:r>
              <a:rPr lang="en-US" sz="2000" dirty="0">
                <a:solidFill>
                  <a:schemeClr val="bg1"/>
                </a:solidFill>
                <a:latin typeface="TimesNewRoman"/>
              </a:rPr>
              <a:t> </a:t>
            </a:r>
            <a:r>
              <a:rPr lang="en-US" sz="2000" dirty="0" err="1">
                <a:solidFill>
                  <a:schemeClr val="bg1"/>
                </a:solidFill>
                <a:latin typeface="TimesNewRoman"/>
              </a:rPr>
              <a:t>sebagai</a:t>
            </a:r>
            <a:r>
              <a:rPr lang="en-US" sz="2000" dirty="0">
                <a:solidFill>
                  <a:schemeClr val="bg1"/>
                </a:solidFill>
                <a:latin typeface="TimesNewRoman"/>
              </a:rPr>
              <a:t> </a:t>
            </a:r>
            <a:r>
              <a:rPr lang="en-US" sz="2000" dirty="0" err="1">
                <a:solidFill>
                  <a:schemeClr val="bg1"/>
                </a:solidFill>
                <a:latin typeface="TimesNewRoman"/>
              </a:rPr>
              <a:t>isteri</a:t>
            </a:r>
            <a:r>
              <a:rPr lang="en-US" sz="2000" dirty="0">
                <a:solidFill>
                  <a:schemeClr val="bg1"/>
                </a:solidFill>
                <a:latin typeface="TimesNewRoman"/>
              </a:rPr>
              <a:t>;</a:t>
            </a:r>
            <a:br>
              <a:rPr lang="en-US" sz="2000" dirty="0">
                <a:solidFill>
                  <a:schemeClr val="bg1"/>
                </a:solidFill>
                <a:latin typeface="TimesNewRoman"/>
              </a:rPr>
            </a:br>
            <a:r>
              <a:rPr lang="en-US" sz="2000" dirty="0">
                <a:solidFill>
                  <a:schemeClr val="bg1"/>
                </a:solidFill>
                <a:latin typeface="TimesNewRoman"/>
              </a:rPr>
              <a:t>b. </a:t>
            </a:r>
            <a:r>
              <a:rPr lang="en-US" sz="2000" dirty="0" err="1">
                <a:solidFill>
                  <a:schemeClr val="bg1"/>
                </a:solidFill>
                <a:latin typeface="TimesNewRoman"/>
              </a:rPr>
              <a:t>isteri</a:t>
            </a:r>
            <a:r>
              <a:rPr lang="en-US" sz="2000" dirty="0">
                <a:solidFill>
                  <a:schemeClr val="bg1"/>
                </a:solidFill>
                <a:latin typeface="TimesNewRoman"/>
              </a:rPr>
              <a:t> </a:t>
            </a:r>
            <a:r>
              <a:rPr lang="en-US" sz="2000" dirty="0" err="1">
                <a:solidFill>
                  <a:schemeClr val="bg1"/>
                </a:solidFill>
                <a:latin typeface="TimesNewRoman"/>
              </a:rPr>
              <a:t>mendapat</a:t>
            </a:r>
            <a:r>
              <a:rPr lang="en-US" sz="2000" dirty="0">
                <a:solidFill>
                  <a:schemeClr val="bg1"/>
                </a:solidFill>
                <a:latin typeface="TimesNewRoman"/>
              </a:rPr>
              <a:t> </a:t>
            </a:r>
            <a:r>
              <a:rPr lang="en-US" sz="2000" dirty="0" err="1">
                <a:solidFill>
                  <a:schemeClr val="bg1"/>
                </a:solidFill>
                <a:latin typeface="TimesNewRoman"/>
              </a:rPr>
              <a:t>cacat</a:t>
            </a:r>
            <a:r>
              <a:rPr lang="en-US" sz="2000" dirty="0">
                <a:solidFill>
                  <a:schemeClr val="bg1"/>
                </a:solidFill>
                <a:latin typeface="TimesNewRoman"/>
              </a:rPr>
              <a:t> </a:t>
            </a:r>
            <a:r>
              <a:rPr lang="en-US" sz="2000" dirty="0" err="1">
                <a:solidFill>
                  <a:schemeClr val="bg1"/>
                </a:solidFill>
                <a:latin typeface="TimesNewRoman"/>
              </a:rPr>
              <a:t>badan</a:t>
            </a:r>
            <a:r>
              <a:rPr lang="en-US" sz="2000" dirty="0">
                <a:solidFill>
                  <a:schemeClr val="bg1"/>
                </a:solidFill>
                <a:latin typeface="TimesNewRoman"/>
              </a:rPr>
              <a:t> </a:t>
            </a:r>
            <a:r>
              <a:rPr lang="en-US" sz="2000" dirty="0" err="1">
                <a:solidFill>
                  <a:schemeClr val="bg1"/>
                </a:solidFill>
                <a:latin typeface="TimesNewRoman"/>
              </a:rPr>
              <a:t>atau</a:t>
            </a:r>
            <a:r>
              <a:rPr lang="en-US" sz="2000" dirty="0">
                <a:solidFill>
                  <a:schemeClr val="bg1"/>
                </a:solidFill>
                <a:latin typeface="TimesNewRoman"/>
              </a:rPr>
              <a:t> </a:t>
            </a:r>
            <a:r>
              <a:rPr lang="en-US" sz="2000" dirty="0" err="1">
                <a:solidFill>
                  <a:schemeClr val="bg1"/>
                </a:solidFill>
                <a:latin typeface="TimesNewRoman"/>
              </a:rPr>
              <a:t>penyakit</a:t>
            </a:r>
            <a:r>
              <a:rPr lang="en-US" sz="2000" dirty="0">
                <a:solidFill>
                  <a:schemeClr val="bg1"/>
                </a:solidFill>
                <a:latin typeface="TimesNewRoman"/>
              </a:rPr>
              <a:t> yang </a:t>
            </a:r>
            <a:r>
              <a:rPr lang="en-US" sz="2000" dirty="0" err="1">
                <a:solidFill>
                  <a:schemeClr val="bg1"/>
                </a:solidFill>
                <a:latin typeface="TimesNewRoman"/>
              </a:rPr>
              <a:t>tidak</a:t>
            </a:r>
            <a:r>
              <a:rPr lang="en-US" sz="2000" dirty="0">
                <a:solidFill>
                  <a:schemeClr val="bg1"/>
                </a:solidFill>
                <a:latin typeface="TimesNewRoman"/>
              </a:rPr>
              <a:t> </a:t>
            </a:r>
            <a:r>
              <a:rPr lang="en-US" sz="2000" dirty="0" err="1">
                <a:solidFill>
                  <a:schemeClr val="bg1"/>
                </a:solidFill>
                <a:latin typeface="TimesNewRoman"/>
              </a:rPr>
              <a:t>dapat</a:t>
            </a:r>
            <a:r>
              <a:rPr lang="en-US" sz="2000" dirty="0">
                <a:solidFill>
                  <a:schemeClr val="bg1"/>
                </a:solidFill>
                <a:latin typeface="TimesNewRoman"/>
              </a:rPr>
              <a:t> </a:t>
            </a:r>
            <a:r>
              <a:rPr lang="en-US" sz="2000" dirty="0" err="1">
                <a:solidFill>
                  <a:schemeClr val="bg1"/>
                </a:solidFill>
                <a:latin typeface="TimesNewRoman"/>
              </a:rPr>
              <a:t>disembuhkan</a:t>
            </a:r>
            <a:r>
              <a:rPr lang="en-US" sz="2000" dirty="0">
                <a:solidFill>
                  <a:schemeClr val="bg1"/>
                </a:solidFill>
                <a:latin typeface="TimesNewRoman"/>
              </a:rPr>
              <a:t>;</a:t>
            </a:r>
            <a:br>
              <a:rPr lang="en-US" sz="2000" dirty="0">
                <a:solidFill>
                  <a:schemeClr val="bg1"/>
                </a:solidFill>
                <a:latin typeface="TimesNewRoman"/>
              </a:rPr>
            </a:br>
            <a:r>
              <a:rPr lang="en-US" sz="2000" dirty="0">
                <a:solidFill>
                  <a:schemeClr val="bg1"/>
                </a:solidFill>
                <a:latin typeface="TimesNewRoman"/>
              </a:rPr>
              <a:t>c. </a:t>
            </a:r>
            <a:r>
              <a:rPr lang="en-US" sz="2000" dirty="0" err="1">
                <a:solidFill>
                  <a:schemeClr val="bg1"/>
                </a:solidFill>
                <a:latin typeface="TimesNewRoman"/>
              </a:rPr>
              <a:t>isteri</a:t>
            </a:r>
            <a:r>
              <a:rPr lang="en-US" sz="2000" dirty="0">
                <a:solidFill>
                  <a:schemeClr val="bg1"/>
                </a:solidFill>
                <a:latin typeface="TimesNewRoman"/>
              </a:rPr>
              <a:t> </a:t>
            </a:r>
            <a:r>
              <a:rPr lang="en-US" sz="2000" dirty="0" err="1">
                <a:solidFill>
                  <a:schemeClr val="bg1"/>
                </a:solidFill>
                <a:latin typeface="TimesNewRoman"/>
              </a:rPr>
              <a:t>tidak</a:t>
            </a:r>
            <a:r>
              <a:rPr lang="en-US" sz="2000" dirty="0">
                <a:solidFill>
                  <a:schemeClr val="bg1"/>
                </a:solidFill>
                <a:latin typeface="TimesNewRoman"/>
              </a:rPr>
              <a:t> </a:t>
            </a:r>
            <a:r>
              <a:rPr lang="en-US" sz="2000" dirty="0" err="1">
                <a:solidFill>
                  <a:schemeClr val="bg1"/>
                </a:solidFill>
                <a:latin typeface="TimesNewRoman"/>
              </a:rPr>
              <a:t>dapat</a:t>
            </a:r>
            <a:r>
              <a:rPr lang="en-US" sz="2000" dirty="0">
                <a:solidFill>
                  <a:schemeClr val="bg1"/>
                </a:solidFill>
                <a:latin typeface="TimesNewRoman"/>
              </a:rPr>
              <a:t> </a:t>
            </a:r>
            <a:r>
              <a:rPr lang="en-US" sz="2000" dirty="0" err="1">
                <a:solidFill>
                  <a:schemeClr val="bg1"/>
                </a:solidFill>
                <a:latin typeface="TimesNewRoman"/>
              </a:rPr>
              <a:t>melahirkan</a:t>
            </a:r>
            <a:r>
              <a:rPr lang="en-US" sz="2000" dirty="0">
                <a:solidFill>
                  <a:schemeClr val="bg1"/>
                </a:solidFill>
                <a:latin typeface="TimesNewRoman"/>
              </a:rPr>
              <a:t> </a:t>
            </a:r>
            <a:r>
              <a:rPr lang="en-US" sz="2000" dirty="0" err="1">
                <a:solidFill>
                  <a:schemeClr val="bg1"/>
                </a:solidFill>
                <a:latin typeface="TimesNewRoman"/>
              </a:rPr>
              <a:t>keturunan</a:t>
            </a:r>
            <a:r>
              <a:rPr lang="en-US" sz="2000" dirty="0">
                <a:solidFill>
                  <a:schemeClr val="bg1"/>
                </a:solidFill>
                <a:latin typeface="TimesNewRoman"/>
              </a:rPr>
              <a:t>.</a:t>
            </a:r>
          </a:p>
          <a:p>
            <a:br>
              <a:rPr lang="en-US" sz="2000" dirty="0">
                <a:solidFill>
                  <a:schemeClr val="bg1"/>
                </a:solidFill>
                <a:latin typeface="TimesNewRoman"/>
              </a:rPr>
            </a:br>
            <a:r>
              <a:rPr lang="en-US" sz="2000" dirty="0">
                <a:solidFill>
                  <a:schemeClr val="bg1"/>
                </a:solidFill>
                <a:latin typeface="TimesNewRoman"/>
              </a:rPr>
              <a:t> </a:t>
            </a:r>
            <a:r>
              <a:rPr lang="en-US" sz="2000" dirty="0" err="1">
                <a:solidFill>
                  <a:schemeClr val="bg1"/>
                </a:solidFill>
                <a:latin typeface="TimesNewRoman"/>
              </a:rPr>
              <a:t>Syarat</a:t>
            </a:r>
            <a:r>
              <a:rPr lang="en-US" sz="2000" dirty="0">
                <a:solidFill>
                  <a:schemeClr val="bg1"/>
                </a:solidFill>
                <a:latin typeface="TimesNewRoman"/>
              </a:rPr>
              <a:t> </a:t>
            </a:r>
            <a:r>
              <a:rPr lang="en-US" sz="2000" dirty="0" err="1">
                <a:solidFill>
                  <a:schemeClr val="bg1"/>
                </a:solidFill>
                <a:latin typeface="TimesNewRoman"/>
              </a:rPr>
              <a:t>kumulatif</a:t>
            </a:r>
            <a:r>
              <a:rPr lang="en-US" sz="2000" dirty="0">
                <a:solidFill>
                  <a:schemeClr val="bg1"/>
                </a:solidFill>
                <a:latin typeface="TimesNewRoman"/>
              </a:rPr>
              <a:t> </a:t>
            </a:r>
          </a:p>
          <a:p>
            <a:r>
              <a:rPr lang="en-US" sz="2000" dirty="0">
                <a:solidFill>
                  <a:schemeClr val="bg1"/>
                </a:solidFill>
                <a:latin typeface="TimesNewRoman"/>
              </a:rPr>
              <a:t>a. </a:t>
            </a:r>
            <a:r>
              <a:rPr lang="en-US" sz="2000" dirty="0" err="1">
                <a:solidFill>
                  <a:schemeClr val="bg1"/>
                </a:solidFill>
                <a:latin typeface="TimesNewRoman"/>
              </a:rPr>
              <a:t>ada</a:t>
            </a:r>
            <a:r>
              <a:rPr lang="en-US" sz="2000" dirty="0">
                <a:solidFill>
                  <a:schemeClr val="bg1"/>
                </a:solidFill>
                <a:latin typeface="TimesNewRoman"/>
              </a:rPr>
              <a:t> </a:t>
            </a:r>
            <a:r>
              <a:rPr lang="en-US" sz="2000" dirty="0" err="1">
                <a:solidFill>
                  <a:schemeClr val="bg1"/>
                </a:solidFill>
                <a:latin typeface="TimesNewRoman"/>
              </a:rPr>
              <a:t>persetujuan</a:t>
            </a:r>
            <a:r>
              <a:rPr lang="en-US" sz="2000" dirty="0">
                <a:solidFill>
                  <a:schemeClr val="bg1"/>
                </a:solidFill>
                <a:latin typeface="TimesNewRoman"/>
              </a:rPr>
              <a:t> </a:t>
            </a:r>
            <a:r>
              <a:rPr lang="en-US" sz="2000" dirty="0" err="1">
                <a:solidFill>
                  <a:schemeClr val="bg1"/>
                </a:solidFill>
                <a:latin typeface="TimesNewRoman"/>
              </a:rPr>
              <a:t>tertulis</a:t>
            </a:r>
            <a:r>
              <a:rPr lang="en-US" sz="2000" dirty="0">
                <a:solidFill>
                  <a:schemeClr val="bg1"/>
                </a:solidFill>
                <a:latin typeface="TimesNewRoman"/>
              </a:rPr>
              <a:t> </a:t>
            </a:r>
            <a:r>
              <a:rPr lang="en-US" sz="2000" dirty="0" err="1">
                <a:solidFill>
                  <a:schemeClr val="bg1"/>
                </a:solidFill>
                <a:latin typeface="TimesNewRoman"/>
              </a:rPr>
              <a:t>dari</a:t>
            </a:r>
            <a:r>
              <a:rPr lang="en-US" sz="2000" dirty="0">
                <a:solidFill>
                  <a:schemeClr val="bg1"/>
                </a:solidFill>
                <a:latin typeface="TimesNewRoman"/>
              </a:rPr>
              <a:t> </a:t>
            </a:r>
            <a:r>
              <a:rPr lang="en-US" sz="2000" dirty="0" err="1">
                <a:solidFill>
                  <a:schemeClr val="bg1"/>
                </a:solidFill>
                <a:latin typeface="TimesNewRoman"/>
              </a:rPr>
              <a:t>isteri</a:t>
            </a:r>
            <a:r>
              <a:rPr lang="en-US" sz="2000" dirty="0">
                <a:solidFill>
                  <a:schemeClr val="bg1"/>
                </a:solidFill>
                <a:latin typeface="TimesNewRoman"/>
              </a:rPr>
              <a:t>;</a:t>
            </a:r>
            <a:br>
              <a:rPr lang="en-US" sz="2000" dirty="0">
                <a:solidFill>
                  <a:schemeClr val="bg1"/>
                </a:solidFill>
                <a:latin typeface="TimesNewRoman"/>
              </a:rPr>
            </a:br>
            <a:r>
              <a:rPr lang="en-US" sz="2000" dirty="0">
                <a:solidFill>
                  <a:schemeClr val="bg1"/>
                </a:solidFill>
                <a:latin typeface="TimesNewRoman"/>
              </a:rPr>
              <a:t>b. </a:t>
            </a:r>
            <a:r>
              <a:rPr lang="en-US" sz="2000" dirty="0" err="1">
                <a:solidFill>
                  <a:schemeClr val="bg1"/>
                </a:solidFill>
                <a:latin typeface="TimesNewRoman"/>
              </a:rPr>
              <a:t>Pegawai</a:t>
            </a:r>
            <a:r>
              <a:rPr lang="en-US" sz="2000" dirty="0">
                <a:solidFill>
                  <a:schemeClr val="bg1"/>
                </a:solidFill>
                <a:latin typeface="TimesNewRoman"/>
              </a:rPr>
              <a:t> </a:t>
            </a:r>
            <a:r>
              <a:rPr lang="en-US" sz="2000" dirty="0" err="1">
                <a:solidFill>
                  <a:schemeClr val="bg1"/>
                </a:solidFill>
                <a:latin typeface="TimesNewRoman"/>
              </a:rPr>
              <a:t>Negeri</a:t>
            </a:r>
            <a:r>
              <a:rPr lang="en-US" sz="2000" dirty="0">
                <a:solidFill>
                  <a:schemeClr val="bg1"/>
                </a:solidFill>
                <a:latin typeface="TimesNewRoman"/>
              </a:rPr>
              <a:t> </a:t>
            </a:r>
            <a:r>
              <a:rPr lang="en-US" sz="2000" dirty="0" err="1">
                <a:solidFill>
                  <a:schemeClr val="bg1"/>
                </a:solidFill>
                <a:latin typeface="TimesNewRoman"/>
              </a:rPr>
              <a:t>Sipil</a:t>
            </a:r>
            <a:r>
              <a:rPr lang="en-US" sz="2000" dirty="0">
                <a:solidFill>
                  <a:schemeClr val="bg1"/>
                </a:solidFill>
                <a:latin typeface="TimesNewRoman"/>
              </a:rPr>
              <a:t> </a:t>
            </a:r>
            <a:r>
              <a:rPr lang="en-US" sz="2000" dirty="0" err="1">
                <a:solidFill>
                  <a:schemeClr val="bg1"/>
                </a:solidFill>
                <a:latin typeface="TimesNewRoman"/>
              </a:rPr>
              <a:t>pria</a:t>
            </a:r>
            <a:r>
              <a:rPr lang="en-US" sz="2000" dirty="0">
                <a:solidFill>
                  <a:schemeClr val="bg1"/>
                </a:solidFill>
                <a:latin typeface="TimesNewRoman"/>
              </a:rPr>
              <a:t> yang </a:t>
            </a:r>
            <a:r>
              <a:rPr lang="en-US" sz="2000" dirty="0" err="1">
                <a:solidFill>
                  <a:schemeClr val="bg1"/>
                </a:solidFill>
                <a:latin typeface="TimesNewRoman"/>
              </a:rPr>
              <a:t>bersangkutan</a:t>
            </a:r>
            <a:r>
              <a:rPr lang="en-US" sz="2000" dirty="0">
                <a:solidFill>
                  <a:schemeClr val="bg1"/>
                </a:solidFill>
                <a:latin typeface="TimesNewRoman"/>
              </a:rPr>
              <a:t> </a:t>
            </a:r>
            <a:r>
              <a:rPr lang="en-US" sz="2000" dirty="0" err="1">
                <a:solidFill>
                  <a:schemeClr val="bg1"/>
                </a:solidFill>
                <a:latin typeface="TimesNewRoman"/>
              </a:rPr>
              <a:t>mempunyai</a:t>
            </a:r>
            <a:r>
              <a:rPr lang="en-US" sz="2000" dirty="0">
                <a:solidFill>
                  <a:schemeClr val="bg1"/>
                </a:solidFill>
                <a:latin typeface="TimesNewRoman"/>
              </a:rPr>
              <a:t> </a:t>
            </a:r>
            <a:r>
              <a:rPr lang="en-US" sz="2000" dirty="0" err="1">
                <a:solidFill>
                  <a:schemeClr val="bg1"/>
                </a:solidFill>
                <a:latin typeface="TimesNewRoman"/>
              </a:rPr>
              <a:t>penghasilan</a:t>
            </a:r>
            <a:r>
              <a:rPr lang="en-US" sz="2000" dirty="0">
                <a:solidFill>
                  <a:schemeClr val="bg1"/>
                </a:solidFill>
                <a:latin typeface="TimesNewRoman"/>
              </a:rPr>
              <a:t> yang</a:t>
            </a:r>
            <a:br>
              <a:rPr lang="en-US" sz="2000" dirty="0">
                <a:solidFill>
                  <a:schemeClr val="bg1"/>
                </a:solidFill>
                <a:latin typeface="TimesNewRoman"/>
              </a:rPr>
            </a:br>
            <a:r>
              <a:rPr lang="en-US" sz="2000" dirty="0" err="1">
                <a:solidFill>
                  <a:schemeClr val="bg1"/>
                </a:solidFill>
                <a:latin typeface="TimesNewRoman"/>
              </a:rPr>
              <a:t>cukup</a:t>
            </a:r>
            <a:r>
              <a:rPr lang="en-US" sz="2000" dirty="0">
                <a:solidFill>
                  <a:schemeClr val="bg1"/>
                </a:solidFill>
                <a:latin typeface="TimesNewRoman"/>
              </a:rPr>
              <a:t> </a:t>
            </a:r>
            <a:r>
              <a:rPr lang="en-US" sz="2000" dirty="0" err="1">
                <a:solidFill>
                  <a:schemeClr val="bg1"/>
                </a:solidFill>
                <a:latin typeface="TimesNewRoman"/>
              </a:rPr>
              <a:t>untuk</a:t>
            </a:r>
            <a:r>
              <a:rPr lang="en-US" sz="2000" dirty="0">
                <a:solidFill>
                  <a:schemeClr val="bg1"/>
                </a:solidFill>
                <a:latin typeface="TimesNewRoman"/>
              </a:rPr>
              <a:t> </a:t>
            </a:r>
            <a:r>
              <a:rPr lang="en-US" sz="2000" dirty="0" err="1">
                <a:solidFill>
                  <a:schemeClr val="bg1"/>
                </a:solidFill>
                <a:latin typeface="TimesNewRoman"/>
              </a:rPr>
              <a:t>membiayai</a:t>
            </a:r>
            <a:r>
              <a:rPr lang="en-US" sz="2000" dirty="0">
                <a:solidFill>
                  <a:schemeClr val="bg1"/>
                </a:solidFill>
                <a:latin typeface="TimesNewRoman"/>
              </a:rPr>
              <a:t> </a:t>
            </a:r>
            <a:r>
              <a:rPr lang="en-US" sz="2000" dirty="0" err="1">
                <a:solidFill>
                  <a:schemeClr val="bg1"/>
                </a:solidFill>
                <a:latin typeface="TimesNewRoman"/>
              </a:rPr>
              <a:t>lebih</a:t>
            </a:r>
            <a:r>
              <a:rPr lang="en-US" sz="2000" dirty="0">
                <a:solidFill>
                  <a:schemeClr val="bg1"/>
                </a:solidFill>
                <a:latin typeface="TimesNewRoman"/>
              </a:rPr>
              <a:t> </a:t>
            </a:r>
            <a:r>
              <a:rPr lang="en-US" sz="2000" dirty="0" err="1">
                <a:solidFill>
                  <a:schemeClr val="bg1"/>
                </a:solidFill>
                <a:latin typeface="TimesNewRoman"/>
              </a:rPr>
              <a:t>dari</a:t>
            </a:r>
            <a:r>
              <a:rPr lang="en-US" sz="2000" dirty="0">
                <a:solidFill>
                  <a:schemeClr val="bg1"/>
                </a:solidFill>
                <a:latin typeface="TimesNewRoman"/>
              </a:rPr>
              <a:t> </a:t>
            </a:r>
            <a:r>
              <a:rPr lang="en-US" sz="2000" dirty="0" err="1">
                <a:solidFill>
                  <a:schemeClr val="bg1"/>
                </a:solidFill>
                <a:latin typeface="TimesNewRoman"/>
              </a:rPr>
              <a:t>seorang</a:t>
            </a:r>
            <a:r>
              <a:rPr lang="en-US" sz="2000" dirty="0">
                <a:solidFill>
                  <a:schemeClr val="bg1"/>
                </a:solidFill>
                <a:latin typeface="TimesNewRoman"/>
              </a:rPr>
              <a:t> </a:t>
            </a:r>
            <a:r>
              <a:rPr lang="en-US" sz="2000" dirty="0" err="1">
                <a:solidFill>
                  <a:schemeClr val="bg1"/>
                </a:solidFill>
                <a:latin typeface="TimesNewRoman"/>
              </a:rPr>
              <a:t>isteri</a:t>
            </a:r>
            <a:r>
              <a:rPr lang="en-US" sz="2000" dirty="0">
                <a:solidFill>
                  <a:schemeClr val="bg1"/>
                </a:solidFill>
                <a:latin typeface="TimesNewRoman"/>
              </a:rPr>
              <a:t> dan </a:t>
            </a:r>
            <a:r>
              <a:rPr lang="en-US" sz="2000" dirty="0" err="1">
                <a:solidFill>
                  <a:schemeClr val="bg1"/>
                </a:solidFill>
                <a:latin typeface="TimesNewRoman"/>
              </a:rPr>
              <a:t>anak</a:t>
            </a:r>
            <a:r>
              <a:rPr lang="en-US" sz="2000" dirty="0">
                <a:solidFill>
                  <a:schemeClr val="bg1"/>
                </a:solidFill>
                <a:latin typeface="TimesNewRoman"/>
              </a:rPr>
              <a:t> </a:t>
            </a:r>
            <a:r>
              <a:rPr lang="en-US" sz="2000" dirty="0" err="1">
                <a:solidFill>
                  <a:schemeClr val="bg1"/>
                </a:solidFill>
                <a:latin typeface="TimesNewRoman"/>
              </a:rPr>
              <a:t>anaknya</a:t>
            </a:r>
            <a:r>
              <a:rPr lang="en-US" sz="2000" dirty="0">
                <a:solidFill>
                  <a:schemeClr val="bg1"/>
                </a:solidFill>
                <a:latin typeface="TimesNewRoman"/>
              </a:rPr>
              <a:t> yang</a:t>
            </a:r>
            <a:br>
              <a:rPr lang="en-US" sz="2000" dirty="0">
                <a:solidFill>
                  <a:schemeClr val="bg1"/>
                </a:solidFill>
                <a:latin typeface="TimesNewRoman"/>
              </a:rPr>
            </a:br>
            <a:r>
              <a:rPr lang="en-US" sz="2000" dirty="0" err="1">
                <a:solidFill>
                  <a:schemeClr val="bg1"/>
                </a:solidFill>
                <a:latin typeface="TimesNewRoman"/>
              </a:rPr>
              <a:t>dibuktikan</a:t>
            </a:r>
            <a:r>
              <a:rPr lang="en-US" sz="2000" dirty="0">
                <a:solidFill>
                  <a:schemeClr val="bg1"/>
                </a:solidFill>
                <a:latin typeface="TimesNewRoman"/>
              </a:rPr>
              <a:t> </a:t>
            </a:r>
            <a:r>
              <a:rPr lang="en-US" sz="2000" dirty="0" err="1">
                <a:solidFill>
                  <a:schemeClr val="bg1"/>
                </a:solidFill>
                <a:latin typeface="TimesNewRoman"/>
              </a:rPr>
              <a:t>dengan</a:t>
            </a:r>
            <a:r>
              <a:rPr lang="en-US" sz="2000" dirty="0">
                <a:solidFill>
                  <a:schemeClr val="bg1"/>
                </a:solidFill>
                <a:latin typeface="TimesNewRoman"/>
              </a:rPr>
              <a:t> </a:t>
            </a:r>
            <a:r>
              <a:rPr lang="en-US" sz="2000" dirty="0" err="1">
                <a:solidFill>
                  <a:schemeClr val="bg1"/>
                </a:solidFill>
                <a:latin typeface="TimesNewRoman"/>
              </a:rPr>
              <a:t>surat</a:t>
            </a:r>
            <a:r>
              <a:rPr lang="en-US" sz="2000" dirty="0">
                <a:solidFill>
                  <a:schemeClr val="bg1"/>
                </a:solidFill>
                <a:latin typeface="TimesNewRoman"/>
              </a:rPr>
              <a:t> </a:t>
            </a:r>
            <a:r>
              <a:rPr lang="en-US" sz="2000" dirty="0" err="1">
                <a:solidFill>
                  <a:schemeClr val="bg1"/>
                </a:solidFill>
                <a:latin typeface="TimesNewRoman"/>
              </a:rPr>
              <a:t>keterangan</a:t>
            </a:r>
            <a:r>
              <a:rPr lang="en-US" sz="2000" dirty="0">
                <a:solidFill>
                  <a:schemeClr val="bg1"/>
                </a:solidFill>
                <a:latin typeface="TimesNewRoman"/>
              </a:rPr>
              <a:t> </a:t>
            </a:r>
            <a:r>
              <a:rPr lang="en-US" sz="2000" dirty="0" err="1">
                <a:solidFill>
                  <a:schemeClr val="bg1"/>
                </a:solidFill>
                <a:latin typeface="TimesNewRoman"/>
              </a:rPr>
              <a:t>pajak</a:t>
            </a:r>
            <a:r>
              <a:rPr lang="en-US" sz="2000" dirty="0">
                <a:solidFill>
                  <a:schemeClr val="bg1"/>
                </a:solidFill>
                <a:latin typeface="TimesNewRoman"/>
              </a:rPr>
              <a:t> </a:t>
            </a:r>
            <a:r>
              <a:rPr lang="en-US" sz="2000" dirty="0" err="1">
                <a:solidFill>
                  <a:schemeClr val="bg1"/>
                </a:solidFill>
                <a:latin typeface="TimesNewRoman"/>
              </a:rPr>
              <a:t>penghasilan</a:t>
            </a:r>
            <a:r>
              <a:rPr lang="en-US" sz="2000" dirty="0">
                <a:solidFill>
                  <a:schemeClr val="bg1"/>
                </a:solidFill>
                <a:latin typeface="TimesNewRoman"/>
              </a:rPr>
              <a:t>; dan</a:t>
            </a:r>
            <a:br>
              <a:rPr lang="en-US" sz="2000" dirty="0">
                <a:solidFill>
                  <a:schemeClr val="bg1"/>
                </a:solidFill>
                <a:latin typeface="TimesNewRoman"/>
              </a:rPr>
            </a:br>
            <a:r>
              <a:rPr lang="en-US" sz="2000" dirty="0">
                <a:solidFill>
                  <a:schemeClr val="bg1"/>
                </a:solidFill>
                <a:latin typeface="TimesNewRoman"/>
              </a:rPr>
              <a:t>c. </a:t>
            </a:r>
            <a:r>
              <a:rPr lang="en-US" sz="2000" dirty="0" err="1">
                <a:solidFill>
                  <a:schemeClr val="bg1"/>
                </a:solidFill>
                <a:latin typeface="TimesNewRoman"/>
              </a:rPr>
              <a:t>ada</a:t>
            </a:r>
            <a:r>
              <a:rPr lang="en-US" sz="2000" dirty="0">
                <a:solidFill>
                  <a:schemeClr val="bg1"/>
                </a:solidFill>
                <a:latin typeface="TimesNewRoman"/>
              </a:rPr>
              <a:t> </a:t>
            </a:r>
            <a:r>
              <a:rPr lang="en-US" sz="2000" dirty="0" err="1">
                <a:solidFill>
                  <a:schemeClr val="bg1"/>
                </a:solidFill>
                <a:latin typeface="TimesNewRoman"/>
              </a:rPr>
              <a:t>jaminan</a:t>
            </a:r>
            <a:r>
              <a:rPr lang="en-US" sz="2000" dirty="0">
                <a:solidFill>
                  <a:schemeClr val="bg1"/>
                </a:solidFill>
                <a:latin typeface="TimesNewRoman"/>
              </a:rPr>
              <a:t> </a:t>
            </a:r>
            <a:r>
              <a:rPr lang="en-US" sz="2000" dirty="0" err="1">
                <a:solidFill>
                  <a:schemeClr val="bg1"/>
                </a:solidFill>
                <a:latin typeface="TimesNewRoman"/>
              </a:rPr>
              <a:t>tertulis</a:t>
            </a:r>
            <a:r>
              <a:rPr lang="en-US" sz="2000" dirty="0">
                <a:solidFill>
                  <a:schemeClr val="bg1"/>
                </a:solidFill>
                <a:latin typeface="TimesNewRoman"/>
              </a:rPr>
              <a:t> </a:t>
            </a:r>
            <a:r>
              <a:rPr lang="en-US" sz="2000" dirty="0" err="1">
                <a:solidFill>
                  <a:schemeClr val="bg1"/>
                </a:solidFill>
                <a:latin typeface="TimesNewRoman"/>
              </a:rPr>
              <a:t>dari</a:t>
            </a:r>
            <a:r>
              <a:rPr lang="en-US" sz="2000" dirty="0">
                <a:solidFill>
                  <a:schemeClr val="bg1"/>
                </a:solidFill>
                <a:latin typeface="TimesNewRoman"/>
              </a:rPr>
              <a:t> </a:t>
            </a:r>
            <a:r>
              <a:rPr lang="en-US" sz="2000" dirty="0" err="1">
                <a:solidFill>
                  <a:schemeClr val="bg1"/>
                </a:solidFill>
                <a:latin typeface="TimesNewRoman"/>
              </a:rPr>
              <a:t>Pegawai</a:t>
            </a:r>
            <a:r>
              <a:rPr lang="en-US" sz="2000" dirty="0">
                <a:solidFill>
                  <a:schemeClr val="bg1"/>
                </a:solidFill>
                <a:latin typeface="TimesNewRoman"/>
              </a:rPr>
              <a:t> </a:t>
            </a:r>
            <a:r>
              <a:rPr lang="en-US" sz="2000" dirty="0" err="1">
                <a:solidFill>
                  <a:schemeClr val="bg1"/>
                </a:solidFill>
                <a:latin typeface="TimesNewRoman"/>
              </a:rPr>
              <a:t>Negeri</a:t>
            </a:r>
            <a:r>
              <a:rPr lang="en-US" sz="2000" dirty="0">
                <a:solidFill>
                  <a:schemeClr val="bg1"/>
                </a:solidFill>
                <a:latin typeface="TimesNewRoman"/>
              </a:rPr>
              <a:t> </a:t>
            </a:r>
            <a:r>
              <a:rPr lang="en-US" sz="2000" dirty="0" err="1">
                <a:solidFill>
                  <a:schemeClr val="bg1"/>
                </a:solidFill>
                <a:latin typeface="TimesNewRoman"/>
              </a:rPr>
              <a:t>Sipil</a:t>
            </a:r>
            <a:r>
              <a:rPr lang="en-US" sz="2000" dirty="0">
                <a:solidFill>
                  <a:schemeClr val="bg1"/>
                </a:solidFill>
                <a:latin typeface="TimesNewRoman"/>
              </a:rPr>
              <a:t> yang </a:t>
            </a:r>
            <a:r>
              <a:rPr lang="en-US" sz="2000" dirty="0" err="1">
                <a:solidFill>
                  <a:schemeClr val="bg1"/>
                </a:solidFill>
                <a:latin typeface="TimesNewRoman"/>
              </a:rPr>
              <a:t>bersangkutan</a:t>
            </a:r>
            <a:r>
              <a:rPr lang="en-US" sz="2000" dirty="0">
                <a:solidFill>
                  <a:schemeClr val="bg1"/>
                </a:solidFill>
                <a:latin typeface="TimesNewRoman"/>
              </a:rPr>
              <a:t> </a:t>
            </a:r>
            <a:r>
              <a:rPr lang="en-US" sz="2000" dirty="0" err="1">
                <a:solidFill>
                  <a:schemeClr val="bg1"/>
                </a:solidFill>
                <a:latin typeface="TimesNewRoman"/>
              </a:rPr>
              <a:t>bahwa</a:t>
            </a:r>
            <a:r>
              <a:rPr lang="en-US" sz="2000" dirty="0">
                <a:solidFill>
                  <a:schemeClr val="bg1"/>
                </a:solidFill>
                <a:latin typeface="TimesNewRoman"/>
              </a:rPr>
              <a:t> </a:t>
            </a:r>
            <a:r>
              <a:rPr lang="en-US" sz="2000" dirty="0" err="1">
                <a:solidFill>
                  <a:schemeClr val="bg1"/>
                </a:solidFill>
                <a:latin typeface="TimesNewRoman"/>
              </a:rPr>
              <a:t>ia</a:t>
            </a:r>
            <a:br>
              <a:rPr lang="en-US" sz="2000" dirty="0">
                <a:solidFill>
                  <a:schemeClr val="bg1"/>
                </a:solidFill>
                <a:latin typeface="TimesNewRoman"/>
              </a:rPr>
            </a:br>
            <a:r>
              <a:rPr lang="en-US" sz="2000" dirty="0" err="1">
                <a:solidFill>
                  <a:schemeClr val="bg1"/>
                </a:solidFill>
                <a:latin typeface="TimesNewRoman"/>
              </a:rPr>
              <a:t>akan</a:t>
            </a:r>
            <a:r>
              <a:rPr lang="en-US" sz="2000" dirty="0">
                <a:solidFill>
                  <a:schemeClr val="bg1"/>
                </a:solidFill>
                <a:latin typeface="TimesNewRoman"/>
              </a:rPr>
              <a:t> </a:t>
            </a:r>
            <a:r>
              <a:rPr lang="en-US" sz="2000" dirty="0" err="1">
                <a:solidFill>
                  <a:schemeClr val="bg1"/>
                </a:solidFill>
                <a:latin typeface="TimesNewRoman"/>
              </a:rPr>
              <a:t>berlaku</a:t>
            </a:r>
            <a:r>
              <a:rPr lang="en-US" sz="2000" dirty="0">
                <a:solidFill>
                  <a:schemeClr val="bg1"/>
                </a:solidFill>
                <a:latin typeface="TimesNewRoman"/>
              </a:rPr>
              <a:t> </a:t>
            </a:r>
            <a:r>
              <a:rPr lang="en-US" sz="2000" dirty="0" err="1">
                <a:solidFill>
                  <a:schemeClr val="bg1"/>
                </a:solidFill>
                <a:latin typeface="TimesNewRoman"/>
              </a:rPr>
              <a:t>adil</a:t>
            </a:r>
            <a:r>
              <a:rPr lang="en-US" sz="2000" dirty="0">
                <a:solidFill>
                  <a:schemeClr val="bg1"/>
                </a:solidFill>
                <a:latin typeface="TimesNewRoman"/>
              </a:rPr>
              <a:t> </a:t>
            </a:r>
            <a:r>
              <a:rPr lang="en-US" sz="2000" dirty="0" err="1">
                <a:solidFill>
                  <a:schemeClr val="bg1"/>
                </a:solidFill>
                <a:latin typeface="TimesNewRoman"/>
              </a:rPr>
              <a:t>terhadap</a:t>
            </a:r>
            <a:r>
              <a:rPr lang="en-US" sz="2000" dirty="0">
                <a:solidFill>
                  <a:schemeClr val="bg1"/>
                </a:solidFill>
                <a:latin typeface="TimesNewRoman"/>
              </a:rPr>
              <a:t> </a:t>
            </a:r>
            <a:r>
              <a:rPr lang="en-US" sz="2000" dirty="0" err="1">
                <a:solidFill>
                  <a:schemeClr val="bg1"/>
                </a:solidFill>
                <a:latin typeface="TimesNewRoman"/>
              </a:rPr>
              <a:t>isteri-isteri</a:t>
            </a:r>
            <a:r>
              <a:rPr lang="en-US" sz="2000" dirty="0">
                <a:solidFill>
                  <a:schemeClr val="bg1"/>
                </a:solidFill>
                <a:latin typeface="TimesNewRoman"/>
              </a:rPr>
              <a:t> dan </a:t>
            </a:r>
            <a:r>
              <a:rPr lang="en-US" sz="2000" dirty="0" err="1">
                <a:solidFill>
                  <a:schemeClr val="bg1"/>
                </a:solidFill>
                <a:latin typeface="TimesNewRoman"/>
              </a:rPr>
              <a:t>anak-anaknya</a:t>
            </a:r>
            <a:endParaRPr lang="en-US" sz="2000" dirty="0">
              <a:solidFill>
                <a:schemeClr val="bg1"/>
              </a:solidFill>
              <a:latin typeface="TimesNewRoman"/>
            </a:endParaRPr>
          </a:p>
          <a:p>
            <a:endParaRPr lang="en-US" dirty="0">
              <a:solidFill>
                <a:schemeClr val="bg1"/>
              </a:solidFill>
              <a:latin typeface="TimesNewRoman"/>
            </a:endParaRPr>
          </a:p>
          <a:p>
            <a:r>
              <a:rPr lang="en-US" dirty="0" err="1">
                <a:solidFill>
                  <a:schemeClr val="bg1"/>
                </a:solidFill>
                <a:latin typeface="TimesNewRoman"/>
              </a:rPr>
              <a:t>Psl</a:t>
            </a:r>
            <a:r>
              <a:rPr lang="en-US" dirty="0">
                <a:solidFill>
                  <a:schemeClr val="bg1"/>
                </a:solidFill>
                <a:latin typeface="TimesNewRoman"/>
              </a:rPr>
              <a:t> 41  pp 94. </a:t>
            </a:r>
          </a:p>
          <a:p>
            <a:r>
              <a:rPr lang="en-US" dirty="0" err="1">
                <a:solidFill>
                  <a:schemeClr val="bg1"/>
                </a:solidFill>
                <a:latin typeface="TimesNewRoman"/>
              </a:rPr>
              <a:t>Pns</a:t>
            </a:r>
            <a:r>
              <a:rPr lang="en-US" dirty="0">
                <a:solidFill>
                  <a:schemeClr val="bg1"/>
                </a:solidFill>
                <a:latin typeface="TimesNewRoman"/>
              </a:rPr>
              <a:t> </a:t>
            </a:r>
            <a:r>
              <a:rPr lang="en-US" dirty="0" err="1">
                <a:solidFill>
                  <a:schemeClr val="bg1"/>
                </a:solidFill>
                <a:latin typeface="TimesNewRoman"/>
              </a:rPr>
              <a:t>yg</a:t>
            </a:r>
            <a:r>
              <a:rPr lang="en-US" dirty="0">
                <a:solidFill>
                  <a:schemeClr val="bg1"/>
                </a:solidFill>
                <a:latin typeface="TimesNewRoman"/>
              </a:rPr>
              <a:t> </a:t>
            </a:r>
            <a:r>
              <a:rPr lang="en-US" dirty="0" err="1">
                <a:solidFill>
                  <a:schemeClr val="bg1"/>
                </a:solidFill>
                <a:latin typeface="TimesNewRoman"/>
              </a:rPr>
              <a:t>melanggar</a:t>
            </a:r>
            <a:r>
              <a:rPr lang="en-US" dirty="0">
                <a:solidFill>
                  <a:schemeClr val="bg1"/>
                </a:solidFill>
                <a:latin typeface="TimesNewRoman"/>
              </a:rPr>
              <a:t> pp 10 </a:t>
            </a:r>
            <a:r>
              <a:rPr lang="en-US" dirty="0" err="1">
                <a:solidFill>
                  <a:schemeClr val="bg1"/>
                </a:solidFill>
                <a:latin typeface="TimesNewRoman"/>
              </a:rPr>
              <a:t>th</a:t>
            </a:r>
            <a:r>
              <a:rPr lang="en-US" dirty="0">
                <a:solidFill>
                  <a:schemeClr val="bg1"/>
                </a:solidFill>
                <a:latin typeface="TimesNewRoman"/>
              </a:rPr>
              <a:t> 83 ..</a:t>
            </a:r>
            <a:r>
              <a:rPr lang="en-US" dirty="0" err="1">
                <a:solidFill>
                  <a:schemeClr val="bg1"/>
                </a:solidFill>
                <a:latin typeface="TimesNewRoman"/>
              </a:rPr>
              <a:t>dijatuhi</a:t>
            </a:r>
            <a:r>
              <a:rPr lang="en-US" dirty="0">
                <a:solidFill>
                  <a:schemeClr val="bg1"/>
                </a:solidFill>
                <a:latin typeface="TimesNewRoman"/>
              </a:rPr>
              <a:t> </a:t>
            </a:r>
            <a:r>
              <a:rPr lang="en-US" dirty="0" err="1">
                <a:solidFill>
                  <a:schemeClr val="bg1"/>
                </a:solidFill>
                <a:latin typeface="TimesNewRoman"/>
              </a:rPr>
              <a:t>salah</a:t>
            </a:r>
            <a:r>
              <a:rPr lang="en-US" dirty="0">
                <a:solidFill>
                  <a:schemeClr val="bg1"/>
                </a:solidFill>
                <a:latin typeface="TimesNewRoman"/>
              </a:rPr>
              <a:t> </a:t>
            </a:r>
            <a:r>
              <a:rPr lang="en-US" dirty="0" err="1">
                <a:solidFill>
                  <a:schemeClr val="bg1"/>
                </a:solidFill>
                <a:latin typeface="TimesNewRoman"/>
              </a:rPr>
              <a:t>satu</a:t>
            </a:r>
            <a:r>
              <a:rPr lang="en-US" dirty="0">
                <a:solidFill>
                  <a:schemeClr val="bg1"/>
                </a:solidFill>
                <a:latin typeface="TimesNewRoman"/>
              </a:rPr>
              <a:t> </a:t>
            </a:r>
            <a:r>
              <a:rPr lang="en-US" dirty="0" err="1">
                <a:solidFill>
                  <a:schemeClr val="bg1"/>
                </a:solidFill>
                <a:latin typeface="TimesNewRoman"/>
              </a:rPr>
              <a:t>hukdis</a:t>
            </a:r>
            <a:r>
              <a:rPr lang="en-US" dirty="0">
                <a:solidFill>
                  <a:schemeClr val="bg1"/>
                </a:solidFill>
                <a:latin typeface="TimesNewRoman"/>
              </a:rPr>
              <a:t> </a:t>
            </a:r>
            <a:r>
              <a:rPr lang="en-US" dirty="0" err="1">
                <a:solidFill>
                  <a:schemeClr val="bg1"/>
                </a:solidFill>
                <a:latin typeface="TimesNewRoman"/>
              </a:rPr>
              <a:t>berat</a:t>
            </a:r>
            <a:r>
              <a:rPr lang="en-US" dirty="0">
                <a:solidFill>
                  <a:schemeClr val="bg1"/>
                </a:solidFill>
              </a:rPr>
              <a:t>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68630629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556950" y="-673331"/>
            <a:ext cx="10939549" cy="725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Helvetica" panose="020B0604020202020204" pitchFamily="34" charset="0"/>
              </a:rPr>
              <a:t>k</a:t>
            </a:r>
            <a:br>
              <a:rPr lang="en-US" sz="2000" dirty="0">
                <a:solidFill>
                  <a:schemeClr val="bg1"/>
                </a:solidFill>
                <a:latin typeface="Helvetica" panose="020B0604020202020204" pitchFamily="34" charset="0"/>
              </a:rPr>
            </a:br>
            <a:r>
              <a:rPr lang="en-US" dirty="0" err="1">
                <a:solidFill>
                  <a:schemeClr val="bg1"/>
                </a:solidFill>
                <a:latin typeface="Helvetica" panose="020B0604020202020204" pitchFamily="34" charset="0"/>
              </a:rPr>
              <a:t>Pasal</a:t>
            </a:r>
            <a:r>
              <a:rPr lang="en-US" dirty="0">
                <a:solidFill>
                  <a:schemeClr val="bg1"/>
                </a:solidFill>
                <a:latin typeface="Helvetica" panose="020B0604020202020204" pitchFamily="34" charset="0"/>
              </a:rPr>
              <a:t> </a:t>
            </a:r>
            <a:r>
              <a:rPr lang="en-US" sz="2000" dirty="0">
                <a:solidFill>
                  <a:schemeClr val="bg1"/>
                </a:solidFill>
                <a:latin typeface="Helvetica" panose="020B0604020202020204" pitchFamily="34" charset="0"/>
              </a:rPr>
              <a:t>255</a:t>
            </a:r>
            <a:br>
              <a:rPr lang="en-US" sz="2000" dirty="0">
                <a:solidFill>
                  <a:schemeClr val="bg1"/>
                </a:solidFill>
                <a:latin typeface="Helvetica" panose="020B0604020202020204" pitchFamily="34" charset="0"/>
              </a:rPr>
            </a:br>
            <a:r>
              <a:rPr lang="en-US" sz="2000" dirty="0">
                <a:solidFill>
                  <a:schemeClr val="bg1"/>
                </a:solidFill>
                <a:latin typeface="Helvetica" panose="020B0604020202020204" pitchFamily="34" charset="0"/>
              </a:rPr>
              <a:t>PNS </a:t>
            </a:r>
            <a:r>
              <a:rPr lang="en-US" sz="2400" dirty="0" err="1">
                <a:solidFill>
                  <a:schemeClr val="bg1"/>
                </a:solidFill>
                <a:latin typeface="Helvetica" panose="020B0604020202020204" pitchFamily="34" charset="0"/>
              </a:rPr>
              <a:t>dilarang</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menjadi</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anggota</a:t>
            </a:r>
            <a:r>
              <a:rPr lang="en-US" sz="2000" dirty="0">
                <a:solidFill>
                  <a:schemeClr val="bg1"/>
                </a:solidFill>
                <a:latin typeface="Helvetica" panose="020B0604020202020204" pitchFamily="34" charset="0"/>
              </a:rPr>
              <a:t> </a:t>
            </a:r>
            <a:r>
              <a:rPr lang="en-US" sz="2400" dirty="0">
                <a:solidFill>
                  <a:schemeClr val="bg1"/>
                </a:solidFill>
                <a:latin typeface="Helvetica" panose="020B0604020202020204" pitchFamily="34" charset="0"/>
              </a:rPr>
              <a:t>dan/</a:t>
            </a:r>
            <a:r>
              <a:rPr lang="en-US" sz="2400" dirty="0" err="1">
                <a:solidFill>
                  <a:schemeClr val="bg1"/>
                </a:solidFill>
                <a:latin typeface="Helvetica" panose="020B0604020202020204" pitchFamily="34" charset="0"/>
              </a:rPr>
              <a:t>atau</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pengurus</a:t>
            </a:r>
            <a:br>
              <a:rPr lang="en-US" sz="2000" dirty="0">
                <a:solidFill>
                  <a:schemeClr val="bg1"/>
                </a:solidFill>
                <a:latin typeface="Helvetica" panose="020B0604020202020204" pitchFamily="34" charset="0"/>
              </a:rPr>
            </a:br>
            <a:r>
              <a:rPr lang="en-US" sz="2000" dirty="0" err="1">
                <a:solidFill>
                  <a:schemeClr val="bg1"/>
                </a:solidFill>
                <a:latin typeface="Helvetica" panose="020B0604020202020204" pitchFamily="34" charset="0"/>
              </a:rPr>
              <a:t>partai</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politik</a:t>
            </a:r>
            <a:r>
              <a:rPr lang="en-US" sz="2000" dirty="0">
                <a:solidFill>
                  <a:schemeClr val="bg1"/>
                </a:solidFill>
                <a:latin typeface="Helvetica" panose="020B0604020202020204" pitchFamily="34" charset="0"/>
              </a:rPr>
              <a:t>.</a:t>
            </a:r>
            <a:br>
              <a:rPr lang="en-US" sz="2000" dirty="0">
                <a:solidFill>
                  <a:schemeClr val="bg1"/>
                </a:solidFill>
                <a:latin typeface="Helvetica" panose="020B0604020202020204" pitchFamily="34" charset="0"/>
              </a:rPr>
            </a:br>
            <a:r>
              <a:rPr lang="en-US" dirty="0">
                <a:solidFill>
                  <a:schemeClr val="bg1"/>
                </a:solidFill>
                <a:latin typeface="Helvetica" panose="020B0604020202020204" pitchFamily="34" charset="0"/>
              </a:rPr>
              <a:t>PNS </a:t>
            </a:r>
            <a:r>
              <a:rPr lang="en-US" sz="2000" dirty="0">
                <a:solidFill>
                  <a:schemeClr val="bg1"/>
                </a:solidFill>
                <a:latin typeface="Helvetica" panose="020B0604020202020204" pitchFamily="34" charset="0"/>
              </a:rPr>
              <a:t>yang </a:t>
            </a:r>
            <a:r>
              <a:rPr lang="en-US" sz="2000" dirty="0" err="1">
                <a:solidFill>
                  <a:schemeClr val="bg1"/>
                </a:solidFill>
                <a:latin typeface="Helvetica" panose="020B0604020202020204" pitchFamily="34" charset="0"/>
              </a:rPr>
              <a:t>menjadi</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anggota</a:t>
            </a:r>
            <a:r>
              <a:rPr lang="en-US" sz="2000" dirty="0">
                <a:solidFill>
                  <a:schemeClr val="bg1"/>
                </a:solidFill>
                <a:latin typeface="Helvetica" panose="020B0604020202020204" pitchFamily="34" charset="0"/>
              </a:rPr>
              <a:t> </a:t>
            </a:r>
            <a:r>
              <a:rPr lang="en-US" sz="2400" dirty="0">
                <a:solidFill>
                  <a:schemeClr val="bg1"/>
                </a:solidFill>
                <a:latin typeface="Helvetica" panose="020B0604020202020204" pitchFamily="34" charset="0"/>
              </a:rPr>
              <a:t>dan/</a:t>
            </a:r>
            <a:r>
              <a:rPr lang="en-US" sz="2400" dirty="0" err="1">
                <a:solidFill>
                  <a:schemeClr val="bg1"/>
                </a:solidFill>
                <a:latin typeface="Helvetica" panose="020B0604020202020204" pitchFamily="34" charset="0"/>
              </a:rPr>
              <a:t>atau</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pengurus</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partai</a:t>
            </a:r>
            <a:br>
              <a:rPr lang="en-US" sz="2000" dirty="0">
                <a:solidFill>
                  <a:schemeClr val="bg1"/>
                </a:solidFill>
                <a:latin typeface="Helvetica" panose="020B0604020202020204" pitchFamily="34" charset="0"/>
              </a:rPr>
            </a:br>
            <a:r>
              <a:rPr lang="en-US" sz="2000" dirty="0" err="1">
                <a:solidFill>
                  <a:schemeClr val="bg1"/>
                </a:solidFill>
                <a:latin typeface="Helvetica" panose="020B0604020202020204" pitchFamily="34" charset="0"/>
              </a:rPr>
              <a:t>politik</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wajib</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mengundurkan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diri</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secara</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tertulis</a:t>
            </a:r>
            <a:r>
              <a:rPr lang="en-US" sz="2000" dirty="0">
                <a:solidFill>
                  <a:schemeClr val="bg1"/>
                </a:solidFill>
                <a:latin typeface="Helvetica" panose="020B0604020202020204" pitchFamily="34" charset="0"/>
              </a:rPr>
              <a:t>.</a:t>
            </a:r>
            <a:br>
              <a:rPr lang="en-US" sz="2000" dirty="0">
                <a:solidFill>
                  <a:schemeClr val="bg1"/>
                </a:solidFill>
                <a:latin typeface="Helvetica" panose="020B0604020202020204" pitchFamily="34" charset="0"/>
              </a:rPr>
            </a:br>
            <a:br>
              <a:rPr lang="en-US" dirty="0">
                <a:solidFill>
                  <a:schemeClr val="bg1"/>
                </a:solidFill>
                <a:latin typeface="Helvetica" panose="020B0604020202020204" pitchFamily="34" charset="0"/>
              </a:rPr>
            </a:br>
            <a:r>
              <a:rPr lang="en-US" sz="2000" dirty="0">
                <a:solidFill>
                  <a:schemeClr val="bg1"/>
                </a:solidFill>
                <a:latin typeface="Helvetica" panose="020B0604020202020204" pitchFamily="34" charset="0"/>
              </a:rPr>
              <a:t>_138_</a:t>
            </a:r>
            <a:br>
              <a:rPr lang="en-US" sz="2000" dirty="0">
                <a:solidFill>
                  <a:schemeClr val="bg1"/>
                </a:solidFill>
                <a:latin typeface="Helvetica" panose="020B0604020202020204" pitchFamily="34" charset="0"/>
              </a:rPr>
            </a:br>
            <a:r>
              <a:rPr lang="en-US" dirty="0">
                <a:solidFill>
                  <a:schemeClr val="bg1"/>
                </a:solidFill>
                <a:latin typeface="Helvetica" panose="020B0604020202020204" pitchFamily="34" charset="0"/>
              </a:rPr>
              <a:t>PNS </a:t>
            </a:r>
            <a:r>
              <a:rPr lang="en-US" sz="2000" dirty="0">
                <a:solidFill>
                  <a:schemeClr val="bg1"/>
                </a:solidFill>
                <a:latin typeface="Helvetica" panose="020B0604020202020204" pitchFamily="34" charset="0"/>
              </a:rPr>
              <a:t>yang </a:t>
            </a:r>
            <a:r>
              <a:rPr lang="en-US" sz="2000" dirty="0" err="1">
                <a:solidFill>
                  <a:schemeClr val="bg1"/>
                </a:solidFill>
                <a:latin typeface="Helvetica" panose="020B0604020202020204" pitchFamily="34" charset="0"/>
              </a:rPr>
              <a:t>mengundurkan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diri</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sebagaimana</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dimaksud</a:t>
            </a:r>
            <a:br>
              <a:rPr lang="en-US" sz="2000" dirty="0">
                <a:solidFill>
                  <a:schemeClr val="bg1"/>
                </a:solidFill>
                <a:latin typeface="Helvetica" panose="020B0604020202020204" pitchFamily="34" charset="0"/>
              </a:rPr>
            </a:br>
            <a:r>
              <a:rPr lang="en-US" sz="2000" dirty="0" err="1">
                <a:solidFill>
                  <a:schemeClr val="bg1"/>
                </a:solidFill>
                <a:latin typeface="Helvetica" panose="020B0604020202020204" pitchFamily="34" charset="0"/>
              </a:rPr>
              <a:t>pada</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ayat</a:t>
            </a:r>
            <a:r>
              <a:rPr lang="en-US" sz="2400" dirty="0">
                <a:solidFill>
                  <a:schemeClr val="bg1"/>
                </a:solidFill>
                <a:latin typeface="Helvetica" panose="020B0604020202020204" pitchFamily="34" charset="0"/>
              </a:rPr>
              <a:t> </a:t>
            </a:r>
            <a:r>
              <a:rPr lang="en-US" sz="2000" dirty="0">
                <a:solidFill>
                  <a:schemeClr val="bg1"/>
                </a:solidFill>
                <a:latin typeface="Helvetica" panose="020B0604020202020204" pitchFamily="34" charset="0"/>
              </a:rPr>
              <a:t>(2) </a:t>
            </a:r>
            <a:r>
              <a:rPr lang="en-US" sz="2000" dirty="0" err="1">
                <a:solidFill>
                  <a:schemeClr val="bg1"/>
                </a:solidFill>
                <a:latin typeface="Helvetica" panose="020B0604020202020204" pitchFamily="34" charset="0"/>
              </a:rPr>
              <a:t>diberhentikan</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dengan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hormat</a:t>
            </a:r>
            <a:r>
              <a:rPr lang="en-US" sz="2400" dirty="0">
                <a:solidFill>
                  <a:schemeClr val="bg1"/>
                </a:solidFill>
                <a:latin typeface="Helvetica" panose="020B0604020202020204" pitchFamily="34" charset="0"/>
              </a:rPr>
              <a:t> </a:t>
            </a:r>
            <a:r>
              <a:rPr lang="en-US" dirty="0" err="1">
                <a:solidFill>
                  <a:schemeClr val="bg1"/>
                </a:solidFill>
                <a:latin typeface="Helvetica" panose="020B0604020202020204" pitchFamily="34" charset="0"/>
              </a:rPr>
              <a:t>sebagai</a:t>
            </a:r>
            <a:br>
              <a:rPr lang="en-US" dirty="0">
                <a:solidFill>
                  <a:schemeClr val="bg1"/>
                </a:solidFill>
                <a:latin typeface="Helvetica" panose="020B0604020202020204" pitchFamily="34" charset="0"/>
              </a:rPr>
            </a:br>
            <a:r>
              <a:rPr lang="en-US" sz="2000" dirty="0">
                <a:solidFill>
                  <a:schemeClr val="bg1"/>
                </a:solidFill>
                <a:latin typeface="Helvetica" panose="020B0604020202020204" pitchFamily="34" charset="0"/>
              </a:rPr>
              <a:t>PNS </a:t>
            </a:r>
            <a:r>
              <a:rPr lang="en-US" sz="2400" dirty="0" err="1">
                <a:solidFill>
                  <a:schemeClr val="bg1"/>
                </a:solidFill>
                <a:latin typeface="Helvetica" panose="020B0604020202020204" pitchFamily="34" charset="0"/>
              </a:rPr>
              <a:t>terhitung</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mulai</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akhir</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bulan</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pengunduran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diri</a:t>
            </a:r>
            <a:br>
              <a:rPr lang="en-US" sz="2400" dirty="0">
                <a:solidFill>
                  <a:schemeClr val="bg1"/>
                </a:solidFill>
                <a:latin typeface="Helvetica" panose="020B0604020202020204" pitchFamily="34" charset="0"/>
              </a:rPr>
            </a:br>
            <a:r>
              <a:rPr lang="en-US" sz="1600" dirty="0">
                <a:solidFill>
                  <a:schemeClr val="bg1"/>
                </a:solidFill>
                <a:latin typeface="Helvetica" panose="020B0604020202020204" pitchFamily="34" charset="0"/>
              </a:rPr>
              <a:t>PNS </a:t>
            </a:r>
            <a:r>
              <a:rPr lang="en-US" sz="2000" dirty="0">
                <a:solidFill>
                  <a:schemeClr val="bg1"/>
                </a:solidFill>
                <a:latin typeface="Helvetica" panose="020B0604020202020204" pitchFamily="34" charset="0"/>
              </a:rPr>
              <a:t>yang </a:t>
            </a:r>
            <a:r>
              <a:rPr lang="en-US" sz="2000" dirty="0" err="1">
                <a:solidFill>
                  <a:schemeClr val="bg1"/>
                </a:solidFill>
                <a:latin typeface="Helvetica" panose="020B0604020202020204" pitchFamily="34" charset="0"/>
              </a:rPr>
              <a:t>bersangkutan</a:t>
            </a:r>
            <a:r>
              <a:rPr lang="en-US" sz="2000" dirty="0">
                <a:solidFill>
                  <a:schemeClr val="bg1"/>
                </a:solidFill>
                <a:latin typeface="Helvetica" panose="020B0604020202020204" pitchFamily="34" charset="0"/>
              </a:rPr>
              <a:t>.</a:t>
            </a:r>
            <a:br>
              <a:rPr lang="en-US" sz="2000" dirty="0">
                <a:solidFill>
                  <a:schemeClr val="bg1"/>
                </a:solidFill>
                <a:latin typeface="Helvetica" panose="020B0604020202020204" pitchFamily="34" charset="0"/>
              </a:rPr>
            </a:br>
            <a:r>
              <a:rPr lang="en-US" dirty="0">
                <a:solidFill>
                  <a:schemeClr val="bg1"/>
                </a:solidFill>
                <a:latin typeface="Helvetica" panose="020B0604020202020204" pitchFamily="34" charset="0"/>
              </a:rPr>
              <a:t>PNS </a:t>
            </a:r>
            <a:r>
              <a:rPr lang="en-US" sz="2000" dirty="0">
                <a:solidFill>
                  <a:schemeClr val="bg1"/>
                </a:solidFill>
                <a:latin typeface="Helvetica" panose="020B0604020202020204" pitchFamily="34" charset="0"/>
              </a:rPr>
              <a:t>yang </a:t>
            </a:r>
            <a:r>
              <a:rPr lang="en-US" sz="2000" dirty="0" err="1">
                <a:solidFill>
                  <a:schemeClr val="bg1"/>
                </a:solidFill>
                <a:latin typeface="Helvetica" panose="020B0604020202020204" pitchFamily="34" charset="0"/>
              </a:rPr>
              <a:t>melanggar</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larangan</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sebagaimana</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dimaksud</a:t>
            </a:r>
            <a:br>
              <a:rPr lang="en-US" sz="2000" dirty="0">
                <a:solidFill>
                  <a:schemeClr val="bg1"/>
                </a:solidFill>
                <a:latin typeface="Helvetica" panose="020B0604020202020204" pitchFamily="34" charset="0"/>
              </a:rPr>
            </a:br>
            <a:r>
              <a:rPr lang="en-US" sz="2400" dirty="0" err="1">
                <a:solidFill>
                  <a:schemeClr val="bg1"/>
                </a:solidFill>
                <a:latin typeface="Helvetica" panose="020B0604020202020204" pitchFamily="34" charset="0"/>
              </a:rPr>
              <a:t>pada</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ayat</a:t>
            </a:r>
            <a:r>
              <a:rPr lang="en-US" sz="2400" dirty="0">
                <a:solidFill>
                  <a:schemeClr val="bg1"/>
                </a:solidFill>
                <a:latin typeface="Helvetica" panose="020B0604020202020204" pitchFamily="34" charset="0"/>
              </a:rPr>
              <a:t> (1) </a:t>
            </a:r>
            <a:r>
              <a:rPr lang="en-US" sz="2000" dirty="0" err="1">
                <a:solidFill>
                  <a:schemeClr val="bg1"/>
                </a:solidFill>
                <a:latin typeface="Helvetica" panose="020B0604020202020204" pitchFamily="34" charset="0"/>
              </a:rPr>
              <a:t>diberhentikan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tidak</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dengan</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hormat</a:t>
            </a:r>
            <a:br>
              <a:rPr lang="en-US" sz="2000" dirty="0">
                <a:solidFill>
                  <a:schemeClr val="bg1"/>
                </a:solidFill>
                <a:latin typeface="Helvetica" panose="020B0604020202020204" pitchFamily="34" charset="0"/>
              </a:rPr>
            </a:br>
            <a:r>
              <a:rPr lang="en-US" dirty="0" err="1">
                <a:solidFill>
                  <a:schemeClr val="bg1"/>
                </a:solidFill>
                <a:latin typeface="Helvetica" panose="020B0604020202020204" pitchFamily="34" charset="0"/>
              </a:rPr>
              <a:t>sebagai</a:t>
            </a:r>
            <a:r>
              <a:rPr lang="en-US" dirty="0">
                <a:solidFill>
                  <a:schemeClr val="bg1"/>
                </a:solidFill>
                <a:latin typeface="Helvetica" panose="020B0604020202020204" pitchFamily="34" charset="0"/>
              </a:rPr>
              <a:t> </a:t>
            </a:r>
            <a:r>
              <a:rPr lang="en-US" sz="1600" dirty="0">
                <a:solidFill>
                  <a:schemeClr val="bg1"/>
                </a:solidFill>
                <a:latin typeface="Helvetica" panose="020B0604020202020204" pitchFamily="34" charset="0"/>
              </a:rPr>
              <a:t>PNS.</a:t>
            </a:r>
            <a:br>
              <a:rPr lang="en-US" sz="1600" dirty="0">
                <a:solidFill>
                  <a:schemeClr val="bg1"/>
                </a:solidFill>
                <a:latin typeface="Helvetica" panose="020B0604020202020204" pitchFamily="34" charset="0"/>
              </a:rPr>
            </a:br>
            <a:r>
              <a:rPr lang="en-US" dirty="0">
                <a:solidFill>
                  <a:schemeClr val="bg1"/>
                </a:solidFill>
                <a:latin typeface="Helvetica" panose="020B0604020202020204" pitchFamily="34" charset="0"/>
              </a:rPr>
              <a:t>PNS </a:t>
            </a:r>
            <a:r>
              <a:rPr lang="en-US" sz="2000" dirty="0">
                <a:solidFill>
                  <a:schemeClr val="bg1"/>
                </a:solidFill>
                <a:latin typeface="Helvetica" panose="020B0604020202020204" pitchFamily="34" charset="0"/>
              </a:rPr>
              <a:t>yang </a:t>
            </a:r>
            <a:r>
              <a:rPr lang="en-US" sz="2000" dirty="0" err="1">
                <a:solidFill>
                  <a:schemeClr val="bg1"/>
                </a:solidFill>
                <a:latin typeface="Helvetica" panose="020B0604020202020204" pitchFamily="34" charset="0"/>
              </a:rPr>
              <a:t>menjadi</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anggota</a:t>
            </a:r>
            <a:r>
              <a:rPr lang="en-US" sz="2000" dirty="0">
                <a:solidFill>
                  <a:schemeClr val="bg1"/>
                </a:solidFill>
                <a:latin typeface="Helvetica" panose="020B0604020202020204" pitchFamily="34" charset="0"/>
              </a:rPr>
              <a:t> dan/ </a:t>
            </a:r>
            <a:r>
              <a:rPr lang="en-US" sz="2000" dirty="0" err="1">
                <a:solidFill>
                  <a:schemeClr val="bg1"/>
                </a:solidFill>
                <a:latin typeface="Helvetica" panose="020B0604020202020204" pitchFamily="34" charset="0"/>
              </a:rPr>
              <a:t>atau</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pengurus</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partai</a:t>
            </a:r>
            <a:br>
              <a:rPr lang="en-US" sz="2000" dirty="0">
                <a:solidFill>
                  <a:schemeClr val="bg1"/>
                </a:solidFill>
                <a:latin typeface="Helvetica" panose="020B0604020202020204" pitchFamily="34" charset="0"/>
              </a:rPr>
            </a:br>
            <a:r>
              <a:rPr lang="en-US" sz="2400" dirty="0" err="1">
                <a:solidFill>
                  <a:schemeClr val="bg1"/>
                </a:solidFill>
                <a:latin typeface="Helvetica" panose="020B0604020202020204" pitchFamily="34" charset="0"/>
              </a:rPr>
              <a:t>politik</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diberhentikan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tidak</a:t>
            </a:r>
            <a:r>
              <a:rPr lang="en-US" sz="24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dengan</a:t>
            </a:r>
            <a:r>
              <a:rPr lang="en-US" sz="20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hormat</a:t>
            </a:r>
            <a:r>
              <a:rPr lang="en-US" sz="2400" dirty="0">
                <a:solidFill>
                  <a:schemeClr val="bg1"/>
                </a:solidFill>
                <a:latin typeface="Helvetica" panose="020B0604020202020204" pitchFamily="34" charset="0"/>
              </a:rPr>
              <a:t> </a:t>
            </a:r>
            <a:r>
              <a:rPr lang="en-US" dirty="0" err="1">
                <a:solidFill>
                  <a:schemeClr val="bg1"/>
                </a:solidFill>
                <a:latin typeface="Helvetica" panose="020B0604020202020204" pitchFamily="34" charset="0"/>
              </a:rPr>
              <a:t>sebagai</a:t>
            </a:r>
            <a:br>
              <a:rPr lang="en-US" dirty="0">
                <a:solidFill>
                  <a:schemeClr val="bg1"/>
                </a:solidFill>
                <a:latin typeface="Helvetica" panose="020B0604020202020204" pitchFamily="34" charset="0"/>
              </a:rPr>
            </a:br>
            <a:r>
              <a:rPr lang="en-US" sz="2000" dirty="0">
                <a:solidFill>
                  <a:schemeClr val="bg1"/>
                </a:solidFill>
                <a:latin typeface="Helvetica" panose="020B0604020202020204" pitchFamily="34" charset="0"/>
              </a:rPr>
              <a:t>PNS </a:t>
            </a:r>
            <a:r>
              <a:rPr lang="en-US" sz="2000" dirty="0" err="1">
                <a:solidFill>
                  <a:schemeClr val="bg1"/>
                </a:solidFill>
                <a:latin typeface="Helvetica" panose="020B0604020202020204" pitchFamily="34" charset="0"/>
              </a:rPr>
              <a:t>sebagaimana</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dimaksud</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pada</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ayat</a:t>
            </a:r>
            <a:r>
              <a:rPr lang="en-US" sz="2000" dirty="0">
                <a:solidFill>
                  <a:schemeClr val="bg1"/>
                </a:solidFill>
                <a:latin typeface="Helvetica" panose="020B0604020202020204" pitchFamily="34" charset="0"/>
              </a:rPr>
              <a:t> (4) </a:t>
            </a:r>
            <a:r>
              <a:rPr lang="en-US" sz="2000" dirty="0" err="1">
                <a:solidFill>
                  <a:schemeClr val="bg1"/>
                </a:solidFill>
                <a:latin typeface="Helvetica" panose="020B0604020202020204" pitchFamily="34" charset="0"/>
              </a:rPr>
              <a:t>terhitung</a:t>
            </a:r>
            <a:br>
              <a:rPr lang="en-US" sz="2000" dirty="0">
                <a:solidFill>
                  <a:schemeClr val="bg1"/>
                </a:solidFill>
                <a:latin typeface="Helvetica" panose="020B0604020202020204" pitchFamily="34" charset="0"/>
              </a:rPr>
            </a:br>
            <a:r>
              <a:rPr lang="en-US" sz="2400" dirty="0" err="1">
                <a:solidFill>
                  <a:schemeClr val="bg1"/>
                </a:solidFill>
                <a:latin typeface="Helvetica" panose="020B0604020202020204" pitchFamily="34" charset="0"/>
              </a:rPr>
              <a:t>mulai</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akhir</a:t>
            </a:r>
            <a:r>
              <a:rPr lang="en-US" sz="2400" dirty="0">
                <a:solidFill>
                  <a:schemeClr val="bg1"/>
                </a:solidFill>
                <a:latin typeface="Helvetica" panose="020B0604020202020204" pitchFamily="34" charset="0"/>
              </a:rPr>
              <a:t> </a:t>
            </a:r>
            <a:r>
              <a:rPr lang="en-US" sz="2400" dirty="0" err="1">
                <a:solidFill>
                  <a:schemeClr val="bg1"/>
                </a:solidFill>
                <a:latin typeface="Helvetica" panose="020B0604020202020204" pitchFamily="34" charset="0"/>
              </a:rPr>
              <a:t>bulan</a:t>
            </a:r>
            <a:r>
              <a:rPr lang="en-US" sz="2400" dirty="0">
                <a:solidFill>
                  <a:schemeClr val="bg1"/>
                </a:solidFill>
                <a:latin typeface="Helvetica" panose="020B0604020202020204" pitchFamily="34" charset="0"/>
              </a:rPr>
              <a:t> </a:t>
            </a:r>
            <a:r>
              <a:rPr lang="en-US" sz="2000" dirty="0">
                <a:solidFill>
                  <a:schemeClr val="bg1"/>
                </a:solidFill>
                <a:latin typeface="Helvetica" panose="020B0604020202020204" pitchFamily="34" charset="0"/>
              </a:rPr>
              <a:t>PNS yang </a:t>
            </a:r>
            <a:r>
              <a:rPr lang="en-US" sz="2000" dirty="0" err="1">
                <a:solidFill>
                  <a:schemeClr val="bg1"/>
                </a:solidFill>
                <a:latin typeface="Helvetica" panose="020B0604020202020204" pitchFamily="34" charset="0"/>
              </a:rPr>
              <a:t>bersangkutan</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menjadi</a:t>
            </a:r>
            <a:br>
              <a:rPr lang="en-US" sz="2000" dirty="0">
                <a:solidFill>
                  <a:schemeClr val="bg1"/>
                </a:solidFill>
                <a:latin typeface="Helvetica" panose="020B0604020202020204" pitchFamily="34" charset="0"/>
              </a:rPr>
            </a:br>
            <a:r>
              <a:rPr lang="en-US" sz="2000" dirty="0" err="1">
                <a:solidFill>
                  <a:schemeClr val="bg1"/>
                </a:solidFill>
                <a:latin typeface="Helvetica" panose="020B0604020202020204" pitchFamily="34" charset="0"/>
              </a:rPr>
              <a:t>anggota</a:t>
            </a:r>
            <a:r>
              <a:rPr lang="en-US" sz="2000" dirty="0">
                <a:solidFill>
                  <a:schemeClr val="bg1"/>
                </a:solidFill>
                <a:latin typeface="Helvetica" panose="020B0604020202020204" pitchFamily="34" charset="0"/>
              </a:rPr>
              <a:t> dan/ </a:t>
            </a:r>
            <a:r>
              <a:rPr lang="en-US" sz="2000" dirty="0" err="1">
                <a:solidFill>
                  <a:schemeClr val="bg1"/>
                </a:solidFill>
                <a:latin typeface="Helvetica" panose="020B0604020202020204" pitchFamily="34" charset="0"/>
              </a:rPr>
              <a:t>atau</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pengurus</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partai</a:t>
            </a:r>
            <a:r>
              <a:rPr lang="en-US" sz="2000" dirty="0">
                <a:solidFill>
                  <a:schemeClr val="bg1"/>
                </a:solidFill>
                <a:latin typeface="Helvetica" panose="020B0604020202020204" pitchFamily="34" charset="0"/>
              </a:rPr>
              <a:t> </a:t>
            </a:r>
            <a:r>
              <a:rPr lang="en-US" sz="2000" dirty="0" err="1">
                <a:solidFill>
                  <a:schemeClr val="bg1"/>
                </a:solidFill>
                <a:latin typeface="Helvetica" panose="020B0604020202020204" pitchFamily="34" charset="0"/>
              </a:rPr>
              <a:t>politik</a:t>
            </a:r>
            <a:r>
              <a:rPr lang="en-US" sz="2000" dirty="0">
                <a:solidFill>
                  <a:schemeClr val="bg1"/>
                </a:solidFill>
              </a:rPr>
              <a:t> </a:t>
            </a:r>
            <a:br>
              <a:rPr lang="en-US" dirty="0"/>
            </a:br>
            <a:endParaRPr lang="en-US" dirty="0"/>
          </a:p>
        </p:txBody>
      </p:sp>
    </p:spTree>
    <p:extLst>
      <p:ext uri="{BB962C8B-B14F-4D97-AF65-F5344CB8AC3E}">
        <p14:creationId xmlns:p14="http://schemas.microsoft.com/office/powerpoint/2010/main" val="241004062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2616" y="159864"/>
            <a:ext cx="9164155" cy="724247"/>
          </a:xfrm>
        </p:spPr>
        <p:txBody>
          <a:bodyPr/>
          <a:lstStyle/>
          <a:p>
            <a:r>
              <a:rPr lang="en-US" sz="4800" dirty="0">
                <a:latin typeface="Tw Cen MT Condensed Extra Bold" panose="020B0803020202020204" pitchFamily="34" charset="0"/>
              </a:rPr>
              <a:t>TINGKAT &amp; JENIS HUKUMAN DISIPLIN</a:t>
            </a:r>
          </a:p>
        </p:txBody>
      </p:sp>
      <p:grpSp>
        <p:nvGrpSpPr>
          <p:cNvPr id="13" name="Group 12">
            <a:extLst>
              <a:ext uri="{FF2B5EF4-FFF2-40B4-BE49-F238E27FC236}">
                <a16:creationId xmlns:a16="http://schemas.microsoft.com/office/drawing/2014/main" id="{2A254FBE-7C8E-4672-9351-39C273CF4950}"/>
              </a:ext>
            </a:extLst>
          </p:cNvPr>
          <p:cNvGrpSpPr/>
          <p:nvPr/>
        </p:nvGrpSpPr>
        <p:grpSpPr>
          <a:xfrm>
            <a:off x="226964" y="1138585"/>
            <a:ext cx="3953760" cy="4274409"/>
            <a:chOff x="4140083" y="-227046"/>
            <a:chExt cx="3204689" cy="3105239"/>
          </a:xfrm>
        </p:grpSpPr>
        <p:sp>
          <p:nvSpPr>
            <p:cNvPr id="14" name="Freeform: Shape 13">
              <a:extLst>
                <a:ext uri="{FF2B5EF4-FFF2-40B4-BE49-F238E27FC236}">
                  <a16:creationId xmlns:a16="http://schemas.microsoft.com/office/drawing/2014/main" id="{66836556-E89F-4370-B222-9DD9852CBBD0}"/>
                </a:ext>
              </a:extLst>
            </p:cNvPr>
            <p:cNvSpPr/>
            <p:nvPr/>
          </p:nvSpPr>
          <p:spPr>
            <a:xfrm>
              <a:off x="4140083" y="-227046"/>
              <a:ext cx="2889473" cy="3105239"/>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E2130F1-6788-4B1D-B270-4F21635C7786}"/>
                </a:ext>
              </a:extLst>
            </p:cNvPr>
            <p:cNvSpPr/>
            <p:nvPr/>
          </p:nvSpPr>
          <p:spPr>
            <a:xfrm>
              <a:off x="7053949" y="956501"/>
              <a:ext cx="290823" cy="225153"/>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1AB4B912-A047-494A-B886-0A3F42AA4C20}"/>
                </a:ext>
              </a:extLst>
            </p:cNvPr>
            <p:cNvSpPr/>
            <p:nvPr/>
          </p:nvSpPr>
          <p:spPr>
            <a:xfrm>
              <a:off x="7001683" y="984748"/>
              <a:ext cx="65670" cy="187630"/>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C900A28-1475-4BF3-BE3A-B6983CB5A438}"/>
                </a:ext>
              </a:extLst>
            </p:cNvPr>
            <p:cNvSpPr/>
            <p:nvPr/>
          </p:nvSpPr>
          <p:spPr>
            <a:xfrm>
              <a:off x="6426741" y="-16067"/>
              <a:ext cx="422162" cy="394017"/>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A3A55976-14E8-4362-8C1A-169DDE7869FD}"/>
                </a:ext>
              </a:extLst>
            </p:cNvPr>
            <p:cNvSpPr/>
            <p:nvPr/>
          </p:nvSpPr>
          <p:spPr>
            <a:xfrm>
              <a:off x="6374982" y="157532"/>
              <a:ext cx="150103" cy="49721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DDD6F8-9D08-4820-9A1B-8C88E87E4536}"/>
                </a:ext>
              </a:extLst>
            </p:cNvPr>
            <p:cNvSpPr/>
            <p:nvPr/>
          </p:nvSpPr>
          <p:spPr>
            <a:xfrm>
              <a:off x="5349699" y="779290"/>
              <a:ext cx="318967" cy="356494"/>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Group 20">
            <a:extLst>
              <a:ext uri="{FF2B5EF4-FFF2-40B4-BE49-F238E27FC236}">
                <a16:creationId xmlns:a16="http://schemas.microsoft.com/office/drawing/2014/main" id="{107CCC74-C909-4A66-B335-505FC9AC667A}"/>
              </a:ext>
            </a:extLst>
          </p:cNvPr>
          <p:cNvGrpSpPr/>
          <p:nvPr/>
        </p:nvGrpSpPr>
        <p:grpSpPr>
          <a:xfrm>
            <a:off x="955298" y="3318915"/>
            <a:ext cx="10583979" cy="1592497"/>
            <a:chOff x="968172" y="2705850"/>
            <a:chExt cx="7344826" cy="1307668"/>
          </a:xfrm>
        </p:grpSpPr>
        <p:sp>
          <p:nvSpPr>
            <p:cNvPr id="22" name="Rectangle 21">
              <a:extLst>
                <a:ext uri="{FF2B5EF4-FFF2-40B4-BE49-F238E27FC236}">
                  <a16:creationId xmlns:a16="http://schemas.microsoft.com/office/drawing/2014/main" id="{F2DA29D0-22FD-42E0-A897-050CE0F060BE}"/>
                </a:ext>
              </a:extLst>
            </p:cNvPr>
            <p:cNvSpPr/>
            <p:nvPr/>
          </p:nvSpPr>
          <p:spPr>
            <a:xfrm>
              <a:off x="968172" y="3581470"/>
              <a:ext cx="2448279"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HUKUMAN DISIPLIN RINGAN</a:t>
              </a:r>
            </a:p>
          </p:txBody>
        </p:sp>
        <p:sp>
          <p:nvSpPr>
            <p:cNvPr id="24" name="Rectangle 23">
              <a:extLst>
                <a:ext uri="{FF2B5EF4-FFF2-40B4-BE49-F238E27FC236}">
                  <a16:creationId xmlns:a16="http://schemas.microsoft.com/office/drawing/2014/main" id="{4D1C0523-329A-419F-85D1-EA082A2B994F}"/>
                </a:ext>
              </a:extLst>
            </p:cNvPr>
            <p:cNvSpPr/>
            <p:nvPr/>
          </p:nvSpPr>
          <p:spPr>
            <a:xfrm>
              <a:off x="3416451" y="3149423"/>
              <a:ext cx="2448279"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HUKUMAN DISIPLIN SEDANG</a:t>
              </a:r>
            </a:p>
          </p:txBody>
        </p:sp>
        <p:sp>
          <p:nvSpPr>
            <p:cNvPr id="26" name="Rectangle 25">
              <a:extLst>
                <a:ext uri="{FF2B5EF4-FFF2-40B4-BE49-F238E27FC236}">
                  <a16:creationId xmlns:a16="http://schemas.microsoft.com/office/drawing/2014/main" id="{326992F5-B77E-4083-A32C-2CDBD9EF6848}"/>
                </a:ext>
              </a:extLst>
            </p:cNvPr>
            <p:cNvSpPr/>
            <p:nvPr/>
          </p:nvSpPr>
          <p:spPr>
            <a:xfrm>
              <a:off x="5864718" y="2705850"/>
              <a:ext cx="244828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HUKUMAN DISIPLIN BERAT</a:t>
              </a:r>
            </a:p>
          </p:txBody>
        </p:sp>
      </p:grpSp>
      <p:sp>
        <p:nvSpPr>
          <p:cNvPr id="28" name="TextBox 27">
            <a:extLst>
              <a:ext uri="{FF2B5EF4-FFF2-40B4-BE49-F238E27FC236}">
                <a16:creationId xmlns:a16="http://schemas.microsoft.com/office/drawing/2014/main" id="{09E15CB7-EEA9-4330-ACCE-2F7E68DF3003}"/>
              </a:ext>
            </a:extLst>
          </p:cNvPr>
          <p:cNvSpPr txBox="1"/>
          <p:nvPr/>
        </p:nvSpPr>
        <p:spPr>
          <a:xfrm>
            <a:off x="955297" y="4962931"/>
            <a:ext cx="3527997" cy="1077218"/>
          </a:xfrm>
          <a:prstGeom prst="rect">
            <a:avLst/>
          </a:prstGeom>
          <a:solidFill>
            <a:schemeClr val="tx2">
              <a:lumMod val="40000"/>
              <a:lumOff val="60000"/>
            </a:schemeClr>
          </a:solidFill>
        </p:spPr>
        <p:txBody>
          <a:bodyPr wrap="square" rtlCol="0" anchor="ctr">
            <a:spAutoFit/>
          </a:bodyPr>
          <a:lstStyle/>
          <a:p>
            <a:pPr marL="228600" indent="-228600">
              <a:buFont typeface="+mj-lt"/>
              <a:buAutoNum type="alphaLcPeriod"/>
            </a:pPr>
            <a:r>
              <a:rPr lang="en-US" altLang="ko-KR" sz="1600" dirty="0" err="1">
                <a:solidFill>
                  <a:schemeClr val="tx1">
                    <a:lumMod val="75000"/>
                    <a:lumOff val="25000"/>
                  </a:schemeClr>
                </a:solidFill>
                <a:latin typeface="Candara" panose="020E0502030303020204" pitchFamily="34" charset="0"/>
                <a:cs typeface="Arial" pitchFamily="34" charset="0"/>
              </a:rPr>
              <a:t>teguran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lisan</a:t>
            </a:r>
            <a:r>
              <a:rPr lang="en-US" altLang="ko-KR" sz="1600" dirty="0">
                <a:solidFill>
                  <a:schemeClr val="tx1">
                    <a:lumMod val="75000"/>
                    <a:lumOff val="25000"/>
                  </a:schemeClr>
                </a:solidFill>
                <a:latin typeface="Candara" panose="020E0502030303020204" pitchFamily="34" charset="0"/>
                <a:cs typeface="Arial" pitchFamily="34" charset="0"/>
              </a:rPr>
              <a:t>;</a:t>
            </a:r>
          </a:p>
          <a:p>
            <a:pPr marL="228600" indent="-228600">
              <a:buFont typeface="+mj-lt"/>
              <a:buAutoNum type="alphaLcPeriod"/>
            </a:pPr>
            <a:r>
              <a:rPr lang="en-US" altLang="ko-KR" sz="1600" dirty="0" err="1">
                <a:solidFill>
                  <a:schemeClr val="tx1">
                    <a:lumMod val="75000"/>
                    <a:lumOff val="25000"/>
                  </a:schemeClr>
                </a:solidFill>
                <a:latin typeface="Candara" panose="020E0502030303020204" pitchFamily="34" charset="0"/>
                <a:cs typeface="Arial" pitchFamily="34" charset="0"/>
              </a:rPr>
              <a:t>teguran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tertulis</a:t>
            </a:r>
            <a:r>
              <a:rPr lang="en-US" altLang="ko-KR" sz="1600" dirty="0">
                <a:solidFill>
                  <a:schemeClr val="tx1">
                    <a:lumMod val="75000"/>
                    <a:lumOff val="25000"/>
                  </a:schemeClr>
                </a:solidFill>
                <a:latin typeface="Candara" panose="020E0502030303020204" pitchFamily="34" charset="0"/>
                <a:cs typeface="Arial" pitchFamily="34" charset="0"/>
              </a:rPr>
              <a:t>; dan</a:t>
            </a:r>
          </a:p>
          <a:p>
            <a:pPr marL="228600" indent="-228600">
              <a:buFont typeface="+mj-lt"/>
              <a:buAutoNum type="alphaLcPeriod"/>
            </a:pPr>
            <a:r>
              <a:rPr lang="en-US" altLang="ko-KR" sz="1600" dirty="0" err="1">
                <a:solidFill>
                  <a:schemeClr val="tx1">
                    <a:lumMod val="75000"/>
                    <a:lumOff val="25000"/>
                  </a:schemeClr>
                </a:solidFill>
                <a:latin typeface="Candara" panose="020E0502030303020204" pitchFamily="34" charset="0"/>
                <a:cs typeface="Arial" pitchFamily="34" charset="0"/>
              </a:rPr>
              <a:t>pernyataan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tidak</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puas</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secara</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tertulis</a:t>
            </a:r>
            <a:r>
              <a:rPr lang="en-US" altLang="ko-KR" sz="1600" dirty="0">
                <a:solidFill>
                  <a:schemeClr val="tx1">
                    <a:lumMod val="75000"/>
                    <a:lumOff val="25000"/>
                  </a:schemeClr>
                </a:solidFill>
                <a:latin typeface="Candara" panose="020E0502030303020204" pitchFamily="34" charset="0"/>
                <a:cs typeface="Arial" pitchFamily="34" charset="0"/>
              </a:rPr>
              <a:t>.</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42" name="TextBox 41">
            <a:extLst>
              <a:ext uri="{FF2B5EF4-FFF2-40B4-BE49-F238E27FC236}">
                <a16:creationId xmlns:a16="http://schemas.microsoft.com/office/drawing/2014/main" id="{B77190C2-CB02-4FD7-B9D1-50476051546A}"/>
              </a:ext>
            </a:extLst>
          </p:cNvPr>
          <p:cNvSpPr txBox="1"/>
          <p:nvPr/>
        </p:nvSpPr>
        <p:spPr>
          <a:xfrm>
            <a:off x="4483280" y="4437051"/>
            <a:ext cx="3527997" cy="1569660"/>
          </a:xfrm>
          <a:prstGeom prst="rect">
            <a:avLst/>
          </a:prstGeom>
          <a:solidFill>
            <a:schemeClr val="bg2">
              <a:lumMod val="75000"/>
            </a:schemeClr>
          </a:solidFill>
        </p:spPr>
        <p:txBody>
          <a:bodyPr wrap="square" rtlCol="0" anchor="ctr">
            <a:spAutoFit/>
          </a:bodyPr>
          <a:lstStyle/>
          <a:p>
            <a:pPr marL="266700" indent="-266700" eaLnBrk="1" fontAlgn="auto" hangingPunct="1">
              <a:spcBef>
                <a:spcPts val="0"/>
              </a:spcBef>
              <a:spcAft>
                <a:spcPts val="0"/>
              </a:spcAft>
              <a:buClr>
                <a:schemeClr val="accent3"/>
              </a:buClr>
              <a:buAutoNum type="alphaLcPeriod"/>
              <a:tabLst>
                <a:tab pos="266700" algn="l"/>
              </a:tabLst>
              <a:defRPr/>
            </a:pPr>
            <a:r>
              <a:rPr lang="id-ID" sz="1600" dirty="0">
                <a:solidFill>
                  <a:schemeClr val="tx1">
                    <a:lumMod val="75000"/>
                    <a:lumOff val="25000"/>
                  </a:schemeClr>
                </a:solidFill>
                <a:latin typeface="Candara" panose="020E0502030303020204" pitchFamily="34" charset="0"/>
                <a:cs typeface="Arial" pitchFamily="34" charset="0"/>
                <a:sym typeface="Arial"/>
              </a:rPr>
              <a:t>pemotongan</a:t>
            </a:r>
            <a:r>
              <a:rPr lang="id-ID" sz="1600" kern="0" dirty="0">
                <a:latin typeface="Candara" panose="020E0502030303020204" pitchFamily="34" charset="0"/>
                <a:ea typeface="Arial"/>
                <a:cs typeface="Arial"/>
                <a:sym typeface="Arial"/>
                <a:rtl val="0"/>
              </a:rPr>
              <a:t> </a:t>
            </a:r>
            <a:r>
              <a:rPr lang="en-US" sz="1600" kern="0" dirty="0" err="1">
                <a:latin typeface="Candara" panose="020E0502030303020204" pitchFamily="34" charset="0"/>
                <a:ea typeface="Arial"/>
                <a:cs typeface="Arial"/>
                <a:sym typeface="Arial"/>
                <a:rtl val="0"/>
              </a:rPr>
              <a:t>tukin</a:t>
            </a:r>
            <a:r>
              <a:rPr lang="en-US"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sebesar 25%</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selama 6 bulan;</a:t>
            </a:r>
            <a:endParaRPr lang="en-AU" sz="1600" kern="0" dirty="0">
              <a:latin typeface="Candara" panose="020E0502030303020204" pitchFamily="34" charset="0"/>
              <a:ea typeface="Arial"/>
              <a:cs typeface="Arial"/>
              <a:sym typeface="Arial"/>
              <a:rtl val="0"/>
            </a:endParaRPr>
          </a:p>
          <a:p>
            <a:pPr marL="266700" indent="-266700" eaLnBrk="1" fontAlgn="auto" hangingPunct="1">
              <a:spcBef>
                <a:spcPts val="0"/>
              </a:spcBef>
              <a:spcAft>
                <a:spcPts val="0"/>
              </a:spcAft>
              <a:buClr>
                <a:schemeClr val="accent3"/>
              </a:buClr>
              <a:buAutoNum type="alphaLcPeriod"/>
              <a:tabLst>
                <a:tab pos="266700" algn="l"/>
              </a:tabLst>
              <a:defRPr/>
            </a:pPr>
            <a:r>
              <a:rPr lang="en-US" sz="1600" kern="0" dirty="0" err="1">
                <a:latin typeface="Candara" panose="020E0502030303020204" pitchFamily="34" charset="0"/>
                <a:cs typeface="Arial"/>
                <a:sym typeface="Arial"/>
                <a:rtl val="0"/>
              </a:rPr>
              <a:t>tukin</a:t>
            </a:r>
            <a:r>
              <a:rPr lang="en-US" sz="1600" kern="0" dirty="0">
                <a:latin typeface="Candara" panose="020E0502030303020204" pitchFamily="34" charset="0"/>
                <a:cs typeface="Arial"/>
                <a:sym typeface="Arial"/>
                <a:rtl val="0"/>
              </a:rPr>
              <a:t> </a:t>
            </a:r>
            <a:r>
              <a:rPr lang="id-ID" sz="1600" kern="0" dirty="0">
                <a:latin typeface="Candara" panose="020E0502030303020204" pitchFamily="34" charset="0"/>
                <a:cs typeface="Arial"/>
                <a:sym typeface="Arial"/>
                <a:rtl val="0"/>
              </a:rPr>
              <a:t>sebesar 25% selama </a:t>
            </a:r>
            <a:r>
              <a:rPr lang="en-US" sz="1600" kern="0" dirty="0">
                <a:latin typeface="Candara" panose="020E0502030303020204" pitchFamily="34" charset="0"/>
                <a:cs typeface="Arial"/>
                <a:sym typeface="Arial"/>
                <a:rtl val="0"/>
              </a:rPr>
              <a:t>9</a:t>
            </a:r>
            <a:r>
              <a:rPr lang="id-ID" sz="1600" kern="0" dirty="0">
                <a:latin typeface="Candara" panose="020E0502030303020204" pitchFamily="34" charset="0"/>
                <a:cs typeface="Arial"/>
                <a:sym typeface="Arial"/>
                <a:rtl val="0"/>
              </a:rPr>
              <a:t> bulan; dan</a:t>
            </a:r>
            <a:endParaRPr lang="en-AU" sz="1600" kern="0" dirty="0">
              <a:latin typeface="Candara" panose="020E0502030303020204" pitchFamily="34" charset="0"/>
              <a:cs typeface="Arial"/>
              <a:sym typeface="Arial"/>
              <a:rtl val="0"/>
            </a:endParaRPr>
          </a:p>
          <a:p>
            <a:pPr marL="266700" indent="-266700" eaLnBrk="1" fontAlgn="auto" hangingPunct="1">
              <a:spcBef>
                <a:spcPts val="0"/>
              </a:spcBef>
              <a:spcAft>
                <a:spcPts val="0"/>
              </a:spcAft>
              <a:buClr>
                <a:schemeClr val="accent3"/>
              </a:buClr>
              <a:buFont typeface="+mj-lt"/>
              <a:buAutoNum type="alphaLcPeriod"/>
              <a:tabLst>
                <a:tab pos="266700" algn="l"/>
              </a:tabLst>
              <a:defRPr/>
            </a:pPr>
            <a:r>
              <a:rPr lang="id-ID" sz="1600" kern="0" dirty="0">
                <a:latin typeface="Candara" panose="020E0502030303020204" pitchFamily="34" charset="0"/>
                <a:cs typeface="Arial"/>
                <a:sym typeface="Arial"/>
                <a:rtl val="0"/>
              </a:rPr>
              <a:t>Pe</a:t>
            </a:r>
            <a:r>
              <a:rPr lang="en-US" sz="1600" kern="0" dirty="0" err="1">
                <a:latin typeface="Candara" panose="020E0502030303020204" pitchFamily="34" charset="0"/>
                <a:cs typeface="Arial"/>
                <a:sym typeface="Arial"/>
                <a:rtl val="0"/>
              </a:rPr>
              <a:t>motongan</a:t>
            </a:r>
            <a:r>
              <a:rPr lang="en-US" sz="1600" kern="0" dirty="0">
                <a:latin typeface="Candara" panose="020E0502030303020204" pitchFamily="34" charset="0"/>
                <a:cs typeface="Arial"/>
                <a:sym typeface="Arial"/>
                <a:rtl val="0"/>
              </a:rPr>
              <a:t> </a:t>
            </a:r>
            <a:r>
              <a:rPr lang="en-US" sz="1600" kern="0" dirty="0" err="1">
                <a:latin typeface="Candara" panose="020E0502030303020204" pitchFamily="34" charset="0"/>
                <a:cs typeface="Arial"/>
                <a:sym typeface="Arial"/>
                <a:rtl val="0"/>
              </a:rPr>
              <a:t>tukin</a:t>
            </a:r>
            <a:r>
              <a:rPr lang="en-US" sz="1600" kern="0" dirty="0">
                <a:latin typeface="Candara" panose="020E0502030303020204" pitchFamily="34" charset="0"/>
                <a:cs typeface="Arial"/>
                <a:sym typeface="Arial"/>
                <a:rtl val="0"/>
              </a:rPr>
              <a:t> </a:t>
            </a:r>
            <a:r>
              <a:rPr lang="en-US" sz="1600" kern="0" dirty="0" err="1">
                <a:latin typeface="Candara" panose="020E0502030303020204" pitchFamily="34" charset="0"/>
                <a:cs typeface="Arial"/>
                <a:sym typeface="Arial"/>
                <a:rtl val="0"/>
              </a:rPr>
              <a:t>sebesar</a:t>
            </a:r>
            <a:r>
              <a:rPr lang="en-US" sz="1600" kern="0" dirty="0">
                <a:latin typeface="Candara" panose="020E0502030303020204" pitchFamily="34" charset="0"/>
                <a:cs typeface="Arial"/>
                <a:sym typeface="Arial"/>
                <a:rtl val="0"/>
              </a:rPr>
              <a:t> 25 </a:t>
            </a:r>
            <a:r>
              <a:rPr lang="en-US" sz="1600" kern="0" dirty="0" err="1">
                <a:latin typeface="Candara" panose="020E0502030303020204" pitchFamily="34" charset="0"/>
                <a:cs typeface="Arial"/>
                <a:sym typeface="Arial"/>
                <a:rtl val="0"/>
              </a:rPr>
              <a:t>persen</a:t>
            </a:r>
            <a:r>
              <a:rPr lang="en-US" sz="1600" kern="0" dirty="0">
                <a:latin typeface="Candara" panose="020E0502030303020204" pitchFamily="34" charset="0"/>
                <a:cs typeface="Arial"/>
                <a:sym typeface="Arial"/>
                <a:rtl val="0"/>
              </a:rPr>
              <a:t> </a:t>
            </a:r>
            <a:r>
              <a:rPr lang="en-US" sz="1600" kern="0" dirty="0" err="1">
                <a:latin typeface="Candara" panose="020E0502030303020204" pitchFamily="34" charset="0"/>
                <a:ea typeface="Arial"/>
                <a:cs typeface="Arial"/>
                <a:sym typeface="Arial"/>
                <a:rtl val="0"/>
              </a:rPr>
              <a:t>selama</a:t>
            </a:r>
            <a:r>
              <a:rPr lang="en-US" sz="1600" kern="0" dirty="0">
                <a:latin typeface="Candara" panose="020E0502030303020204" pitchFamily="34" charset="0"/>
                <a:ea typeface="Arial"/>
                <a:cs typeface="Arial"/>
                <a:sym typeface="Arial"/>
                <a:rtl val="0"/>
              </a:rPr>
              <a:t> 12 </a:t>
            </a:r>
            <a:r>
              <a:rPr lang="en-US" sz="1600" kern="0" dirty="0" err="1">
                <a:latin typeface="Candara" panose="020E0502030303020204" pitchFamily="34" charset="0"/>
                <a:ea typeface="Arial"/>
                <a:cs typeface="Arial"/>
                <a:sym typeface="Arial"/>
                <a:rtl val="0"/>
              </a:rPr>
              <a:t>bulan</a:t>
            </a:r>
            <a:endParaRPr lang="ko-KR" altLang="en-US" sz="1600" dirty="0">
              <a:latin typeface="Candara" panose="020E0502030303020204" pitchFamily="34" charset="0"/>
              <a:cs typeface="Arial" pitchFamily="34" charset="0"/>
            </a:endParaRPr>
          </a:p>
        </p:txBody>
      </p:sp>
      <p:sp>
        <p:nvSpPr>
          <p:cNvPr id="44" name="TextBox 43">
            <a:extLst>
              <a:ext uri="{FF2B5EF4-FFF2-40B4-BE49-F238E27FC236}">
                <a16:creationId xmlns:a16="http://schemas.microsoft.com/office/drawing/2014/main" id="{C86028A9-E4B4-4431-9853-C310455AF68F}"/>
              </a:ext>
            </a:extLst>
          </p:cNvPr>
          <p:cNvSpPr txBox="1"/>
          <p:nvPr/>
        </p:nvSpPr>
        <p:spPr>
          <a:xfrm>
            <a:off x="8011277" y="3920238"/>
            <a:ext cx="3527998" cy="2062103"/>
          </a:xfrm>
          <a:prstGeom prst="rect">
            <a:avLst/>
          </a:prstGeom>
          <a:solidFill>
            <a:schemeClr val="accent2">
              <a:lumMod val="40000"/>
              <a:lumOff val="60000"/>
            </a:schemeClr>
          </a:solidFill>
        </p:spPr>
        <p:txBody>
          <a:bodyPr wrap="square">
            <a:spAutoFit/>
          </a:bodyPr>
          <a:lstStyle/>
          <a:p>
            <a:pPr marL="280988" indent="-280988" eaLnBrk="1" fontAlgn="auto" hangingPunct="1">
              <a:spcBef>
                <a:spcPts val="0"/>
              </a:spcBef>
              <a:spcAft>
                <a:spcPts val="0"/>
              </a:spcAft>
              <a:buClr>
                <a:schemeClr val="accent3"/>
              </a:buClr>
              <a:buFont typeface="Trebuchet MS" pitchFamily="34" charset="0"/>
              <a:buAutoNum type="alphaLcPeriod"/>
              <a:defRPr/>
            </a:pPr>
            <a:r>
              <a:rPr lang="id-ID" sz="1600" kern="0" dirty="0">
                <a:latin typeface="Candara" panose="020E0502030303020204" pitchFamily="34" charset="0"/>
                <a:ea typeface="Arial"/>
                <a:cs typeface="Arial"/>
                <a:sym typeface="Arial"/>
                <a:rtl val="0"/>
              </a:rPr>
              <a:t>penurunan jabatan setingkat lebih rendah selama 12 bulan;</a:t>
            </a:r>
          </a:p>
          <a:p>
            <a:pPr marL="280988" indent="-280988" eaLnBrk="1" fontAlgn="auto" hangingPunct="1">
              <a:spcBef>
                <a:spcPts val="0"/>
              </a:spcBef>
              <a:spcAft>
                <a:spcPts val="0"/>
              </a:spcAft>
              <a:buClr>
                <a:schemeClr val="accent3"/>
              </a:buClr>
              <a:buFont typeface="Trebuchet MS" pitchFamily="34" charset="0"/>
              <a:buAutoNum type="alphaLcPeriod"/>
              <a:defRPr/>
            </a:pPr>
            <a:r>
              <a:rPr lang="id-ID" sz="1600" kern="0" dirty="0">
                <a:latin typeface="Candara" panose="020E0502030303020204" pitchFamily="34" charset="0"/>
                <a:ea typeface="Arial"/>
                <a:cs typeface="Arial"/>
                <a:sym typeface="Arial"/>
                <a:rtl val="0"/>
              </a:rPr>
              <a:t>Pembebasan</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dari</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jabatannya</a:t>
            </a:r>
            <a:r>
              <a:rPr lang="en-US"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menjadi</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jabatan pelaksana selama 12 bulan; dan</a:t>
            </a:r>
          </a:p>
          <a:p>
            <a:pPr marL="280988" indent="-280988" eaLnBrk="1" fontAlgn="auto" hangingPunct="1">
              <a:spcBef>
                <a:spcPts val="0"/>
              </a:spcBef>
              <a:spcAft>
                <a:spcPts val="0"/>
              </a:spcAft>
              <a:buClr>
                <a:schemeClr val="accent3"/>
              </a:buClr>
              <a:buFont typeface="Trebuchet MS" pitchFamily="34" charset="0"/>
              <a:buAutoNum type="alphaLcPeriod"/>
              <a:defRPr/>
            </a:pPr>
            <a:r>
              <a:rPr lang="id-ID" sz="1600" kern="0" dirty="0">
                <a:latin typeface="Candara" panose="020E0502030303020204" pitchFamily="34" charset="0"/>
                <a:ea typeface="Arial"/>
                <a:cs typeface="Arial"/>
                <a:sym typeface="Arial"/>
                <a:rtl val="0"/>
              </a:rPr>
              <a:t>Pemberhentian</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dengan</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hormat</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tidak</a:t>
            </a:r>
            <a:r>
              <a:rPr lang="en-AU" sz="1600" kern="0" dirty="0">
                <a:latin typeface="Candara" panose="020E0502030303020204" pitchFamily="34" charset="0"/>
                <a:ea typeface="Arial"/>
                <a:cs typeface="Arial"/>
                <a:sym typeface="Arial"/>
                <a:rtl val="0"/>
              </a:rPr>
              <a:t> </a:t>
            </a:r>
            <a:r>
              <a:rPr lang="id-ID" sz="1600" kern="0" dirty="0">
                <a:latin typeface="Candara" panose="020E0502030303020204" pitchFamily="34" charset="0"/>
                <a:ea typeface="Arial"/>
                <a:cs typeface="Arial"/>
                <a:sym typeface="Arial"/>
                <a:rtl val="0"/>
              </a:rPr>
              <a:t>atas permintaan sendiri sebagai PNS</a:t>
            </a:r>
            <a:endParaRPr lang="en-AU" sz="1600" dirty="0">
              <a:latin typeface="Candara" panose="020E0502030303020204" pitchFamily="34" charset="0"/>
            </a:endParaRPr>
          </a:p>
        </p:txBody>
      </p:sp>
      <p:sp>
        <p:nvSpPr>
          <p:cNvPr id="20" name="TextBox 19">
            <a:extLst>
              <a:ext uri="{FF2B5EF4-FFF2-40B4-BE49-F238E27FC236}">
                <a16:creationId xmlns:a16="http://schemas.microsoft.com/office/drawing/2014/main" id="{400488C2-BC81-449E-8E6A-28314EC47406}"/>
              </a:ext>
            </a:extLst>
          </p:cNvPr>
          <p:cNvSpPr txBox="1"/>
          <p:nvPr/>
        </p:nvSpPr>
        <p:spPr>
          <a:xfrm>
            <a:off x="955283" y="3254293"/>
            <a:ext cx="3527997" cy="1077218"/>
          </a:xfrm>
          <a:prstGeom prst="rect">
            <a:avLst/>
          </a:prstGeom>
          <a:solidFill>
            <a:schemeClr val="accent5">
              <a:lumMod val="20000"/>
              <a:lumOff val="80000"/>
            </a:schemeClr>
          </a:solidFill>
        </p:spPr>
        <p:txBody>
          <a:bodyPr wrap="square" rtlCol="0" anchor="ctr">
            <a:spAutoFit/>
          </a:bodyPr>
          <a:lstStyle/>
          <a:p>
            <a:pPr marL="228600" indent="-228600">
              <a:buFont typeface="+mj-lt"/>
              <a:buAutoNum type="alphaLcPeriod"/>
            </a:pPr>
            <a:r>
              <a:rPr lang="en-US" altLang="ko-KR" sz="1600" dirty="0" err="1">
                <a:solidFill>
                  <a:schemeClr val="tx1">
                    <a:lumMod val="75000"/>
                    <a:lumOff val="25000"/>
                  </a:schemeClr>
                </a:solidFill>
                <a:latin typeface="Candara" panose="020E0502030303020204" pitchFamily="34" charset="0"/>
                <a:cs typeface="Arial" pitchFamily="34" charset="0"/>
              </a:rPr>
              <a:t>teguran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lisan</a:t>
            </a:r>
            <a:r>
              <a:rPr lang="en-US" altLang="ko-KR" sz="1600" dirty="0">
                <a:solidFill>
                  <a:schemeClr val="tx1">
                    <a:lumMod val="75000"/>
                    <a:lumOff val="25000"/>
                  </a:schemeClr>
                </a:solidFill>
                <a:latin typeface="Candara" panose="020E0502030303020204" pitchFamily="34" charset="0"/>
                <a:cs typeface="Arial" pitchFamily="34" charset="0"/>
              </a:rPr>
              <a:t>;</a:t>
            </a:r>
          </a:p>
          <a:p>
            <a:pPr marL="228600" indent="-228600">
              <a:buFont typeface="+mj-lt"/>
              <a:buAutoNum type="alphaLcPeriod"/>
            </a:pPr>
            <a:r>
              <a:rPr lang="en-US" altLang="ko-KR" sz="1600" dirty="0" err="1">
                <a:solidFill>
                  <a:schemeClr val="tx1">
                    <a:lumMod val="75000"/>
                    <a:lumOff val="25000"/>
                  </a:schemeClr>
                </a:solidFill>
                <a:latin typeface="Candara" panose="020E0502030303020204" pitchFamily="34" charset="0"/>
                <a:cs typeface="Arial" pitchFamily="34" charset="0"/>
              </a:rPr>
              <a:t>teguran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tertulis</a:t>
            </a:r>
            <a:r>
              <a:rPr lang="en-US" altLang="ko-KR" sz="1600" dirty="0">
                <a:solidFill>
                  <a:schemeClr val="tx1">
                    <a:lumMod val="75000"/>
                    <a:lumOff val="25000"/>
                  </a:schemeClr>
                </a:solidFill>
                <a:latin typeface="Candara" panose="020E0502030303020204" pitchFamily="34" charset="0"/>
                <a:cs typeface="Arial" pitchFamily="34" charset="0"/>
              </a:rPr>
              <a:t>; dan</a:t>
            </a:r>
          </a:p>
          <a:p>
            <a:pPr marL="228600" indent="-228600">
              <a:buFont typeface="+mj-lt"/>
              <a:buAutoNum type="alphaLcPeriod"/>
            </a:pPr>
            <a:r>
              <a:rPr lang="en-US" altLang="ko-KR" sz="1600" dirty="0" err="1">
                <a:solidFill>
                  <a:schemeClr val="tx1">
                    <a:lumMod val="75000"/>
                    <a:lumOff val="25000"/>
                  </a:schemeClr>
                </a:solidFill>
                <a:latin typeface="Candara" panose="020E0502030303020204" pitchFamily="34" charset="0"/>
                <a:cs typeface="Arial" pitchFamily="34" charset="0"/>
              </a:rPr>
              <a:t>pernyataan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tidak</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puas</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secara</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tertulis</a:t>
            </a:r>
            <a:r>
              <a:rPr lang="en-US" altLang="ko-KR" sz="1600" dirty="0">
                <a:solidFill>
                  <a:schemeClr val="tx1">
                    <a:lumMod val="75000"/>
                    <a:lumOff val="25000"/>
                  </a:schemeClr>
                </a:solidFill>
                <a:latin typeface="Candara" panose="020E0502030303020204" pitchFamily="34" charset="0"/>
                <a:cs typeface="Arial" pitchFamily="34" charset="0"/>
              </a:rPr>
              <a:t>.</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23" name="TextBox 22">
            <a:extLst>
              <a:ext uri="{FF2B5EF4-FFF2-40B4-BE49-F238E27FC236}">
                <a16:creationId xmlns:a16="http://schemas.microsoft.com/office/drawing/2014/main" id="{B8073CB8-DF05-47EA-95C0-E7CAB19CFF76}"/>
              </a:ext>
            </a:extLst>
          </p:cNvPr>
          <p:cNvSpPr txBox="1"/>
          <p:nvPr/>
        </p:nvSpPr>
        <p:spPr>
          <a:xfrm>
            <a:off x="4483280" y="2717470"/>
            <a:ext cx="3527997" cy="1077218"/>
          </a:xfrm>
          <a:prstGeom prst="rect">
            <a:avLst/>
          </a:prstGeom>
          <a:solidFill>
            <a:schemeClr val="bg2">
              <a:lumMod val="90000"/>
            </a:schemeClr>
          </a:solidFill>
        </p:spPr>
        <p:txBody>
          <a:bodyPr wrap="square" rtlCol="0" anchor="ctr">
            <a:spAutoFit/>
          </a:bodyPr>
          <a:lstStyle/>
          <a:p>
            <a:pPr marL="266700" indent="-266700" eaLnBrk="1" fontAlgn="auto" hangingPunct="1">
              <a:spcBef>
                <a:spcPts val="0"/>
              </a:spcBef>
              <a:spcAft>
                <a:spcPts val="0"/>
              </a:spcAft>
              <a:buClr>
                <a:schemeClr val="accent3"/>
              </a:buClr>
              <a:buAutoNum type="alphaLcPeriod"/>
              <a:tabLst>
                <a:tab pos="266700" algn="l"/>
              </a:tabLst>
              <a:defRPr/>
            </a:pPr>
            <a:r>
              <a:rPr lang="en-AU" sz="1600" dirty="0" err="1">
                <a:solidFill>
                  <a:schemeClr val="tx1">
                    <a:lumMod val="75000"/>
                    <a:lumOff val="25000"/>
                  </a:schemeClr>
                </a:solidFill>
                <a:latin typeface="Candara" panose="020E0502030303020204" pitchFamily="34" charset="0"/>
                <a:cs typeface="Arial" pitchFamily="34" charset="0"/>
                <a:sym typeface="Arial"/>
              </a:rPr>
              <a:t>Penundaan</a:t>
            </a:r>
            <a:r>
              <a:rPr lang="en-AU" sz="1600" dirty="0">
                <a:solidFill>
                  <a:schemeClr val="tx1">
                    <a:lumMod val="75000"/>
                    <a:lumOff val="25000"/>
                  </a:schemeClr>
                </a:solidFill>
                <a:latin typeface="Candara" panose="020E0502030303020204" pitchFamily="34" charset="0"/>
                <a:cs typeface="Arial" pitchFamily="34" charset="0"/>
                <a:sym typeface="Arial"/>
              </a:rPr>
              <a:t> </a:t>
            </a:r>
            <a:r>
              <a:rPr lang="en-AU" sz="1600" dirty="0" err="1">
                <a:solidFill>
                  <a:schemeClr val="tx1">
                    <a:lumMod val="75000"/>
                    <a:lumOff val="25000"/>
                  </a:schemeClr>
                </a:solidFill>
                <a:latin typeface="Candara" panose="020E0502030303020204" pitchFamily="34" charset="0"/>
                <a:cs typeface="Arial" pitchFamily="34" charset="0"/>
                <a:sym typeface="Arial"/>
              </a:rPr>
              <a:t>kenaikan</a:t>
            </a:r>
            <a:r>
              <a:rPr lang="en-AU" sz="1600" dirty="0">
                <a:solidFill>
                  <a:schemeClr val="tx1">
                    <a:lumMod val="75000"/>
                    <a:lumOff val="25000"/>
                  </a:schemeClr>
                </a:solidFill>
                <a:latin typeface="Candara" panose="020E0502030303020204" pitchFamily="34" charset="0"/>
                <a:cs typeface="Arial" pitchFamily="34" charset="0"/>
                <a:sym typeface="Arial"/>
              </a:rPr>
              <a:t> </a:t>
            </a:r>
            <a:r>
              <a:rPr lang="en-AU" sz="1600" dirty="0" err="1">
                <a:solidFill>
                  <a:schemeClr val="tx1">
                    <a:lumMod val="75000"/>
                    <a:lumOff val="25000"/>
                  </a:schemeClr>
                </a:solidFill>
                <a:latin typeface="Candara" panose="020E0502030303020204" pitchFamily="34" charset="0"/>
                <a:cs typeface="Arial" pitchFamily="34" charset="0"/>
                <a:sym typeface="Arial"/>
              </a:rPr>
              <a:t>gaji</a:t>
            </a:r>
            <a:r>
              <a:rPr lang="en-AU" sz="1600" dirty="0">
                <a:solidFill>
                  <a:schemeClr val="tx1">
                    <a:lumMod val="75000"/>
                    <a:lumOff val="25000"/>
                  </a:schemeClr>
                </a:solidFill>
                <a:latin typeface="Candara" panose="020E0502030303020204" pitchFamily="34" charset="0"/>
                <a:cs typeface="Arial" pitchFamily="34" charset="0"/>
                <a:sym typeface="Arial"/>
              </a:rPr>
              <a:t> </a:t>
            </a:r>
            <a:r>
              <a:rPr lang="en-AU" sz="1600" dirty="0" err="1">
                <a:solidFill>
                  <a:schemeClr val="tx1">
                    <a:lumMod val="75000"/>
                    <a:lumOff val="25000"/>
                  </a:schemeClr>
                </a:solidFill>
                <a:latin typeface="Candara" panose="020E0502030303020204" pitchFamily="34" charset="0"/>
                <a:cs typeface="Arial" pitchFamily="34" charset="0"/>
                <a:sym typeface="Arial"/>
              </a:rPr>
              <a:t>berkala</a:t>
            </a:r>
            <a:r>
              <a:rPr lang="id-ID" sz="1600" kern="0" dirty="0">
                <a:latin typeface="Candara" panose="020E0502030303020204" pitchFamily="34" charset="0"/>
                <a:ea typeface="Arial"/>
                <a:cs typeface="Arial"/>
                <a:sym typeface="Arial"/>
                <a:rtl val="0"/>
              </a:rPr>
              <a:t>;</a:t>
            </a:r>
            <a:endParaRPr lang="en-AU" sz="1600" kern="0" dirty="0">
              <a:latin typeface="Candara" panose="020E0502030303020204" pitchFamily="34" charset="0"/>
              <a:ea typeface="Arial"/>
              <a:cs typeface="Arial"/>
              <a:sym typeface="Arial"/>
              <a:rtl val="0"/>
            </a:endParaRPr>
          </a:p>
          <a:p>
            <a:pPr marL="266700" indent="-266700" eaLnBrk="1" fontAlgn="auto" hangingPunct="1">
              <a:spcBef>
                <a:spcPts val="0"/>
              </a:spcBef>
              <a:spcAft>
                <a:spcPts val="0"/>
              </a:spcAft>
              <a:buClr>
                <a:schemeClr val="accent3"/>
              </a:buClr>
              <a:buAutoNum type="alphaLcPeriod"/>
              <a:tabLst>
                <a:tab pos="266700" algn="l"/>
              </a:tabLst>
              <a:defRPr/>
            </a:pPr>
            <a:r>
              <a:rPr lang="en-AU" sz="1600" kern="0" dirty="0" err="1">
                <a:latin typeface="Candara" panose="020E0502030303020204" pitchFamily="34" charset="0"/>
                <a:cs typeface="Arial"/>
                <a:sym typeface="Arial"/>
                <a:rtl val="0"/>
              </a:rPr>
              <a:t>Penundaan</a:t>
            </a:r>
            <a:r>
              <a:rPr lang="en-AU" sz="1600" kern="0" dirty="0">
                <a:latin typeface="Candara" panose="020E0502030303020204" pitchFamily="34" charset="0"/>
                <a:cs typeface="Arial"/>
                <a:sym typeface="Arial"/>
                <a:rtl val="0"/>
              </a:rPr>
              <a:t> </a:t>
            </a:r>
            <a:r>
              <a:rPr lang="en-AU" sz="1600" kern="0" dirty="0" err="1">
                <a:latin typeface="Candara" panose="020E0502030303020204" pitchFamily="34" charset="0"/>
                <a:cs typeface="Arial"/>
                <a:sym typeface="Arial"/>
                <a:rtl val="0"/>
              </a:rPr>
              <a:t>kenaikan</a:t>
            </a:r>
            <a:r>
              <a:rPr lang="en-AU" sz="1600" kern="0" dirty="0">
                <a:latin typeface="Candara" panose="020E0502030303020204" pitchFamily="34" charset="0"/>
                <a:cs typeface="Arial"/>
                <a:sym typeface="Arial"/>
                <a:rtl val="0"/>
              </a:rPr>
              <a:t> </a:t>
            </a:r>
            <a:r>
              <a:rPr lang="en-AU" sz="1600" kern="0" dirty="0" err="1">
                <a:latin typeface="Candara" panose="020E0502030303020204" pitchFamily="34" charset="0"/>
                <a:cs typeface="Arial"/>
                <a:sym typeface="Arial"/>
                <a:rtl val="0"/>
              </a:rPr>
              <a:t>pangkat</a:t>
            </a:r>
            <a:r>
              <a:rPr lang="id-ID" sz="1600" kern="0" dirty="0">
                <a:latin typeface="Candara" panose="020E0502030303020204" pitchFamily="34" charset="0"/>
                <a:cs typeface="Arial"/>
                <a:sym typeface="Arial"/>
                <a:rtl val="0"/>
              </a:rPr>
              <a:t>; dan</a:t>
            </a:r>
            <a:endParaRPr lang="en-AU" sz="1600" kern="0" dirty="0">
              <a:latin typeface="Candara" panose="020E0502030303020204" pitchFamily="34" charset="0"/>
              <a:cs typeface="Arial"/>
              <a:sym typeface="Arial"/>
              <a:rtl val="0"/>
            </a:endParaRPr>
          </a:p>
          <a:p>
            <a:pPr marL="266700" indent="-266700" eaLnBrk="1" fontAlgn="auto" hangingPunct="1">
              <a:spcBef>
                <a:spcPts val="0"/>
              </a:spcBef>
              <a:spcAft>
                <a:spcPts val="0"/>
              </a:spcAft>
              <a:buClr>
                <a:schemeClr val="accent3"/>
              </a:buClr>
              <a:buFont typeface="+mj-lt"/>
              <a:buAutoNum type="alphaLcPeriod"/>
              <a:tabLst>
                <a:tab pos="266700" algn="l"/>
              </a:tabLst>
              <a:defRPr/>
            </a:pPr>
            <a:r>
              <a:rPr lang="en-AU" sz="1600" kern="0" dirty="0" err="1">
                <a:latin typeface="Candara" panose="020E0502030303020204" pitchFamily="34" charset="0"/>
                <a:cs typeface="Arial"/>
                <a:sym typeface="Arial"/>
                <a:rtl val="0"/>
              </a:rPr>
              <a:t>Penurunan</a:t>
            </a:r>
            <a:r>
              <a:rPr lang="en-AU" sz="1600" kern="0" dirty="0">
                <a:latin typeface="Candara" panose="020E0502030303020204" pitchFamily="34" charset="0"/>
                <a:cs typeface="Arial"/>
                <a:sym typeface="Arial"/>
                <a:rtl val="0"/>
              </a:rPr>
              <a:t> </a:t>
            </a:r>
            <a:r>
              <a:rPr lang="en-AU" sz="1600" kern="0" dirty="0" err="1">
                <a:latin typeface="Candara" panose="020E0502030303020204" pitchFamily="34" charset="0"/>
                <a:cs typeface="Arial"/>
                <a:sym typeface="Arial"/>
                <a:rtl val="0"/>
              </a:rPr>
              <a:t>Pangkat</a:t>
            </a:r>
            <a:r>
              <a:rPr lang="en-AU" sz="1600" kern="0" dirty="0">
                <a:latin typeface="Candara" panose="020E0502030303020204" pitchFamily="34" charset="0"/>
                <a:cs typeface="Arial"/>
                <a:sym typeface="Arial"/>
                <a:rtl val="0"/>
              </a:rPr>
              <a:t> 1 </a:t>
            </a:r>
            <a:r>
              <a:rPr lang="en-AU" sz="1600" kern="0" dirty="0" err="1">
                <a:latin typeface="Candara" panose="020E0502030303020204" pitchFamily="34" charset="0"/>
                <a:cs typeface="Arial"/>
                <a:sym typeface="Arial"/>
                <a:rtl val="0"/>
              </a:rPr>
              <a:t>tingkat</a:t>
            </a:r>
            <a:r>
              <a:rPr lang="en-AU" sz="1600" kern="0" dirty="0">
                <a:latin typeface="Candara" panose="020E0502030303020204" pitchFamily="34" charset="0"/>
                <a:cs typeface="Arial"/>
                <a:sym typeface="Arial"/>
                <a:rtl val="0"/>
              </a:rPr>
              <a:t> </a:t>
            </a:r>
            <a:r>
              <a:rPr lang="en-AU" sz="1600" kern="0" dirty="0" err="1">
                <a:latin typeface="Candara" panose="020E0502030303020204" pitchFamily="34" charset="0"/>
                <a:cs typeface="Arial"/>
                <a:sym typeface="Arial"/>
                <a:rtl val="0"/>
              </a:rPr>
              <a:t>lebih</a:t>
            </a:r>
            <a:r>
              <a:rPr lang="en-AU" sz="1600" kern="0" dirty="0">
                <a:latin typeface="Candara" panose="020E0502030303020204" pitchFamily="34" charset="0"/>
                <a:cs typeface="Arial"/>
                <a:sym typeface="Arial"/>
                <a:rtl val="0"/>
              </a:rPr>
              <a:t> </a:t>
            </a:r>
            <a:r>
              <a:rPr lang="en-AU" sz="1600" kern="0" dirty="0" err="1">
                <a:latin typeface="Candara" panose="020E0502030303020204" pitchFamily="34" charset="0"/>
                <a:cs typeface="Arial"/>
                <a:sym typeface="Arial"/>
                <a:rtl val="0"/>
              </a:rPr>
              <a:t>rendah</a:t>
            </a:r>
            <a:r>
              <a:rPr lang="en-AU" sz="1600" kern="0" dirty="0">
                <a:latin typeface="Candara" panose="020E0502030303020204" pitchFamily="34" charset="0"/>
                <a:cs typeface="Arial"/>
                <a:sym typeface="Arial"/>
                <a:rtl val="0"/>
              </a:rPr>
              <a:t> </a:t>
            </a:r>
            <a:r>
              <a:rPr lang="en-AU" sz="1600" kern="0" dirty="0" err="1">
                <a:latin typeface="Candara" panose="020E0502030303020204" pitchFamily="34" charset="0"/>
                <a:cs typeface="Arial"/>
                <a:sym typeface="Arial"/>
                <a:rtl val="0"/>
              </a:rPr>
              <a:t>selama</a:t>
            </a:r>
            <a:r>
              <a:rPr lang="en-AU" sz="1600" kern="0" dirty="0">
                <a:latin typeface="Candara" panose="020E0502030303020204" pitchFamily="34" charset="0"/>
                <a:cs typeface="Arial"/>
                <a:sym typeface="Arial"/>
                <a:rtl val="0"/>
              </a:rPr>
              <a:t> 1 </a:t>
            </a:r>
            <a:r>
              <a:rPr lang="en-AU" sz="1600" kern="0" dirty="0" err="1">
                <a:latin typeface="Candara" panose="020E0502030303020204" pitchFamily="34" charset="0"/>
                <a:cs typeface="Arial"/>
                <a:sym typeface="Arial"/>
                <a:rtl val="0"/>
              </a:rPr>
              <a:t>tahun</a:t>
            </a:r>
            <a:r>
              <a:rPr lang="en-AU" sz="1600" kern="0" dirty="0">
                <a:latin typeface="Candara" panose="020E0502030303020204" pitchFamily="34" charset="0"/>
                <a:cs typeface="Arial"/>
                <a:sym typeface="Arial"/>
                <a:rtl val="0"/>
              </a:rPr>
              <a:t>.</a:t>
            </a:r>
            <a:endParaRPr lang="ko-KR" altLang="en-US" sz="1600" dirty="0">
              <a:latin typeface="Candara" panose="020E0502030303020204" pitchFamily="34" charset="0"/>
              <a:cs typeface="Arial" pitchFamily="34" charset="0"/>
            </a:endParaRPr>
          </a:p>
        </p:txBody>
      </p:sp>
      <p:sp>
        <p:nvSpPr>
          <p:cNvPr id="25" name="TextBox 24">
            <a:extLst>
              <a:ext uri="{FF2B5EF4-FFF2-40B4-BE49-F238E27FC236}">
                <a16:creationId xmlns:a16="http://schemas.microsoft.com/office/drawing/2014/main" id="{15809B4A-FB06-4B3A-AA96-8B726A01AC81}"/>
              </a:ext>
            </a:extLst>
          </p:cNvPr>
          <p:cNvSpPr txBox="1"/>
          <p:nvPr/>
        </p:nvSpPr>
        <p:spPr>
          <a:xfrm>
            <a:off x="8011277" y="1209361"/>
            <a:ext cx="3527998" cy="2031325"/>
          </a:xfrm>
          <a:prstGeom prst="rect">
            <a:avLst/>
          </a:prstGeom>
          <a:solidFill>
            <a:schemeClr val="accent2">
              <a:lumMod val="20000"/>
              <a:lumOff val="80000"/>
            </a:schemeClr>
          </a:solidFill>
        </p:spPr>
        <p:txBody>
          <a:bodyPr wrap="square">
            <a:spAutoFit/>
          </a:bodyPr>
          <a:lstStyle/>
          <a:p>
            <a:pPr marL="280988" indent="-280988" eaLnBrk="1" fontAlgn="auto" hangingPunct="1">
              <a:spcBef>
                <a:spcPts val="0"/>
              </a:spcBef>
              <a:spcAft>
                <a:spcPts val="0"/>
              </a:spcAft>
              <a:buClr>
                <a:schemeClr val="accent3"/>
              </a:buClr>
              <a:buFont typeface="Trebuchet MS" pitchFamily="34" charset="0"/>
              <a:buAutoNum type="alphaLcPeriod"/>
              <a:defRPr/>
            </a:pPr>
            <a:r>
              <a:rPr lang="en-AU" sz="1400" kern="0" dirty="0" err="1">
                <a:latin typeface="Candara" panose="020E0502030303020204" pitchFamily="34" charset="0"/>
                <a:cs typeface="Arial"/>
                <a:sym typeface="Arial"/>
                <a:rtl val="0"/>
              </a:rPr>
              <a:t>Penurunan</a:t>
            </a:r>
            <a:r>
              <a:rPr lang="en-AU" sz="1400" kern="0" dirty="0">
                <a:latin typeface="Candara" panose="020E0502030303020204" pitchFamily="34" charset="0"/>
                <a:cs typeface="Arial"/>
                <a:sym typeface="Arial"/>
                <a:rtl val="0"/>
              </a:rPr>
              <a:t> </a:t>
            </a:r>
            <a:r>
              <a:rPr lang="en-AU" sz="1400" kern="0" dirty="0" err="1">
                <a:latin typeface="Candara" panose="020E0502030303020204" pitchFamily="34" charset="0"/>
                <a:cs typeface="Arial"/>
                <a:sym typeface="Arial"/>
                <a:rtl val="0"/>
              </a:rPr>
              <a:t>Pangkat</a:t>
            </a:r>
            <a:r>
              <a:rPr lang="en-AU" sz="1400" kern="0" dirty="0">
                <a:latin typeface="Candara" panose="020E0502030303020204" pitchFamily="34" charset="0"/>
                <a:cs typeface="Arial"/>
                <a:sym typeface="Arial"/>
                <a:rtl val="0"/>
              </a:rPr>
              <a:t> 1 </a:t>
            </a:r>
            <a:r>
              <a:rPr lang="en-AU" sz="1400" kern="0" dirty="0" err="1">
                <a:latin typeface="Candara" panose="020E0502030303020204" pitchFamily="34" charset="0"/>
                <a:cs typeface="Arial"/>
                <a:sym typeface="Arial"/>
                <a:rtl val="0"/>
              </a:rPr>
              <a:t>tingkat</a:t>
            </a:r>
            <a:r>
              <a:rPr lang="en-AU" sz="1400" kern="0" dirty="0">
                <a:latin typeface="Candara" panose="020E0502030303020204" pitchFamily="34" charset="0"/>
                <a:cs typeface="Arial"/>
                <a:sym typeface="Arial"/>
                <a:rtl val="0"/>
              </a:rPr>
              <a:t> </a:t>
            </a:r>
            <a:r>
              <a:rPr lang="en-AU" sz="1400" kern="0" dirty="0" err="1">
                <a:latin typeface="Candara" panose="020E0502030303020204" pitchFamily="34" charset="0"/>
                <a:cs typeface="Arial"/>
                <a:sym typeface="Arial"/>
                <a:rtl val="0"/>
              </a:rPr>
              <a:t>lebih</a:t>
            </a:r>
            <a:r>
              <a:rPr lang="en-AU" sz="1400" kern="0" dirty="0">
                <a:latin typeface="Candara" panose="020E0502030303020204" pitchFamily="34" charset="0"/>
                <a:cs typeface="Arial"/>
                <a:sym typeface="Arial"/>
                <a:rtl val="0"/>
              </a:rPr>
              <a:t> </a:t>
            </a:r>
            <a:r>
              <a:rPr lang="en-AU" sz="1400" kern="0" dirty="0" err="1">
                <a:latin typeface="Candara" panose="020E0502030303020204" pitchFamily="34" charset="0"/>
                <a:cs typeface="Arial"/>
                <a:sym typeface="Arial"/>
                <a:rtl val="0"/>
              </a:rPr>
              <a:t>rendah</a:t>
            </a:r>
            <a:r>
              <a:rPr lang="en-AU" sz="1400" kern="0" dirty="0">
                <a:latin typeface="Candara" panose="020E0502030303020204" pitchFamily="34" charset="0"/>
                <a:cs typeface="Arial"/>
                <a:sym typeface="Arial"/>
                <a:rtl val="0"/>
              </a:rPr>
              <a:t> </a:t>
            </a:r>
            <a:r>
              <a:rPr lang="en-AU" sz="1400" kern="0" dirty="0" err="1">
                <a:latin typeface="Candara" panose="020E0502030303020204" pitchFamily="34" charset="0"/>
                <a:cs typeface="Arial"/>
                <a:sym typeface="Arial"/>
                <a:rtl val="0"/>
              </a:rPr>
              <a:t>selama</a:t>
            </a:r>
            <a:r>
              <a:rPr lang="en-AU" sz="1400" kern="0" dirty="0">
                <a:latin typeface="Candara" panose="020E0502030303020204" pitchFamily="34" charset="0"/>
                <a:cs typeface="Arial"/>
                <a:sym typeface="Arial"/>
                <a:rtl val="0"/>
              </a:rPr>
              <a:t> 3 </a:t>
            </a:r>
            <a:r>
              <a:rPr lang="en-AU" sz="1400" kern="0" dirty="0" err="1">
                <a:latin typeface="Candara" panose="020E0502030303020204" pitchFamily="34" charset="0"/>
                <a:cs typeface="Arial"/>
                <a:sym typeface="Arial"/>
                <a:rtl val="0"/>
              </a:rPr>
              <a:t>tahun</a:t>
            </a:r>
            <a:r>
              <a:rPr lang="id-ID" sz="1400" kern="0" dirty="0">
                <a:latin typeface="Candara" panose="020E0502030303020204" pitchFamily="34" charset="0"/>
                <a:ea typeface="Arial"/>
                <a:cs typeface="Arial"/>
                <a:sym typeface="Arial"/>
                <a:rtl val="0"/>
              </a:rPr>
              <a:t>;</a:t>
            </a:r>
            <a:endParaRPr lang="en-AU" sz="1400" kern="0" dirty="0">
              <a:latin typeface="Candara" panose="020E0502030303020204" pitchFamily="34" charset="0"/>
              <a:ea typeface="Arial"/>
              <a:cs typeface="Arial"/>
              <a:sym typeface="Arial"/>
              <a:rtl val="0"/>
            </a:endParaRPr>
          </a:p>
          <a:p>
            <a:pPr marL="280988" indent="-280988" eaLnBrk="1" fontAlgn="auto" hangingPunct="1">
              <a:spcBef>
                <a:spcPts val="0"/>
              </a:spcBef>
              <a:spcAft>
                <a:spcPts val="0"/>
              </a:spcAft>
              <a:buClr>
                <a:schemeClr val="accent3"/>
              </a:buClr>
              <a:buFont typeface="Trebuchet MS" pitchFamily="34" charset="0"/>
              <a:buAutoNum type="alphaLcPeriod"/>
              <a:defRPr/>
            </a:pPr>
            <a:r>
              <a:rPr lang="en-AU" sz="1400" kern="0" dirty="0" err="1">
                <a:latin typeface="Candara" panose="020E0502030303020204" pitchFamily="34" charset="0"/>
                <a:ea typeface="Arial"/>
                <a:cs typeface="Arial"/>
                <a:sym typeface="Arial"/>
                <a:rtl val="0"/>
              </a:rPr>
              <a:t>Pemindahan</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dalam</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rangka</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penurunan</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jabatan</a:t>
            </a:r>
            <a:r>
              <a:rPr lang="en-AU" sz="1400" kern="0" dirty="0">
                <a:latin typeface="Candara" panose="020E0502030303020204" pitchFamily="34" charset="0"/>
                <a:ea typeface="Arial"/>
                <a:cs typeface="Arial"/>
                <a:sym typeface="Arial"/>
                <a:rtl val="0"/>
              </a:rPr>
              <a:t> 1 </a:t>
            </a:r>
            <a:r>
              <a:rPr lang="en-AU" sz="1400" kern="0" dirty="0" err="1">
                <a:latin typeface="Candara" panose="020E0502030303020204" pitchFamily="34" charset="0"/>
                <a:ea typeface="Arial"/>
                <a:cs typeface="Arial"/>
                <a:sym typeface="Arial"/>
                <a:rtl val="0"/>
              </a:rPr>
              <a:t>tingkat</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lebih</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rendah</a:t>
            </a:r>
            <a:r>
              <a:rPr lang="en-AU" sz="1400" kern="0" dirty="0">
                <a:latin typeface="Candara" panose="020E0502030303020204" pitchFamily="34" charset="0"/>
                <a:ea typeface="Arial"/>
                <a:cs typeface="Arial"/>
                <a:sym typeface="Arial"/>
                <a:rtl val="0"/>
              </a:rPr>
              <a:t>;</a:t>
            </a:r>
            <a:endParaRPr lang="id-ID" sz="1400" kern="0" dirty="0">
              <a:latin typeface="Candara" panose="020E0502030303020204" pitchFamily="34" charset="0"/>
              <a:ea typeface="Arial"/>
              <a:cs typeface="Arial"/>
              <a:sym typeface="Arial"/>
              <a:rtl val="0"/>
            </a:endParaRPr>
          </a:p>
          <a:p>
            <a:pPr marL="280988" indent="-280988" eaLnBrk="1" fontAlgn="auto" hangingPunct="1">
              <a:spcBef>
                <a:spcPts val="0"/>
              </a:spcBef>
              <a:spcAft>
                <a:spcPts val="0"/>
              </a:spcAft>
              <a:buClr>
                <a:schemeClr val="accent3"/>
              </a:buClr>
              <a:buFont typeface="Trebuchet MS" pitchFamily="34" charset="0"/>
              <a:buAutoNum type="alphaLcPeriod"/>
              <a:defRPr/>
            </a:pPr>
            <a:r>
              <a:rPr lang="id-ID" sz="1400" kern="0" dirty="0">
                <a:latin typeface="Candara" panose="020E0502030303020204" pitchFamily="34" charset="0"/>
                <a:ea typeface="Arial"/>
                <a:cs typeface="Arial"/>
                <a:sym typeface="Arial"/>
                <a:rtl val="0"/>
              </a:rPr>
              <a:t>Pembebasan</a:t>
            </a:r>
            <a:r>
              <a:rPr lang="en-AU" sz="1400" kern="0" dirty="0">
                <a:latin typeface="Candara" panose="020E0502030303020204" pitchFamily="34" charset="0"/>
                <a:ea typeface="Arial"/>
                <a:cs typeface="Arial"/>
                <a:sym typeface="Arial"/>
                <a:rtl val="0"/>
              </a:rPr>
              <a:t> </a:t>
            </a:r>
            <a:r>
              <a:rPr lang="id-ID" sz="1400" kern="0" dirty="0">
                <a:latin typeface="Candara" panose="020E0502030303020204" pitchFamily="34" charset="0"/>
                <a:ea typeface="Arial"/>
                <a:cs typeface="Arial"/>
                <a:sym typeface="Arial"/>
                <a:rtl val="0"/>
              </a:rPr>
              <a:t>dari</a:t>
            </a:r>
            <a:r>
              <a:rPr lang="en-AU" sz="1400" kern="0" dirty="0">
                <a:latin typeface="Candara" panose="020E0502030303020204" pitchFamily="34" charset="0"/>
                <a:ea typeface="Arial"/>
                <a:cs typeface="Arial"/>
                <a:sym typeface="Arial"/>
                <a:rtl val="0"/>
              </a:rPr>
              <a:t> </a:t>
            </a:r>
            <a:r>
              <a:rPr lang="en-AU" sz="1400" kern="0" dirty="0" err="1">
                <a:latin typeface="Candara" panose="020E0502030303020204" pitchFamily="34" charset="0"/>
                <a:ea typeface="Arial"/>
                <a:cs typeface="Arial"/>
                <a:sym typeface="Arial"/>
                <a:rtl val="0"/>
              </a:rPr>
              <a:t>jabatan</a:t>
            </a:r>
            <a:r>
              <a:rPr lang="en-AU" sz="1400" kern="0" dirty="0">
                <a:latin typeface="Candara" panose="020E0502030303020204" pitchFamily="34" charset="0"/>
                <a:ea typeface="Arial"/>
                <a:cs typeface="Arial"/>
                <a:sym typeface="Arial"/>
                <a:rtl val="0"/>
              </a:rPr>
              <a:t>;</a:t>
            </a:r>
            <a:endParaRPr lang="id-ID" sz="1400" kern="0" dirty="0">
              <a:latin typeface="Candara" panose="020E0502030303020204" pitchFamily="34" charset="0"/>
              <a:ea typeface="Arial"/>
              <a:cs typeface="Arial"/>
              <a:sym typeface="Arial"/>
              <a:rtl val="0"/>
            </a:endParaRPr>
          </a:p>
          <a:p>
            <a:pPr marL="280988" indent="-280988" eaLnBrk="1" fontAlgn="auto" hangingPunct="1">
              <a:spcBef>
                <a:spcPts val="0"/>
              </a:spcBef>
              <a:spcAft>
                <a:spcPts val="0"/>
              </a:spcAft>
              <a:buClr>
                <a:schemeClr val="accent3"/>
              </a:buClr>
              <a:buFont typeface="Trebuchet MS" pitchFamily="34" charset="0"/>
              <a:buAutoNum type="alphaLcPeriod"/>
              <a:defRPr/>
            </a:pPr>
            <a:r>
              <a:rPr lang="id-ID" sz="1400" kern="0" dirty="0">
                <a:latin typeface="Candara" panose="020E0502030303020204" pitchFamily="34" charset="0"/>
                <a:ea typeface="Arial"/>
                <a:cs typeface="Arial"/>
                <a:sym typeface="Arial"/>
                <a:rtl val="0"/>
              </a:rPr>
              <a:t>Pemberhentian</a:t>
            </a:r>
            <a:r>
              <a:rPr lang="en-AU" sz="1400" kern="0" dirty="0">
                <a:latin typeface="Candara" panose="020E0502030303020204" pitchFamily="34" charset="0"/>
                <a:ea typeface="Arial"/>
                <a:cs typeface="Arial"/>
                <a:sym typeface="Arial"/>
                <a:rtl val="0"/>
              </a:rPr>
              <a:t> </a:t>
            </a:r>
            <a:r>
              <a:rPr lang="id-ID" sz="1400" kern="0" dirty="0">
                <a:latin typeface="Candara" panose="020E0502030303020204" pitchFamily="34" charset="0"/>
                <a:ea typeface="Arial"/>
                <a:cs typeface="Arial"/>
                <a:sym typeface="Arial"/>
                <a:rtl val="0"/>
              </a:rPr>
              <a:t>dengan</a:t>
            </a:r>
            <a:r>
              <a:rPr lang="en-AU" sz="1400" kern="0" dirty="0">
                <a:latin typeface="Candara" panose="020E0502030303020204" pitchFamily="34" charset="0"/>
                <a:ea typeface="Arial"/>
                <a:cs typeface="Arial"/>
                <a:sym typeface="Arial"/>
                <a:rtl val="0"/>
              </a:rPr>
              <a:t> </a:t>
            </a:r>
            <a:r>
              <a:rPr lang="id-ID" sz="1400" kern="0" dirty="0">
                <a:latin typeface="Candara" panose="020E0502030303020204" pitchFamily="34" charset="0"/>
                <a:ea typeface="Arial"/>
                <a:cs typeface="Arial"/>
                <a:sym typeface="Arial"/>
                <a:rtl val="0"/>
              </a:rPr>
              <a:t>hormat</a:t>
            </a:r>
            <a:r>
              <a:rPr lang="en-AU" sz="1400" kern="0" dirty="0">
                <a:latin typeface="Candara" panose="020E0502030303020204" pitchFamily="34" charset="0"/>
                <a:ea typeface="Arial"/>
                <a:cs typeface="Arial"/>
                <a:sym typeface="Arial"/>
                <a:rtl val="0"/>
              </a:rPr>
              <a:t> </a:t>
            </a:r>
            <a:r>
              <a:rPr lang="id-ID" sz="1400" kern="0" dirty="0">
                <a:latin typeface="Candara" panose="020E0502030303020204" pitchFamily="34" charset="0"/>
                <a:ea typeface="Arial"/>
                <a:cs typeface="Arial"/>
                <a:sym typeface="Arial"/>
                <a:rtl val="0"/>
              </a:rPr>
              <a:t>tidak</a:t>
            </a:r>
            <a:r>
              <a:rPr lang="en-AU" sz="1400" kern="0" dirty="0">
                <a:latin typeface="Candara" panose="020E0502030303020204" pitchFamily="34" charset="0"/>
                <a:ea typeface="Arial"/>
                <a:cs typeface="Arial"/>
                <a:sym typeface="Arial"/>
                <a:rtl val="0"/>
              </a:rPr>
              <a:t> </a:t>
            </a:r>
            <a:r>
              <a:rPr lang="id-ID" sz="1400" kern="0" dirty="0">
                <a:latin typeface="Candara" panose="020E0502030303020204" pitchFamily="34" charset="0"/>
                <a:ea typeface="Arial"/>
                <a:cs typeface="Arial"/>
                <a:sym typeface="Arial"/>
                <a:rtl val="0"/>
              </a:rPr>
              <a:t>atas permintaan sendiri sebagai PNS</a:t>
            </a:r>
            <a:r>
              <a:rPr lang="en-AU" sz="1400" kern="0" dirty="0">
                <a:latin typeface="Candara" panose="020E0502030303020204" pitchFamily="34" charset="0"/>
                <a:ea typeface="Arial"/>
                <a:cs typeface="Arial"/>
                <a:sym typeface="Arial"/>
                <a:rtl val="0"/>
              </a:rPr>
              <a:t>; dan</a:t>
            </a:r>
          </a:p>
          <a:p>
            <a:pPr marL="280988" indent="-280988" eaLnBrk="1" fontAlgn="auto" hangingPunct="1">
              <a:spcBef>
                <a:spcPts val="0"/>
              </a:spcBef>
              <a:spcAft>
                <a:spcPts val="0"/>
              </a:spcAft>
              <a:buClr>
                <a:schemeClr val="accent3"/>
              </a:buClr>
              <a:buFont typeface="Trebuchet MS" pitchFamily="34" charset="0"/>
              <a:buAutoNum type="alphaLcPeriod"/>
              <a:defRPr/>
            </a:pPr>
            <a:r>
              <a:rPr lang="en-AU" sz="1400" kern="0" dirty="0">
                <a:latin typeface="Candara" panose="020E0502030303020204" pitchFamily="34" charset="0"/>
                <a:cs typeface="Arial"/>
                <a:sym typeface="Arial"/>
                <a:rtl val="0"/>
              </a:rPr>
              <a:t>PTDH.</a:t>
            </a:r>
            <a:endParaRPr lang="en-AU" sz="1400" dirty="0">
              <a:latin typeface="Candara" panose="020E0502030303020204" pitchFamily="34" charset="0"/>
            </a:endParaRPr>
          </a:p>
        </p:txBody>
      </p:sp>
    </p:spTree>
    <p:extLst>
      <p:ext uri="{BB962C8B-B14F-4D97-AF65-F5344CB8AC3E}">
        <p14:creationId xmlns:p14="http://schemas.microsoft.com/office/powerpoint/2010/main" val="71193994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2616" y="159864"/>
            <a:ext cx="9164155" cy="724247"/>
          </a:xfrm>
        </p:spPr>
        <p:txBody>
          <a:bodyPr/>
          <a:lstStyle/>
          <a:p>
            <a:r>
              <a:rPr lang="en-US" sz="4800" dirty="0">
                <a:latin typeface="Tw Cen MT Condensed Extra Bold" panose="020B0803020202020204" pitchFamily="34" charset="0"/>
              </a:rPr>
              <a:t>TINGKAT &amp; JENIS HUKUMAN DISIPLIN</a:t>
            </a:r>
          </a:p>
        </p:txBody>
      </p:sp>
      <p:grpSp>
        <p:nvGrpSpPr>
          <p:cNvPr id="13" name="Group 12">
            <a:extLst>
              <a:ext uri="{FF2B5EF4-FFF2-40B4-BE49-F238E27FC236}">
                <a16:creationId xmlns:a16="http://schemas.microsoft.com/office/drawing/2014/main" id="{2A254FBE-7C8E-4672-9351-39C273CF4950}"/>
              </a:ext>
            </a:extLst>
          </p:cNvPr>
          <p:cNvGrpSpPr/>
          <p:nvPr/>
        </p:nvGrpSpPr>
        <p:grpSpPr>
          <a:xfrm>
            <a:off x="226964" y="867202"/>
            <a:ext cx="3953760" cy="4274409"/>
            <a:chOff x="4140083" y="-227046"/>
            <a:chExt cx="3204689" cy="3105239"/>
          </a:xfrm>
        </p:grpSpPr>
        <p:sp>
          <p:nvSpPr>
            <p:cNvPr id="14" name="Freeform: Shape 13">
              <a:extLst>
                <a:ext uri="{FF2B5EF4-FFF2-40B4-BE49-F238E27FC236}">
                  <a16:creationId xmlns:a16="http://schemas.microsoft.com/office/drawing/2014/main" id="{66836556-E89F-4370-B222-9DD9852CBBD0}"/>
                </a:ext>
              </a:extLst>
            </p:cNvPr>
            <p:cNvSpPr/>
            <p:nvPr/>
          </p:nvSpPr>
          <p:spPr>
            <a:xfrm>
              <a:off x="4140083" y="-227046"/>
              <a:ext cx="2889473" cy="3105239"/>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E2130F1-6788-4B1D-B270-4F21635C7786}"/>
                </a:ext>
              </a:extLst>
            </p:cNvPr>
            <p:cNvSpPr/>
            <p:nvPr/>
          </p:nvSpPr>
          <p:spPr>
            <a:xfrm>
              <a:off x="7053949" y="956501"/>
              <a:ext cx="290823" cy="225153"/>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1AB4B912-A047-494A-B886-0A3F42AA4C20}"/>
                </a:ext>
              </a:extLst>
            </p:cNvPr>
            <p:cNvSpPr/>
            <p:nvPr/>
          </p:nvSpPr>
          <p:spPr>
            <a:xfrm>
              <a:off x="7001683" y="984748"/>
              <a:ext cx="65670" cy="187630"/>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C900A28-1475-4BF3-BE3A-B6983CB5A438}"/>
                </a:ext>
              </a:extLst>
            </p:cNvPr>
            <p:cNvSpPr/>
            <p:nvPr/>
          </p:nvSpPr>
          <p:spPr>
            <a:xfrm>
              <a:off x="6426741" y="-16067"/>
              <a:ext cx="422162" cy="394017"/>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A3A55976-14E8-4362-8C1A-169DDE7869FD}"/>
                </a:ext>
              </a:extLst>
            </p:cNvPr>
            <p:cNvSpPr/>
            <p:nvPr/>
          </p:nvSpPr>
          <p:spPr>
            <a:xfrm>
              <a:off x="6374982" y="157532"/>
              <a:ext cx="150103" cy="49721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DDD6F8-9D08-4820-9A1B-8C88E87E4536}"/>
                </a:ext>
              </a:extLst>
            </p:cNvPr>
            <p:cNvSpPr/>
            <p:nvPr/>
          </p:nvSpPr>
          <p:spPr>
            <a:xfrm>
              <a:off x="5349699" y="779290"/>
              <a:ext cx="318967" cy="356494"/>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Group 20">
            <a:extLst>
              <a:ext uri="{FF2B5EF4-FFF2-40B4-BE49-F238E27FC236}">
                <a16:creationId xmlns:a16="http://schemas.microsoft.com/office/drawing/2014/main" id="{107CCC74-C909-4A66-B335-505FC9AC667A}"/>
              </a:ext>
            </a:extLst>
          </p:cNvPr>
          <p:cNvGrpSpPr/>
          <p:nvPr/>
        </p:nvGrpSpPr>
        <p:grpSpPr>
          <a:xfrm>
            <a:off x="955298" y="3318915"/>
            <a:ext cx="10583979" cy="1592497"/>
            <a:chOff x="968172" y="2705850"/>
            <a:chExt cx="7344826" cy="1307668"/>
          </a:xfrm>
        </p:grpSpPr>
        <p:sp>
          <p:nvSpPr>
            <p:cNvPr id="22" name="Rectangle 21">
              <a:extLst>
                <a:ext uri="{FF2B5EF4-FFF2-40B4-BE49-F238E27FC236}">
                  <a16:creationId xmlns:a16="http://schemas.microsoft.com/office/drawing/2014/main" id="{F2DA29D0-22FD-42E0-A897-050CE0F060BE}"/>
                </a:ext>
              </a:extLst>
            </p:cNvPr>
            <p:cNvSpPr/>
            <p:nvPr/>
          </p:nvSpPr>
          <p:spPr>
            <a:xfrm>
              <a:off x="968172" y="3581470"/>
              <a:ext cx="2448279"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HUKUMAN DISIPLIN RINGAN</a:t>
              </a:r>
            </a:p>
          </p:txBody>
        </p:sp>
        <p:sp>
          <p:nvSpPr>
            <p:cNvPr id="24" name="Rectangle 23">
              <a:extLst>
                <a:ext uri="{FF2B5EF4-FFF2-40B4-BE49-F238E27FC236}">
                  <a16:creationId xmlns:a16="http://schemas.microsoft.com/office/drawing/2014/main" id="{4D1C0523-329A-419F-85D1-EA082A2B994F}"/>
                </a:ext>
              </a:extLst>
            </p:cNvPr>
            <p:cNvSpPr/>
            <p:nvPr/>
          </p:nvSpPr>
          <p:spPr>
            <a:xfrm>
              <a:off x="3416451" y="3149423"/>
              <a:ext cx="2448279"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HUKUMAN DISIPLIN SEDANG</a:t>
              </a:r>
            </a:p>
          </p:txBody>
        </p:sp>
        <p:sp>
          <p:nvSpPr>
            <p:cNvPr id="26" name="Rectangle 25">
              <a:extLst>
                <a:ext uri="{FF2B5EF4-FFF2-40B4-BE49-F238E27FC236}">
                  <a16:creationId xmlns:a16="http://schemas.microsoft.com/office/drawing/2014/main" id="{326992F5-B77E-4083-A32C-2CDBD9EF6848}"/>
                </a:ext>
              </a:extLst>
            </p:cNvPr>
            <p:cNvSpPr/>
            <p:nvPr/>
          </p:nvSpPr>
          <p:spPr>
            <a:xfrm>
              <a:off x="5864718" y="2705850"/>
              <a:ext cx="244828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HUKUMAN DISIPLIN BERAT</a:t>
              </a:r>
            </a:p>
          </p:txBody>
        </p:sp>
      </p:grpSp>
      <p:sp>
        <p:nvSpPr>
          <p:cNvPr id="20" name="TextBox 19">
            <a:extLst>
              <a:ext uri="{FF2B5EF4-FFF2-40B4-BE49-F238E27FC236}">
                <a16:creationId xmlns:a16="http://schemas.microsoft.com/office/drawing/2014/main" id="{400488C2-BC81-449E-8E6A-28314EC47406}"/>
              </a:ext>
            </a:extLst>
          </p:cNvPr>
          <p:cNvSpPr txBox="1"/>
          <p:nvPr/>
        </p:nvSpPr>
        <p:spPr>
          <a:xfrm>
            <a:off x="941022" y="2503125"/>
            <a:ext cx="3527997" cy="1815882"/>
          </a:xfrm>
          <a:prstGeom prst="rect">
            <a:avLst/>
          </a:prstGeom>
          <a:solidFill>
            <a:schemeClr val="accent5">
              <a:lumMod val="20000"/>
              <a:lumOff val="80000"/>
            </a:schemeClr>
          </a:solidFill>
        </p:spPr>
        <p:txBody>
          <a:bodyPr wrap="square" rtlCol="0" anchor="ctr">
            <a:spAutoFit/>
          </a:bodyPr>
          <a:lstStyle/>
          <a:p>
            <a:r>
              <a:rPr lang="en-AU" altLang="ko-KR" sz="1400" dirty="0" err="1">
                <a:solidFill>
                  <a:schemeClr val="tx1">
                    <a:lumMod val="75000"/>
                    <a:lumOff val="25000"/>
                  </a:schemeClr>
                </a:solidFill>
                <a:latin typeface="Candara" panose="020E0502030303020204" pitchFamily="34" charset="0"/>
                <a:cs typeface="Arial" pitchFamily="34" charset="0"/>
              </a:rPr>
              <a:t>Pasal</a:t>
            </a:r>
            <a:r>
              <a:rPr lang="en-AU" altLang="ko-KR" sz="1400" dirty="0">
                <a:solidFill>
                  <a:schemeClr val="tx1">
                    <a:lumMod val="75000"/>
                    <a:lumOff val="25000"/>
                  </a:schemeClr>
                </a:solidFill>
                <a:latin typeface="Candara" panose="020E0502030303020204" pitchFamily="34" charset="0"/>
                <a:cs typeface="Arial" pitchFamily="34" charset="0"/>
              </a:rPr>
              <a:t> 9:</a:t>
            </a:r>
          </a:p>
          <a:p>
            <a:r>
              <a:rPr lang="en-AU" altLang="ko-KR" sz="1400" dirty="0">
                <a:solidFill>
                  <a:schemeClr val="tx1">
                    <a:lumMod val="75000"/>
                    <a:lumOff val="25000"/>
                  </a:schemeClr>
                </a:solidFill>
                <a:latin typeface="Candara" panose="020E0502030303020204" pitchFamily="34" charset="0"/>
                <a:cs typeface="Arial" pitchFamily="34" charset="0"/>
              </a:rPr>
              <a:t>Ayat (1) </a:t>
            </a:r>
            <a:r>
              <a:rPr lang="en-AU" altLang="ko-KR" sz="1400" dirty="0" err="1">
                <a:solidFill>
                  <a:schemeClr val="tx1">
                    <a:lumMod val="75000"/>
                    <a:lumOff val="25000"/>
                  </a:schemeClr>
                </a:solidFill>
                <a:latin typeface="Candara" panose="020E0502030303020204" pitchFamily="34" charset="0"/>
                <a:cs typeface="Arial" pitchFamily="34" charset="0"/>
              </a:rPr>
              <a:t>Dijatuhkan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bagi</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pelanggaran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kewajiban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Pasal</a:t>
            </a:r>
            <a:r>
              <a:rPr lang="en-AU" altLang="ko-KR" sz="1400" dirty="0">
                <a:solidFill>
                  <a:schemeClr val="tx1">
                    <a:lumMod val="75000"/>
                    <a:lumOff val="25000"/>
                  </a:schemeClr>
                </a:solidFill>
                <a:latin typeface="Candara" panose="020E0502030303020204" pitchFamily="34" charset="0"/>
                <a:cs typeface="Arial" pitchFamily="34" charset="0"/>
              </a:rPr>
              <a:t> 3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a </a:t>
            </a:r>
            <a:r>
              <a:rPr lang="en-AU" altLang="ko-KR" sz="1400" dirty="0" err="1">
                <a:solidFill>
                  <a:schemeClr val="tx1">
                    <a:lumMod val="75000"/>
                    <a:lumOff val="25000"/>
                  </a:schemeClr>
                </a:solidFill>
                <a:latin typeface="Candara" panose="020E0502030303020204" pitchFamily="34" charset="0"/>
                <a:cs typeface="Arial" pitchFamily="34" charset="0"/>
              </a:rPr>
              <a:t>s.d.</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h, </a:t>
            </a:r>
            <a:r>
              <a:rPr lang="en-AU" altLang="ko-KR" sz="1400" dirty="0" err="1">
                <a:solidFill>
                  <a:schemeClr val="tx1">
                    <a:lumMod val="75000"/>
                    <a:lumOff val="25000"/>
                  </a:schemeClr>
                </a:solidFill>
                <a:latin typeface="Candara" panose="020E0502030303020204" pitchFamily="34" charset="0"/>
                <a:cs typeface="Arial" pitchFamily="34" charset="0"/>
              </a:rPr>
              <a:t>apabila</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berdampak</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negatif</a:t>
            </a:r>
            <a:r>
              <a:rPr lang="en-AU" altLang="ko-KR" sz="1400" dirty="0">
                <a:solidFill>
                  <a:schemeClr val="tx1">
                    <a:lumMod val="75000"/>
                    <a:lumOff val="25000"/>
                  </a:schemeClr>
                </a:solidFill>
                <a:latin typeface="Candara" panose="020E0502030303020204" pitchFamily="34" charset="0"/>
                <a:cs typeface="Arial" pitchFamily="34" charset="0"/>
              </a:rPr>
              <a:t> pada unit </a:t>
            </a:r>
            <a:r>
              <a:rPr lang="en-AU" altLang="ko-KR" sz="1400" dirty="0" err="1">
                <a:solidFill>
                  <a:schemeClr val="tx1">
                    <a:lumMod val="75000"/>
                    <a:lumOff val="25000"/>
                  </a:schemeClr>
                </a:solidFill>
                <a:latin typeface="Candara" panose="020E0502030303020204" pitchFamily="34" charset="0"/>
                <a:cs typeface="Arial" pitchFamily="34" charset="0"/>
              </a:rPr>
              <a:t>kerja</a:t>
            </a:r>
            <a:r>
              <a:rPr lang="en-AU" altLang="ko-KR" sz="1400" dirty="0">
                <a:solidFill>
                  <a:schemeClr val="tx1">
                    <a:lumMod val="75000"/>
                    <a:lumOff val="25000"/>
                  </a:schemeClr>
                </a:solidFill>
                <a:latin typeface="Candara" panose="020E0502030303020204" pitchFamily="34" charset="0"/>
                <a:cs typeface="Arial" pitchFamily="34" charset="0"/>
              </a:rPr>
              <a:t>.</a:t>
            </a:r>
          </a:p>
          <a:p>
            <a:r>
              <a:rPr lang="en-AU" altLang="ko-KR" sz="1400" dirty="0">
                <a:solidFill>
                  <a:schemeClr val="tx1">
                    <a:lumMod val="75000"/>
                    <a:lumOff val="25000"/>
                  </a:schemeClr>
                </a:solidFill>
                <a:latin typeface="Candara" panose="020E0502030303020204" pitchFamily="34" charset="0"/>
                <a:cs typeface="Arial" pitchFamily="34" charset="0"/>
              </a:rPr>
              <a:t>Ayat (2) </a:t>
            </a:r>
            <a:r>
              <a:rPr lang="en-AU" altLang="ko-KR" sz="1400" dirty="0" err="1">
                <a:solidFill>
                  <a:schemeClr val="tx1">
                    <a:lumMod val="75000"/>
                    <a:lumOff val="25000"/>
                  </a:schemeClr>
                </a:solidFill>
                <a:latin typeface="Candara" panose="020E0502030303020204" pitchFamily="34" charset="0"/>
                <a:cs typeface="Arial" pitchFamily="34" charset="0"/>
              </a:rPr>
              <a:t>Dijatuhkan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bagi</a:t>
            </a:r>
            <a:r>
              <a:rPr lang="en-AU" altLang="ko-KR" sz="1400" dirty="0">
                <a:solidFill>
                  <a:schemeClr val="tx1">
                    <a:lumMod val="75000"/>
                    <a:lumOff val="25000"/>
                  </a:schemeClr>
                </a:solidFill>
                <a:latin typeface="Candara" panose="020E0502030303020204" pitchFamily="34" charset="0"/>
                <a:cs typeface="Arial" pitchFamily="34" charset="0"/>
              </a:rPr>
              <a:t> PNS yang </a:t>
            </a:r>
            <a:r>
              <a:rPr lang="en-AU" altLang="ko-KR" sz="1400" dirty="0" err="1">
                <a:solidFill>
                  <a:schemeClr val="tx1">
                    <a:lumMod val="75000"/>
                    <a:lumOff val="25000"/>
                  </a:schemeClr>
                </a:solidFill>
                <a:latin typeface="Candara" panose="020E0502030303020204" pitchFamily="34" charset="0"/>
                <a:cs typeface="Arial" pitchFamily="34" charset="0"/>
              </a:rPr>
              <a:t>tidak</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memenuhi</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ketentuan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Pasal</a:t>
            </a:r>
            <a:r>
              <a:rPr lang="en-AU" altLang="ko-KR" sz="1400" dirty="0">
                <a:solidFill>
                  <a:schemeClr val="tx1">
                    <a:lumMod val="75000"/>
                    <a:lumOff val="25000"/>
                  </a:schemeClr>
                </a:solidFill>
                <a:latin typeface="Candara" panose="020E0502030303020204" pitchFamily="34" charset="0"/>
                <a:cs typeface="Arial" pitchFamily="34" charset="0"/>
              </a:rPr>
              <a:t> 4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c,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g, dan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h, </a:t>
            </a:r>
            <a:r>
              <a:rPr lang="en-AU" altLang="ko-KR" sz="1400" dirty="0" err="1">
                <a:solidFill>
                  <a:schemeClr val="tx1">
                    <a:lumMod val="75000"/>
                    <a:lumOff val="25000"/>
                  </a:schemeClr>
                </a:solidFill>
                <a:latin typeface="Candara" panose="020E0502030303020204" pitchFamily="34" charset="0"/>
                <a:cs typeface="Arial" pitchFamily="34" charset="0"/>
              </a:rPr>
              <a:t>apabila</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berdampak</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negatif</a:t>
            </a:r>
            <a:r>
              <a:rPr lang="en-AU" altLang="ko-KR" sz="1400" dirty="0">
                <a:solidFill>
                  <a:schemeClr val="tx1">
                    <a:lumMod val="75000"/>
                    <a:lumOff val="25000"/>
                  </a:schemeClr>
                </a:solidFill>
                <a:latin typeface="Candara" panose="020E0502030303020204" pitchFamily="34" charset="0"/>
                <a:cs typeface="Arial" pitchFamily="34" charset="0"/>
              </a:rPr>
              <a:t> pada unit </a:t>
            </a:r>
            <a:r>
              <a:rPr lang="en-AU" altLang="ko-KR" sz="1400" dirty="0" err="1">
                <a:solidFill>
                  <a:schemeClr val="tx1">
                    <a:lumMod val="75000"/>
                    <a:lumOff val="25000"/>
                  </a:schemeClr>
                </a:solidFill>
                <a:latin typeface="Candara" panose="020E0502030303020204" pitchFamily="34" charset="0"/>
                <a:cs typeface="Arial" pitchFamily="34" charset="0"/>
              </a:rPr>
              <a:t>kerja</a:t>
            </a:r>
            <a:endParaRPr lang="ko-KR" altLang="en-US" sz="1400" dirty="0">
              <a:solidFill>
                <a:schemeClr val="tx1">
                  <a:lumMod val="75000"/>
                  <a:lumOff val="25000"/>
                </a:schemeClr>
              </a:solidFill>
              <a:latin typeface="Candara" panose="020E0502030303020204" pitchFamily="34" charset="0"/>
              <a:cs typeface="Arial" pitchFamily="34" charset="0"/>
            </a:endParaRPr>
          </a:p>
        </p:txBody>
      </p:sp>
      <p:sp>
        <p:nvSpPr>
          <p:cNvPr id="23" name="TextBox 22">
            <a:extLst>
              <a:ext uri="{FF2B5EF4-FFF2-40B4-BE49-F238E27FC236}">
                <a16:creationId xmlns:a16="http://schemas.microsoft.com/office/drawing/2014/main" id="{B8073CB8-DF05-47EA-95C0-E7CAB19CFF76}"/>
              </a:ext>
            </a:extLst>
          </p:cNvPr>
          <p:cNvSpPr txBox="1"/>
          <p:nvPr/>
        </p:nvSpPr>
        <p:spPr>
          <a:xfrm>
            <a:off x="4483280" y="1554574"/>
            <a:ext cx="3527997" cy="2246769"/>
          </a:xfrm>
          <a:prstGeom prst="rect">
            <a:avLst/>
          </a:prstGeom>
          <a:solidFill>
            <a:schemeClr val="bg2">
              <a:lumMod val="90000"/>
            </a:schemeClr>
          </a:solidFill>
        </p:spPr>
        <p:txBody>
          <a:bodyPr wrap="square" rtlCol="0" anchor="ctr">
            <a:spAutoFit/>
          </a:bodyPr>
          <a:lstStyle/>
          <a:p>
            <a:pPr eaLnBrk="1" fontAlgn="auto" hangingPunct="1">
              <a:spcBef>
                <a:spcPts val="0"/>
              </a:spcBef>
              <a:spcAft>
                <a:spcPts val="0"/>
              </a:spcAft>
              <a:buClr>
                <a:schemeClr val="accent3"/>
              </a:buClr>
              <a:tabLst>
                <a:tab pos="266700" algn="l"/>
              </a:tabLst>
              <a:defRPr/>
            </a:pPr>
            <a:r>
              <a:rPr lang="en-AU" altLang="ko-KR" sz="1400" dirty="0" err="1">
                <a:latin typeface="Candara" panose="020E0502030303020204" pitchFamily="34" charset="0"/>
                <a:cs typeface="Arial" pitchFamily="34" charset="0"/>
              </a:rPr>
              <a:t>Pasal</a:t>
            </a:r>
            <a:r>
              <a:rPr lang="en-AU" altLang="ko-KR" sz="1400" dirty="0">
                <a:latin typeface="Candara" panose="020E0502030303020204" pitchFamily="34" charset="0"/>
                <a:cs typeface="Arial" pitchFamily="34" charset="0"/>
              </a:rPr>
              <a:t> 10:</a:t>
            </a:r>
          </a:p>
          <a:p>
            <a:pPr eaLnBrk="1" fontAlgn="auto" hangingPunct="1">
              <a:spcBef>
                <a:spcPts val="0"/>
              </a:spcBef>
              <a:spcAft>
                <a:spcPts val="0"/>
              </a:spcAft>
              <a:buClr>
                <a:schemeClr val="accent3"/>
              </a:buClr>
              <a:tabLst>
                <a:tab pos="266700" algn="l"/>
              </a:tabLst>
              <a:defRPr/>
            </a:pPr>
            <a:r>
              <a:rPr lang="en-AU" altLang="ko-KR" sz="1400" dirty="0">
                <a:latin typeface="Candara" panose="020E0502030303020204" pitchFamily="34" charset="0"/>
                <a:cs typeface="Arial" pitchFamily="34" charset="0"/>
              </a:rPr>
              <a:t>Ayat (1) </a:t>
            </a:r>
            <a:r>
              <a:rPr lang="en-AU" altLang="ko-KR" sz="1400" dirty="0" err="1">
                <a:latin typeface="Candara" panose="020E0502030303020204" pitchFamily="34" charset="0"/>
                <a:cs typeface="Arial" pitchFamily="34" charset="0"/>
              </a:rPr>
              <a:t>dijatuhkan</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bagi</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pelanggaran</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terhadap</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kewajiban</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Pasal</a:t>
            </a:r>
            <a:r>
              <a:rPr lang="en-AU" altLang="ko-KR" sz="1400" dirty="0">
                <a:latin typeface="Candara" panose="020E0502030303020204" pitchFamily="34" charset="0"/>
                <a:cs typeface="Arial" pitchFamily="34" charset="0"/>
              </a:rPr>
              <a:t> 3 </a:t>
            </a:r>
            <a:r>
              <a:rPr lang="en-AU" altLang="ko-KR" sz="1400" dirty="0" err="1">
                <a:latin typeface="Candara" panose="020E0502030303020204" pitchFamily="34" charset="0"/>
                <a:cs typeface="Arial" pitchFamily="34" charset="0"/>
              </a:rPr>
              <a:t>huruf</a:t>
            </a:r>
            <a:r>
              <a:rPr lang="en-AU" altLang="ko-KR" sz="1400" dirty="0">
                <a:latin typeface="Candara" panose="020E0502030303020204" pitchFamily="34" charset="0"/>
                <a:cs typeface="Arial" pitchFamily="34" charset="0"/>
              </a:rPr>
              <a:t> b </a:t>
            </a:r>
            <a:r>
              <a:rPr lang="en-AU" altLang="ko-KR" sz="1400" dirty="0" err="1">
                <a:latin typeface="Candara" panose="020E0502030303020204" pitchFamily="34" charset="0"/>
                <a:cs typeface="Arial" pitchFamily="34" charset="0"/>
              </a:rPr>
              <a:t>s.d.</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huruf</a:t>
            </a:r>
            <a:r>
              <a:rPr lang="en-AU" altLang="ko-KR" sz="1400" dirty="0">
                <a:latin typeface="Candara" panose="020E0502030303020204" pitchFamily="34" charset="0"/>
                <a:cs typeface="Arial" pitchFamily="34" charset="0"/>
              </a:rPr>
              <a:t> h, </a:t>
            </a:r>
            <a:r>
              <a:rPr lang="en-AU" altLang="ko-KR" sz="1400" dirty="0" err="1">
                <a:solidFill>
                  <a:schemeClr val="tx1">
                    <a:lumMod val="75000"/>
                    <a:lumOff val="25000"/>
                  </a:schemeClr>
                </a:solidFill>
                <a:latin typeface="Candara" panose="020E0502030303020204" pitchFamily="34" charset="0"/>
                <a:cs typeface="Arial" pitchFamily="34" charset="0"/>
              </a:rPr>
              <a:t>apabila</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berdampak</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negatif</a:t>
            </a:r>
            <a:r>
              <a:rPr lang="en-AU" altLang="ko-KR" sz="1400" dirty="0">
                <a:solidFill>
                  <a:schemeClr val="tx1">
                    <a:lumMod val="75000"/>
                    <a:lumOff val="25000"/>
                  </a:schemeClr>
                </a:solidFill>
                <a:latin typeface="Candara" panose="020E0502030303020204" pitchFamily="34" charset="0"/>
                <a:cs typeface="Arial" pitchFamily="34" charset="0"/>
              </a:rPr>
              <a:t> pada </a:t>
            </a:r>
            <a:r>
              <a:rPr lang="en-AU" altLang="ko-KR" sz="1400" dirty="0" err="1">
                <a:solidFill>
                  <a:schemeClr val="tx1">
                    <a:lumMod val="75000"/>
                    <a:lumOff val="25000"/>
                  </a:schemeClr>
                </a:solidFill>
                <a:latin typeface="Candara" panose="020E0502030303020204" pitchFamily="34" charset="0"/>
                <a:cs typeface="Arial" pitchFamily="34" charset="0"/>
              </a:rPr>
              <a:t>instansi</a:t>
            </a:r>
            <a:r>
              <a:rPr lang="en-AU" altLang="ko-KR" sz="1400" dirty="0">
                <a:solidFill>
                  <a:schemeClr val="tx1">
                    <a:lumMod val="75000"/>
                    <a:lumOff val="25000"/>
                  </a:schemeClr>
                </a:solidFill>
                <a:latin typeface="Candara" panose="020E0502030303020204" pitchFamily="34" charset="0"/>
                <a:cs typeface="Arial" pitchFamily="34" charset="0"/>
              </a:rPr>
              <a:t> yang </a:t>
            </a:r>
            <a:r>
              <a:rPr lang="en-AU" altLang="ko-KR" sz="1400" dirty="0" err="1">
                <a:solidFill>
                  <a:schemeClr val="tx1">
                    <a:lumMod val="75000"/>
                    <a:lumOff val="25000"/>
                  </a:schemeClr>
                </a:solidFill>
                <a:latin typeface="Candara" panose="020E0502030303020204" pitchFamily="34" charset="0"/>
                <a:cs typeface="Arial" pitchFamily="34" charset="0"/>
              </a:rPr>
              <a:t>bersangkutan</a:t>
            </a:r>
            <a:r>
              <a:rPr lang="en-AU" altLang="ko-KR" sz="1400" dirty="0">
                <a:solidFill>
                  <a:schemeClr val="tx1">
                    <a:lumMod val="75000"/>
                    <a:lumOff val="25000"/>
                  </a:schemeClr>
                </a:solidFill>
                <a:latin typeface="Candara" panose="020E0502030303020204" pitchFamily="34" charset="0"/>
                <a:cs typeface="Arial" pitchFamily="34" charset="0"/>
              </a:rPr>
              <a:t>.</a:t>
            </a:r>
          </a:p>
          <a:p>
            <a:pPr eaLnBrk="1" fontAlgn="auto" hangingPunct="1">
              <a:spcBef>
                <a:spcPts val="0"/>
              </a:spcBef>
              <a:spcAft>
                <a:spcPts val="0"/>
              </a:spcAft>
              <a:buClr>
                <a:schemeClr val="accent3"/>
              </a:buClr>
              <a:tabLst>
                <a:tab pos="266700" algn="l"/>
              </a:tabLst>
              <a:defRPr/>
            </a:pPr>
            <a:r>
              <a:rPr lang="en-AU" altLang="ko-KR" sz="1400" dirty="0">
                <a:latin typeface="Candara" panose="020E0502030303020204" pitchFamily="34" charset="0"/>
                <a:cs typeface="Arial" pitchFamily="34" charset="0"/>
              </a:rPr>
              <a:t>Ayat (2) </a:t>
            </a:r>
            <a:r>
              <a:rPr lang="en-AU" altLang="ko-KR" sz="1400" dirty="0" err="1">
                <a:solidFill>
                  <a:schemeClr val="tx1">
                    <a:lumMod val="75000"/>
                    <a:lumOff val="25000"/>
                  </a:schemeClr>
                </a:solidFill>
                <a:latin typeface="Candara" panose="020E0502030303020204" pitchFamily="34" charset="0"/>
                <a:cs typeface="Arial" pitchFamily="34" charset="0"/>
              </a:rPr>
              <a:t>Dijatuhkan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bagi</a:t>
            </a:r>
            <a:r>
              <a:rPr lang="en-AU" altLang="ko-KR" sz="1400" dirty="0">
                <a:solidFill>
                  <a:schemeClr val="tx1">
                    <a:lumMod val="75000"/>
                    <a:lumOff val="25000"/>
                  </a:schemeClr>
                </a:solidFill>
                <a:latin typeface="Candara" panose="020E0502030303020204" pitchFamily="34" charset="0"/>
                <a:cs typeface="Arial" pitchFamily="34" charset="0"/>
              </a:rPr>
              <a:t> PNS yang </a:t>
            </a:r>
            <a:r>
              <a:rPr lang="en-AU" altLang="ko-KR" sz="1400" dirty="0" err="1">
                <a:solidFill>
                  <a:schemeClr val="tx1">
                    <a:lumMod val="75000"/>
                    <a:lumOff val="25000"/>
                  </a:schemeClr>
                </a:solidFill>
                <a:latin typeface="Candara" panose="020E0502030303020204" pitchFamily="34" charset="0"/>
                <a:cs typeface="Arial" pitchFamily="34" charset="0"/>
              </a:rPr>
              <a:t>tidak</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memenuhi</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ketentuan</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Pasal</a:t>
            </a:r>
            <a:r>
              <a:rPr lang="en-AU" altLang="ko-KR" sz="1400" dirty="0">
                <a:solidFill>
                  <a:schemeClr val="tx1">
                    <a:lumMod val="75000"/>
                    <a:lumOff val="25000"/>
                  </a:schemeClr>
                </a:solidFill>
                <a:latin typeface="Candara" panose="020E0502030303020204" pitchFamily="34" charset="0"/>
                <a:cs typeface="Arial" pitchFamily="34" charset="0"/>
              </a:rPr>
              <a:t> 4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a </a:t>
            </a:r>
            <a:r>
              <a:rPr lang="en-AU" altLang="ko-KR" sz="1400" dirty="0" err="1">
                <a:solidFill>
                  <a:schemeClr val="tx1">
                    <a:lumMod val="75000"/>
                    <a:lumOff val="25000"/>
                  </a:schemeClr>
                </a:solidFill>
                <a:latin typeface="Candara" panose="020E0502030303020204" pitchFamily="34" charset="0"/>
                <a:cs typeface="Arial" pitchFamily="34" charset="0"/>
              </a:rPr>
              <a:t>s.d.</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huruf</a:t>
            </a:r>
            <a:r>
              <a:rPr lang="en-AU" altLang="ko-KR" sz="1400" dirty="0">
                <a:solidFill>
                  <a:schemeClr val="tx1">
                    <a:lumMod val="75000"/>
                    <a:lumOff val="25000"/>
                  </a:schemeClr>
                </a:solidFill>
                <a:latin typeface="Candara" panose="020E0502030303020204" pitchFamily="34" charset="0"/>
                <a:cs typeface="Arial" pitchFamily="34" charset="0"/>
              </a:rPr>
              <a:t> e</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ketentuan</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masuk</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kerja</a:t>
            </a:r>
            <a:r>
              <a:rPr lang="en-AU" altLang="ko-KR" sz="1400" dirty="0">
                <a:latin typeface="Candara" panose="020E0502030303020204" pitchFamily="34" charset="0"/>
                <a:cs typeface="Arial" pitchFamily="34" charset="0"/>
              </a:rPr>
              <a:t>, </a:t>
            </a:r>
            <a:r>
              <a:rPr lang="en-AU" altLang="ko-KR" sz="1400" dirty="0" err="1">
                <a:latin typeface="Candara" panose="020E0502030303020204" pitchFamily="34" charset="0"/>
                <a:cs typeface="Arial" pitchFamily="34" charset="0"/>
              </a:rPr>
              <a:t>Pasal</a:t>
            </a:r>
            <a:r>
              <a:rPr lang="en-AU" altLang="ko-KR" sz="1400" dirty="0">
                <a:latin typeface="Candara" panose="020E0502030303020204" pitchFamily="34" charset="0"/>
                <a:cs typeface="Arial" pitchFamily="34" charset="0"/>
              </a:rPr>
              <a:t> 4 </a:t>
            </a:r>
            <a:r>
              <a:rPr lang="en-AU" altLang="ko-KR" sz="1400" dirty="0" err="1">
                <a:latin typeface="Candara" panose="020E0502030303020204" pitchFamily="34" charset="0"/>
                <a:cs typeface="Arial" pitchFamily="34" charset="0"/>
              </a:rPr>
              <a:t>huruf</a:t>
            </a:r>
            <a:r>
              <a:rPr lang="en-AU" altLang="ko-KR" sz="1400" dirty="0">
                <a:latin typeface="Candara" panose="020E0502030303020204" pitchFamily="34" charset="0"/>
                <a:cs typeface="Arial" pitchFamily="34" charset="0"/>
              </a:rPr>
              <a:t> g dan </a:t>
            </a:r>
            <a:r>
              <a:rPr lang="en-AU" altLang="ko-KR" sz="1400" dirty="0" err="1">
                <a:latin typeface="Candara" panose="020E0502030303020204" pitchFamily="34" charset="0"/>
                <a:cs typeface="Arial" pitchFamily="34" charset="0"/>
              </a:rPr>
              <a:t>huruf</a:t>
            </a:r>
            <a:r>
              <a:rPr lang="en-AU" altLang="ko-KR" sz="1400" dirty="0">
                <a:latin typeface="Candara" panose="020E0502030303020204" pitchFamily="34" charset="0"/>
                <a:cs typeface="Arial" pitchFamily="34" charset="0"/>
              </a:rPr>
              <a:t> h, </a:t>
            </a:r>
            <a:r>
              <a:rPr lang="en-AU" altLang="ko-KR" sz="1400" dirty="0" err="1">
                <a:solidFill>
                  <a:schemeClr val="tx1">
                    <a:lumMod val="75000"/>
                    <a:lumOff val="25000"/>
                  </a:schemeClr>
                </a:solidFill>
                <a:latin typeface="Candara" panose="020E0502030303020204" pitchFamily="34" charset="0"/>
                <a:cs typeface="Arial" pitchFamily="34" charset="0"/>
              </a:rPr>
              <a:t>apabila</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berdampak</a:t>
            </a:r>
            <a:r>
              <a:rPr lang="en-AU" altLang="ko-KR" sz="1400" dirty="0">
                <a:solidFill>
                  <a:schemeClr val="tx1">
                    <a:lumMod val="75000"/>
                    <a:lumOff val="25000"/>
                  </a:schemeClr>
                </a:solidFill>
                <a:latin typeface="Candara" panose="020E0502030303020204" pitchFamily="34" charset="0"/>
                <a:cs typeface="Arial" pitchFamily="34" charset="0"/>
              </a:rPr>
              <a:t> </a:t>
            </a:r>
            <a:r>
              <a:rPr lang="en-AU" altLang="ko-KR" sz="1400" dirty="0" err="1">
                <a:solidFill>
                  <a:schemeClr val="tx1">
                    <a:lumMod val="75000"/>
                    <a:lumOff val="25000"/>
                  </a:schemeClr>
                </a:solidFill>
                <a:latin typeface="Candara" panose="020E0502030303020204" pitchFamily="34" charset="0"/>
                <a:cs typeface="Arial" pitchFamily="34" charset="0"/>
              </a:rPr>
              <a:t>negatif</a:t>
            </a:r>
            <a:r>
              <a:rPr lang="en-AU" altLang="ko-KR" sz="1400" dirty="0">
                <a:solidFill>
                  <a:schemeClr val="tx1">
                    <a:lumMod val="75000"/>
                    <a:lumOff val="25000"/>
                  </a:schemeClr>
                </a:solidFill>
                <a:latin typeface="Candara" panose="020E0502030303020204" pitchFamily="34" charset="0"/>
                <a:cs typeface="Arial" pitchFamily="34" charset="0"/>
              </a:rPr>
              <a:t> pada </a:t>
            </a:r>
            <a:r>
              <a:rPr lang="en-AU" altLang="ko-KR" sz="1400" dirty="0" err="1">
                <a:solidFill>
                  <a:schemeClr val="tx1">
                    <a:lumMod val="75000"/>
                    <a:lumOff val="25000"/>
                  </a:schemeClr>
                </a:solidFill>
                <a:latin typeface="Candara" panose="020E0502030303020204" pitchFamily="34" charset="0"/>
                <a:cs typeface="Arial" pitchFamily="34" charset="0"/>
              </a:rPr>
              <a:t>instansi</a:t>
            </a:r>
            <a:r>
              <a:rPr lang="en-AU" altLang="ko-KR" sz="1400" dirty="0">
                <a:solidFill>
                  <a:schemeClr val="tx1">
                    <a:lumMod val="75000"/>
                    <a:lumOff val="25000"/>
                  </a:schemeClr>
                </a:solidFill>
                <a:latin typeface="Candara" panose="020E0502030303020204" pitchFamily="34" charset="0"/>
                <a:cs typeface="Arial" pitchFamily="34" charset="0"/>
              </a:rPr>
              <a:t> yang </a:t>
            </a:r>
            <a:r>
              <a:rPr lang="en-AU" altLang="ko-KR" sz="1400" dirty="0" err="1">
                <a:solidFill>
                  <a:schemeClr val="tx1">
                    <a:lumMod val="75000"/>
                    <a:lumOff val="25000"/>
                  </a:schemeClr>
                </a:solidFill>
                <a:latin typeface="Candara" panose="020E0502030303020204" pitchFamily="34" charset="0"/>
                <a:cs typeface="Arial" pitchFamily="34" charset="0"/>
              </a:rPr>
              <a:t>bersangkutan</a:t>
            </a:r>
            <a:endParaRPr lang="ko-KR" altLang="en-US" sz="1400" dirty="0">
              <a:latin typeface="Candara" panose="020E0502030303020204" pitchFamily="34" charset="0"/>
              <a:cs typeface="Arial" pitchFamily="34" charset="0"/>
            </a:endParaRPr>
          </a:p>
        </p:txBody>
      </p:sp>
      <p:sp>
        <p:nvSpPr>
          <p:cNvPr id="25" name="TextBox 24">
            <a:extLst>
              <a:ext uri="{FF2B5EF4-FFF2-40B4-BE49-F238E27FC236}">
                <a16:creationId xmlns:a16="http://schemas.microsoft.com/office/drawing/2014/main" id="{15809B4A-FB06-4B3A-AA96-8B726A01AC81}"/>
              </a:ext>
            </a:extLst>
          </p:cNvPr>
          <p:cNvSpPr txBox="1"/>
          <p:nvPr/>
        </p:nvSpPr>
        <p:spPr>
          <a:xfrm>
            <a:off x="8011277" y="1132686"/>
            <a:ext cx="3527998" cy="2123658"/>
          </a:xfrm>
          <a:prstGeom prst="rect">
            <a:avLst/>
          </a:prstGeom>
          <a:solidFill>
            <a:schemeClr val="accent2">
              <a:lumMod val="20000"/>
              <a:lumOff val="80000"/>
            </a:schemeClr>
          </a:solidFill>
        </p:spPr>
        <p:txBody>
          <a:bodyPr wrap="square">
            <a:spAutoFit/>
          </a:bodyPr>
          <a:lstStyle/>
          <a:p>
            <a:pPr eaLnBrk="1" fontAlgn="auto" hangingPunct="1">
              <a:spcBef>
                <a:spcPts val="0"/>
              </a:spcBef>
              <a:spcAft>
                <a:spcPts val="0"/>
              </a:spcAft>
              <a:buClr>
                <a:schemeClr val="accent3"/>
              </a:buClr>
              <a:defRPr/>
            </a:pPr>
            <a:r>
              <a:rPr lang="en-AU" sz="1200" dirty="0" err="1">
                <a:latin typeface="Candara" panose="020E0502030303020204" pitchFamily="34" charset="0"/>
              </a:rPr>
              <a:t>Pasal</a:t>
            </a:r>
            <a:r>
              <a:rPr lang="en-AU" sz="1200" dirty="0">
                <a:latin typeface="Candara" panose="020E0502030303020204" pitchFamily="34" charset="0"/>
              </a:rPr>
              <a:t> 11:</a:t>
            </a:r>
          </a:p>
          <a:p>
            <a:pPr eaLnBrk="1" fontAlgn="auto" hangingPunct="1">
              <a:spcBef>
                <a:spcPts val="0"/>
              </a:spcBef>
              <a:spcAft>
                <a:spcPts val="0"/>
              </a:spcAft>
              <a:buClr>
                <a:schemeClr val="accent3"/>
              </a:buClr>
              <a:defRPr/>
            </a:pPr>
            <a:r>
              <a:rPr lang="en-AU" sz="1200" dirty="0">
                <a:latin typeface="Candara" panose="020E0502030303020204" pitchFamily="34" charset="0"/>
              </a:rPr>
              <a:t>Ayat (1) </a:t>
            </a:r>
            <a:r>
              <a:rPr lang="en-AU" sz="1200" dirty="0" err="1">
                <a:latin typeface="Candara" panose="020E0502030303020204" pitchFamily="34" charset="0"/>
              </a:rPr>
              <a:t>dijatuhkan</a:t>
            </a:r>
            <a:r>
              <a:rPr lang="en-AU" sz="1200" dirty="0">
                <a:latin typeface="Candara" panose="020E0502030303020204" pitchFamily="34" charset="0"/>
              </a:rPr>
              <a:t> </a:t>
            </a:r>
            <a:r>
              <a:rPr lang="en-AU" sz="1200" dirty="0" err="1">
                <a:latin typeface="Candara" panose="020E0502030303020204" pitchFamily="34" charset="0"/>
              </a:rPr>
              <a:t>bagi</a:t>
            </a:r>
            <a:r>
              <a:rPr lang="en-AU" sz="1200" dirty="0">
                <a:latin typeface="Candara" panose="020E0502030303020204" pitchFamily="34" charset="0"/>
              </a:rPr>
              <a:t> </a:t>
            </a:r>
            <a:r>
              <a:rPr lang="en-AU" sz="1200" dirty="0" err="1">
                <a:latin typeface="Candara" panose="020E0502030303020204" pitchFamily="34" charset="0"/>
              </a:rPr>
              <a:t>pelanggaran</a:t>
            </a:r>
            <a:r>
              <a:rPr lang="en-AU" sz="1200" dirty="0">
                <a:latin typeface="Candara" panose="020E0502030303020204" pitchFamily="34" charset="0"/>
              </a:rPr>
              <a:t> </a:t>
            </a:r>
            <a:r>
              <a:rPr lang="en-AU" sz="1200" dirty="0" err="1">
                <a:latin typeface="Candara" panose="020E0502030303020204" pitchFamily="34" charset="0"/>
              </a:rPr>
              <a:t>terhadap</a:t>
            </a:r>
            <a:r>
              <a:rPr lang="en-AU" sz="1200" dirty="0">
                <a:latin typeface="Candara" panose="020E0502030303020204" pitchFamily="34" charset="0"/>
              </a:rPr>
              <a:t> </a:t>
            </a:r>
            <a:r>
              <a:rPr lang="en-AU" sz="1200" dirty="0" err="1">
                <a:latin typeface="Candara" panose="020E0502030303020204" pitchFamily="34" charset="0"/>
              </a:rPr>
              <a:t>kewajiban</a:t>
            </a:r>
            <a:r>
              <a:rPr lang="en-AU" sz="1200" dirty="0">
                <a:latin typeface="Candara" panose="020E0502030303020204" pitchFamily="34" charset="0"/>
              </a:rPr>
              <a:t> </a:t>
            </a:r>
            <a:r>
              <a:rPr lang="en-AU" sz="1200" dirty="0" err="1">
                <a:latin typeface="Candara" panose="020E0502030303020204" pitchFamily="34" charset="0"/>
              </a:rPr>
              <a:t>Pasal</a:t>
            </a:r>
            <a:r>
              <a:rPr lang="en-AU" sz="1200" dirty="0">
                <a:latin typeface="Candara" panose="020E0502030303020204" pitchFamily="34" charset="0"/>
              </a:rPr>
              <a:t> 3 </a:t>
            </a:r>
            <a:r>
              <a:rPr lang="en-AU" sz="1200" dirty="0" err="1">
                <a:latin typeface="Candara" panose="020E0502030303020204" pitchFamily="34" charset="0"/>
              </a:rPr>
              <a:t>huruf</a:t>
            </a:r>
            <a:r>
              <a:rPr lang="en-AU" sz="1200" dirty="0">
                <a:latin typeface="Candara" panose="020E0502030303020204" pitchFamily="34" charset="0"/>
              </a:rPr>
              <a:t> a </a:t>
            </a:r>
            <a:r>
              <a:rPr lang="en-AU" sz="1200" dirty="0" err="1">
                <a:latin typeface="Candara" panose="020E0502030303020204" pitchFamily="34" charset="0"/>
              </a:rPr>
              <a:t>apabila</a:t>
            </a:r>
            <a:r>
              <a:rPr lang="en-AU" sz="1200" dirty="0">
                <a:latin typeface="Candara" panose="020E0502030303020204" pitchFamily="34" charset="0"/>
              </a:rPr>
              <a:t> </a:t>
            </a:r>
            <a:r>
              <a:rPr lang="en-AU" sz="1200" dirty="0" err="1">
                <a:latin typeface="Candara" panose="020E0502030303020204" pitchFamily="34" charset="0"/>
              </a:rPr>
              <a:t>berdampak</a:t>
            </a:r>
            <a:r>
              <a:rPr lang="en-AU" sz="1200" dirty="0">
                <a:latin typeface="Candara" panose="020E0502030303020204" pitchFamily="34" charset="0"/>
              </a:rPr>
              <a:t> </a:t>
            </a:r>
            <a:r>
              <a:rPr lang="en-AU" sz="1200" dirty="0" err="1">
                <a:latin typeface="Candara" panose="020E0502030303020204" pitchFamily="34" charset="0"/>
              </a:rPr>
              <a:t>negatif</a:t>
            </a:r>
            <a:r>
              <a:rPr lang="en-AU" sz="1200" dirty="0">
                <a:latin typeface="Candara" panose="020E0502030303020204" pitchFamily="34" charset="0"/>
              </a:rPr>
              <a:t> pada negara, </a:t>
            </a:r>
            <a:r>
              <a:rPr lang="en-AU" sz="1200" dirty="0" err="1">
                <a:latin typeface="Candara" panose="020E0502030303020204" pitchFamily="34" charset="0"/>
              </a:rPr>
              <a:t>Pasal</a:t>
            </a:r>
            <a:r>
              <a:rPr lang="en-AU" sz="1200" dirty="0">
                <a:latin typeface="Candara" panose="020E0502030303020204" pitchFamily="34" charset="0"/>
              </a:rPr>
              <a:t> 3 </a:t>
            </a:r>
            <a:r>
              <a:rPr lang="en-AU" sz="1200" dirty="0" err="1">
                <a:latin typeface="Candara" panose="020E0502030303020204" pitchFamily="34" charset="0"/>
              </a:rPr>
              <a:t>huruf</a:t>
            </a:r>
            <a:r>
              <a:rPr lang="en-AU" sz="1200" dirty="0">
                <a:latin typeface="Candara" panose="020E0502030303020204" pitchFamily="34" charset="0"/>
              </a:rPr>
              <a:t> b </a:t>
            </a:r>
            <a:r>
              <a:rPr lang="en-AU" sz="1200" dirty="0" err="1">
                <a:latin typeface="Candara" panose="020E0502030303020204" pitchFamily="34" charset="0"/>
              </a:rPr>
              <a:t>s.d.</a:t>
            </a:r>
            <a:r>
              <a:rPr lang="en-AU" sz="1200" dirty="0">
                <a:latin typeface="Candara" panose="020E0502030303020204" pitchFamily="34" charset="0"/>
              </a:rPr>
              <a:t> </a:t>
            </a:r>
            <a:r>
              <a:rPr lang="en-AU" sz="1200" dirty="0" err="1">
                <a:latin typeface="Candara" panose="020E0502030303020204" pitchFamily="34" charset="0"/>
              </a:rPr>
              <a:t>huruf</a:t>
            </a:r>
            <a:r>
              <a:rPr lang="en-AU" sz="1200" dirty="0">
                <a:latin typeface="Candara" panose="020E0502030303020204" pitchFamily="34" charset="0"/>
              </a:rPr>
              <a:t> h, </a:t>
            </a:r>
            <a:r>
              <a:rPr lang="en-AU" sz="1200" dirty="0" err="1">
                <a:latin typeface="Candara" panose="020E0502030303020204" pitchFamily="34" charset="0"/>
              </a:rPr>
              <a:t>apabila</a:t>
            </a:r>
            <a:r>
              <a:rPr lang="en-AU" sz="1200" dirty="0">
                <a:latin typeface="Candara" panose="020E0502030303020204" pitchFamily="34" charset="0"/>
              </a:rPr>
              <a:t> </a:t>
            </a:r>
            <a:r>
              <a:rPr lang="en-AU" sz="1200" dirty="0" err="1">
                <a:latin typeface="Candara" panose="020E0502030303020204" pitchFamily="34" charset="0"/>
              </a:rPr>
              <a:t>berdampak</a:t>
            </a:r>
            <a:r>
              <a:rPr lang="en-AU" sz="1200" dirty="0">
                <a:latin typeface="Candara" panose="020E0502030303020204" pitchFamily="34" charset="0"/>
              </a:rPr>
              <a:t> </a:t>
            </a:r>
            <a:r>
              <a:rPr lang="en-AU" sz="1200" dirty="0" err="1">
                <a:latin typeface="Candara" panose="020E0502030303020204" pitchFamily="34" charset="0"/>
              </a:rPr>
              <a:t>negatif</a:t>
            </a:r>
            <a:r>
              <a:rPr lang="en-AU" sz="1200" dirty="0">
                <a:latin typeface="Candara" panose="020E0502030303020204" pitchFamily="34" charset="0"/>
              </a:rPr>
              <a:t> pada negara.</a:t>
            </a:r>
          </a:p>
          <a:p>
            <a:pPr eaLnBrk="1" fontAlgn="auto" hangingPunct="1">
              <a:spcBef>
                <a:spcPts val="0"/>
              </a:spcBef>
              <a:spcAft>
                <a:spcPts val="0"/>
              </a:spcAft>
              <a:buClr>
                <a:schemeClr val="accent3"/>
              </a:buClr>
              <a:defRPr/>
            </a:pPr>
            <a:r>
              <a:rPr lang="en-AU" sz="1200" dirty="0">
                <a:latin typeface="Candara" panose="020E0502030303020204" pitchFamily="34" charset="0"/>
              </a:rPr>
              <a:t>Ayat (2) </a:t>
            </a:r>
            <a:r>
              <a:rPr lang="en-AU" altLang="ko-KR" sz="1200" dirty="0">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Dijatuhkan</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bagi</a:t>
            </a:r>
            <a:r>
              <a:rPr lang="en-AU" altLang="ko-KR" sz="1200" dirty="0">
                <a:solidFill>
                  <a:schemeClr val="tx1">
                    <a:lumMod val="75000"/>
                    <a:lumOff val="25000"/>
                  </a:schemeClr>
                </a:solidFill>
                <a:latin typeface="Candara" panose="020E0502030303020204" pitchFamily="34" charset="0"/>
                <a:cs typeface="Arial" pitchFamily="34" charset="0"/>
              </a:rPr>
              <a:t> PNS yang </a:t>
            </a:r>
            <a:r>
              <a:rPr lang="en-AU" altLang="ko-KR" sz="1200" dirty="0" err="1">
                <a:solidFill>
                  <a:schemeClr val="tx1">
                    <a:lumMod val="75000"/>
                    <a:lumOff val="25000"/>
                  </a:schemeClr>
                </a:solidFill>
                <a:latin typeface="Candara" panose="020E0502030303020204" pitchFamily="34" charset="0"/>
                <a:cs typeface="Arial" pitchFamily="34" charset="0"/>
              </a:rPr>
              <a:t>tidak</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memenuhi</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ketentuan</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Pasal</a:t>
            </a:r>
            <a:r>
              <a:rPr lang="en-AU" altLang="ko-KR" sz="1200" dirty="0">
                <a:solidFill>
                  <a:schemeClr val="tx1">
                    <a:lumMod val="75000"/>
                    <a:lumOff val="25000"/>
                  </a:schemeClr>
                </a:solidFill>
                <a:latin typeface="Candara" panose="020E0502030303020204" pitchFamily="34" charset="0"/>
                <a:cs typeface="Arial" pitchFamily="34" charset="0"/>
              </a:rPr>
              <a:t> 4 </a:t>
            </a:r>
            <a:r>
              <a:rPr lang="en-AU" altLang="ko-KR" sz="1200" dirty="0" err="1">
                <a:solidFill>
                  <a:schemeClr val="tx1">
                    <a:lumMod val="75000"/>
                    <a:lumOff val="25000"/>
                  </a:schemeClr>
                </a:solidFill>
                <a:latin typeface="Candara" panose="020E0502030303020204" pitchFamily="34" charset="0"/>
                <a:cs typeface="Arial" pitchFamily="34" charset="0"/>
              </a:rPr>
              <a:t>huruf</a:t>
            </a:r>
            <a:r>
              <a:rPr lang="en-AU" altLang="ko-KR" sz="1200" dirty="0">
                <a:solidFill>
                  <a:schemeClr val="tx1">
                    <a:lumMod val="75000"/>
                    <a:lumOff val="25000"/>
                  </a:schemeClr>
                </a:solidFill>
                <a:latin typeface="Candara" panose="020E0502030303020204" pitchFamily="34" charset="0"/>
                <a:cs typeface="Arial" pitchFamily="34" charset="0"/>
              </a:rPr>
              <a:t> c dan </a:t>
            </a:r>
            <a:r>
              <a:rPr lang="en-AU" altLang="ko-KR" sz="1200" dirty="0" err="1">
                <a:solidFill>
                  <a:schemeClr val="tx1">
                    <a:lumMod val="75000"/>
                    <a:lumOff val="25000"/>
                  </a:schemeClr>
                </a:solidFill>
                <a:latin typeface="Candara" panose="020E0502030303020204" pitchFamily="34" charset="0"/>
                <a:cs typeface="Arial" pitchFamily="34" charset="0"/>
              </a:rPr>
              <a:t>huruf</a:t>
            </a:r>
            <a:r>
              <a:rPr lang="en-AU" altLang="ko-KR" sz="1200" dirty="0">
                <a:solidFill>
                  <a:schemeClr val="tx1">
                    <a:lumMod val="75000"/>
                    <a:lumOff val="25000"/>
                  </a:schemeClr>
                </a:solidFill>
                <a:latin typeface="Candara" panose="020E0502030303020204" pitchFamily="34" charset="0"/>
                <a:cs typeface="Arial" pitchFamily="34" charset="0"/>
              </a:rPr>
              <a:t> d </a:t>
            </a:r>
            <a:r>
              <a:rPr lang="en-AU" sz="1200" dirty="0" err="1">
                <a:latin typeface="Candara" panose="020E0502030303020204" pitchFamily="34" charset="0"/>
              </a:rPr>
              <a:t>apabila</a:t>
            </a:r>
            <a:r>
              <a:rPr lang="en-AU" sz="1200" dirty="0">
                <a:latin typeface="Candara" panose="020E0502030303020204" pitchFamily="34" charset="0"/>
              </a:rPr>
              <a:t> </a:t>
            </a:r>
            <a:r>
              <a:rPr lang="en-AU" sz="1200" dirty="0" err="1">
                <a:latin typeface="Candara" panose="020E0502030303020204" pitchFamily="34" charset="0"/>
              </a:rPr>
              <a:t>berdampak</a:t>
            </a:r>
            <a:r>
              <a:rPr lang="en-AU" sz="1200" dirty="0">
                <a:latin typeface="Candara" panose="020E0502030303020204" pitchFamily="34" charset="0"/>
              </a:rPr>
              <a:t> </a:t>
            </a:r>
            <a:r>
              <a:rPr lang="en-AU" sz="1200" dirty="0" err="1">
                <a:latin typeface="Candara" panose="020E0502030303020204" pitchFamily="34" charset="0"/>
              </a:rPr>
              <a:t>negatif</a:t>
            </a:r>
            <a:r>
              <a:rPr lang="en-AU" sz="1200" dirty="0">
                <a:latin typeface="Candara" panose="020E0502030303020204" pitchFamily="34" charset="0"/>
              </a:rPr>
              <a:t> pada negara dan/</a:t>
            </a:r>
            <a:r>
              <a:rPr lang="en-AU" sz="1200" dirty="0" err="1">
                <a:latin typeface="Candara" panose="020E0502030303020204" pitchFamily="34" charset="0"/>
              </a:rPr>
              <a:t>atau</a:t>
            </a:r>
            <a:r>
              <a:rPr lang="en-AU" sz="1200" dirty="0">
                <a:latin typeface="Candara" panose="020E0502030303020204" pitchFamily="34" charset="0"/>
              </a:rPr>
              <a:t> </a:t>
            </a:r>
            <a:r>
              <a:rPr lang="en-AU" sz="1200" dirty="0" err="1">
                <a:latin typeface="Candara" panose="020E0502030303020204" pitchFamily="34" charset="0"/>
              </a:rPr>
              <a:t>pemerintah</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pasal</a:t>
            </a:r>
            <a:r>
              <a:rPr lang="en-AU" altLang="ko-KR" sz="1200" dirty="0">
                <a:solidFill>
                  <a:schemeClr val="tx1">
                    <a:lumMod val="75000"/>
                    <a:lumOff val="25000"/>
                  </a:schemeClr>
                </a:solidFill>
                <a:latin typeface="Candara" panose="020E0502030303020204" pitchFamily="34" charset="0"/>
                <a:cs typeface="Arial" pitchFamily="34" charset="0"/>
              </a:rPr>
              <a:t> 4 </a:t>
            </a:r>
            <a:r>
              <a:rPr lang="en-AU" altLang="ko-KR" sz="1200" dirty="0" err="1">
                <a:solidFill>
                  <a:schemeClr val="tx1">
                    <a:lumMod val="75000"/>
                    <a:lumOff val="25000"/>
                  </a:schemeClr>
                </a:solidFill>
                <a:latin typeface="Candara" panose="020E0502030303020204" pitchFamily="34" charset="0"/>
                <a:cs typeface="Arial" pitchFamily="34" charset="0"/>
              </a:rPr>
              <a:t>huruf</a:t>
            </a:r>
            <a:r>
              <a:rPr lang="en-AU" altLang="ko-KR" sz="1200" dirty="0">
                <a:solidFill>
                  <a:schemeClr val="tx1">
                    <a:lumMod val="75000"/>
                    <a:lumOff val="25000"/>
                  </a:schemeClr>
                </a:solidFill>
                <a:latin typeface="Candara" panose="020E0502030303020204" pitchFamily="34" charset="0"/>
                <a:cs typeface="Arial" pitchFamily="34" charset="0"/>
              </a:rPr>
              <a:t> e </a:t>
            </a:r>
            <a:r>
              <a:rPr lang="en-AU" altLang="ko-KR" sz="1200" dirty="0" err="1">
                <a:solidFill>
                  <a:schemeClr val="tx1">
                    <a:lumMod val="75000"/>
                    <a:lumOff val="25000"/>
                  </a:schemeClr>
                </a:solidFill>
                <a:latin typeface="Candara" panose="020E0502030303020204" pitchFamily="34" charset="0"/>
                <a:cs typeface="Arial" pitchFamily="34" charset="0"/>
              </a:rPr>
              <a:t>jika</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dilakukan</a:t>
            </a:r>
            <a:r>
              <a:rPr lang="en-AU" altLang="ko-KR" sz="1200" dirty="0">
                <a:solidFill>
                  <a:schemeClr val="tx1">
                    <a:lumMod val="75000"/>
                    <a:lumOff val="25000"/>
                  </a:schemeClr>
                </a:solidFill>
                <a:latin typeface="Candara" panose="020E0502030303020204" pitchFamily="34" charset="0"/>
                <a:cs typeface="Arial" pitchFamily="34" charset="0"/>
              </a:rPr>
              <a:t> PPT, dan </a:t>
            </a:r>
            <a:r>
              <a:rPr lang="en-AU" altLang="ko-KR" sz="1200" dirty="0" err="1">
                <a:solidFill>
                  <a:schemeClr val="tx1">
                    <a:lumMod val="75000"/>
                    <a:lumOff val="25000"/>
                  </a:schemeClr>
                </a:solidFill>
                <a:latin typeface="Candara" panose="020E0502030303020204" pitchFamily="34" charset="0"/>
                <a:cs typeface="Arial" pitchFamily="34" charset="0"/>
              </a:rPr>
              <a:t>Pasal</a:t>
            </a:r>
            <a:r>
              <a:rPr lang="en-AU" altLang="ko-KR" sz="1200" dirty="0">
                <a:solidFill>
                  <a:schemeClr val="tx1">
                    <a:lumMod val="75000"/>
                    <a:lumOff val="25000"/>
                  </a:schemeClr>
                </a:solidFill>
                <a:latin typeface="Candara" panose="020E0502030303020204" pitchFamily="34" charset="0"/>
                <a:cs typeface="Arial" pitchFamily="34" charset="0"/>
              </a:rPr>
              <a:t> 4 </a:t>
            </a:r>
            <a:r>
              <a:rPr lang="en-AU" altLang="ko-KR" sz="1200" dirty="0" err="1">
                <a:solidFill>
                  <a:schemeClr val="tx1">
                    <a:lumMod val="75000"/>
                    <a:lumOff val="25000"/>
                  </a:schemeClr>
                </a:solidFill>
                <a:latin typeface="Candara" panose="020E0502030303020204" pitchFamily="34" charset="0"/>
                <a:cs typeface="Arial" pitchFamily="34" charset="0"/>
              </a:rPr>
              <a:t>huruf</a:t>
            </a:r>
            <a:r>
              <a:rPr lang="en-AU" altLang="ko-KR" sz="1200" dirty="0">
                <a:solidFill>
                  <a:schemeClr val="tx1">
                    <a:lumMod val="75000"/>
                    <a:lumOff val="25000"/>
                  </a:schemeClr>
                </a:solidFill>
                <a:latin typeface="Candara" panose="020E0502030303020204" pitchFamily="34" charset="0"/>
                <a:cs typeface="Arial" pitchFamily="34" charset="0"/>
              </a:rPr>
              <a:t> </a:t>
            </a:r>
            <a:r>
              <a:rPr lang="en-AU" altLang="ko-KR" sz="1200" dirty="0" err="1">
                <a:solidFill>
                  <a:schemeClr val="tx1">
                    <a:lumMod val="75000"/>
                    <a:lumOff val="25000"/>
                  </a:schemeClr>
                </a:solidFill>
                <a:latin typeface="Candara" panose="020E0502030303020204" pitchFamily="34" charset="0"/>
                <a:cs typeface="Arial" pitchFamily="34" charset="0"/>
              </a:rPr>
              <a:t>i</a:t>
            </a:r>
            <a:r>
              <a:rPr lang="en-AU" sz="1200" dirty="0">
                <a:latin typeface="Candara" panose="020E0502030303020204" pitchFamily="34" charset="0"/>
              </a:rPr>
              <a:t>, </a:t>
            </a:r>
            <a:r>
              <a:rPr lang="en-AU" sz="1200" dirty="0" err="1">
                <a:latin typeface="Candara" panose="020E0502030303020204" pitchFamily="34" charset="0"/>
              </a:rPr>
              <a:t>apabila</a:t>
            </a:r>
            <a:r>
              <a:rPr lang="en-AU" sz="1200" dirty="0">
                <a:latin typeface="Candara" panose="020E0502030303020204" pitchFamily="34" charset="0"/>
              </a:rPr>
              <a:t> </a:t>
            </a:r>
            <a:r>
              <a:rPr lang="en-AU" sz="1200" dirty="0" err="1">
                <a:latin typeface="Candara" panose="020E0502030303020204" pitchFamily="34" charset="0"/>
              </a:rPr>
              <a:t>berdampak</a:t>
            </a:r>
            <a:r>
              <a:rPr lang="en-AU" sz="1200" dirty="0">
                <a:latin typeface="Candara" panose="020E0502030303020204" pitchFamily="34" charset="0"/>
              </a:rPr>
              <a:t> </a:t>
            </a:r>
            <a:r>
              <a:rPr lang="en-AU" sz="1200" dirty="0" err="1">
                <a:latin typeface="Candara" panose="020E0502030303020204" pitchFamily="34" charset="0"/>
              </a:rPr>
              <a:t>negatif</a:t>
            </a:r>
            <a:r>
              <a:rPr lang="en-AU" sz="1200" dirty="0">
                <a:latin typeface="Candara" panose="020E0502030303020204" pitchFamily="34" charset="0"/>
              </a:rPr>
              <a:t> pada negara</a:t>
            </a:r>
          </a:p>
        </p:txBody>
      </p:sp>
      <p:sp>
        <p:nvSpPr>
          <p:cNvPr id="27" name="TextBox 26">
            <a:extLst>
              <a:ext uri="{FF2B5EF4-FFF2-40B4-BE49-F238E27FC236}">
                <a16:creationId xmlns:a16="http://schemas.microsoft.com/office/drawing/2014/main" id="{AC3B996C-1EF7-4750-A912-52BB050F5FD8}"/>
              </a:ext>
            </a:extLst>
          </p:cNvPr>
          <p:cNvSpPr txBox="1"/>
          <p:nvPr/>
        </p:nvSpPr>
        <p:spPr>
          <a:xfrm>
            <a:off x="947363" y="4981277"/>
            <a:ext cx="3527997" cy="1323439"/>
          </a:xfrm>
          <a:prstGeom prst="rect">
            <a:avLst/>
          </a:prstGeom>
          <a:solidFill>
            <a:schemeClr val="accent5">
              <a:lumMod val="20000"/>
              <a:lumOff val="80000"/>
            </a:schemeClr>
          </a:solidFill>
        </p:spPr>
        <p:txBody>
          <a:bodyPr wrap="square" rtlCol="0" anchor="ctr">
            <a:spAutoFit/>
          </a:bodyPr>
          <a:lstStyle/>
          <a:p>
            <a:r>
              <a:rPr lang="en-AU" altLang="ko-KR" sz="1600" dirty="0" err="1">
                <a:solidFill>
                  <a:schemeClr val="tx1">
                    <a:lumMod val="75000"/>
                    <a:lumOff val="25000"/>
                  </a:schemeClr>
                </a:solidFill>
                <a:latin typeface="Candara" panose="020E0502030303020204" pitchFamily="34" charset="0"/>
                <a:cs typeface="Arial" pitchFamily="34" charset="0"/>
              </a:rPr>
              <a:t>Pasal</a:t>
            </a:r>
            <a:r>
              <a:rPr lang="en-AU" altLang="ko-KR" sz="1600" dirty="0">
                <a:solidFill>
                  <a:schemeClr val="tx1">
                    <a:lumMod val="75000"/>
                    <a:lumOff val="25000"/>
                  </a:schemeClr>
                </a:solidFill>
                <a:latin typeface="Candara" panose="020E0502030303020204" pitchFamily="34" charset="0"/>
                <a:cs typeface="Arial" pitchFamily="34" charset="0"/>
              </a:rPr>
              <a:t> 12:</a:t>
            </a:r>
          </a:p>
          <a:p>
            <a:r>
              <a:rPr lang="en-AU" altLang="ko-KR" sz="1600" dirty="0" err="1">
                <a:solidFill>
                  <a:schemeClr val="tx1">
                    <a:lumMod val="75000"/>
                    <a:lumOff val="25000"/>
                  </a:schemeClr>
                </a:solidFill>
                <a:latin typeface="Candara" panose="020E0502030303020204" pitchFamily="34" charset="0"/>
                <a:cs typeface="Arial" pitchFamily="34" charset="0"/>
              </a:rPr>
              <a:t>Dijatuhkan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bagi</a:t>
            </a:r>
            <a:r>
              <a:rPr lang="en-AU" altLang="ko-KR" sz="1600" dirty="0">
                <a:solidFill>
                  <a:schemeClr val="tx1">
                    <a:lumMod val="75000"/>
                    <a:lumOff val="25000"/>
                  </a:schemeClr>
                </a:solidFill>
                <a:latin typeface="Candara" panose="020E0502030303020204" pitchFamily="34" charset="0"/>
                <a:cs typeface="Arial" pitchFamily="34" charset="0"/>
              </a:rPr>
              <a:t> PNS yang </a:t>
            </a:r>
            <a:r>
              <a:rPr lang="en-AU" altLang="ko-KR" sz="1600" dirty="0" err="1">
                <a:solidFill>
                  <a:schemeClr val="tx1">
                    <a:lumMod val="75000"/>
                    <a:lumOff val="25000"/>
                  </a:schemeClr>
                </a:solidFill>
                <a:latin typeface="Candara" panose="020E0502030303020204" pitchFamily="34" charset="0"/>
                <a:cs typeface="Arial" pitchFamily="34" charset="0"/>
              </a:rPr>
              <a:t>melanggar</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ketentuan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larangan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Pasal</a:t>
            </a:r>
            <a:r>
              <a:rPr lang="en-AU" altLang="ko-KR" sz="1600" dirty="0">
                <a:solidFill>
                  <a:schemeClr val="tx1">
                    <a:lumMod val="75000"/>
                    <a:lumOff val="25000"/>
                  </a:schemeClr>
                </a:solidFill>
                <a:latin typeface="Candara" panose="020E0502030303020204" pitchFamily="34" charset="0"/>
                <a:cs typeface="Arial" pitchFamily="34" charset="0"/>
              </a:rPr>
              <a:t> 5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f,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h,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i</a:t>
            </a:r>
            <a:r>
              <a:rPr lang="en-AU" altLang="ko-KR" sz="1600" dirty="0">
                <a:solidFill>
                  <a:schemeClr val="tx1">
                    <a:lumMod val="75000"/>
                    <a:lumOff val="25000"/>
                  </a:schemeClr>
                </a:solidFill>
                <a:latin typeface="Candara" panose="020E0502030303020204" pitchFamily="34" charset="0"/>
                <a:cs typeface="Arial" pitchFamily="34" charset="0"/>
              </a:rPr>
              <a:t>, dan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j, </a:t>
            </a:r>
            <a:r>
              <a:rPr lang="en-AU" altLang="ko-KR" sz="1600" dirty="0" err="1">
                <a:solidFill>
                  <a:schemeClr val="tx1">
                    <a:lumMod val="75000"/>
                    <a:lumOff val="25000"/>
                  </a:schemeClr>
                </a:solidFill>
                <a:latin typeface="Candara" panose="020E0502030303020204" pitchFamily="34" charset="0"/>
                <a:cs typeface="Arial" pitchFamily="34" charset="0"/>
              </a:rPr>
              <a:t>apabila</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berdampak</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negatif</a:t>
            </a:r>
            <a:r>
              <a:rPr lang="en-AU" altLang="ko-KR" sz="1600" dirty="0">
                <a:solidFill>
                  <a:schemeClr val="tx1">
                    <a:lumMod val="75000"/>
                    <a:lumOff val="25000"/>
                  </a:schemeClr>
                </a:solidFill>
                <a:latin typeface="Candara" panose="020E0502030303020204" pitchFamily="34" charset="0"/>
                <a:cs typeface="Arial" pitchFamily="34" charset="0"/>
              </a:rPr>
              <a:t> pada unit </a:t>
            </a:r>
            <a:r>
              <a:rPr lang="en-AU" altLang="ko-KR" sz="1600" dirty="0" err="1">
                <a:solidFill>
                  <a:schemeClr val="tx1">
                    <a:lumMod val="75000"/>
                    <a:lumOff val="25000"/>
                  </a:schemeClr>
                </a:solidFill>
                <a:latin typeface="Candara" panose="020E0502030303020204" pitchFamily="34" charset="0"/>
                <a:cs typeface="Arial" pitchFamily="34" charset="0"/>
              </a:rPr>
              <a:t>kerja</a:t>
            </a:r>
            <a:r>
              <a:rPr lang="en-AU" altLang="ko-KR" sz="1600" dirty="0">
                <a:solidFill>
                  <a:schemeClr val="tx1">
                    <a:lumMod val="75000"/>
                    <a:lumOff val="25000"/>
                  </a:schemeClr>
                </a:solidFill>
                <a:latin typeface="Candara" panose="020E0502030303020204" pitchFamily="34" charset="0"/>
                <a:cs typeface="Arial" pitchFamily="34" charset="0"/>
              </a:rPr>
              <a:t>.</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29" name="TextBox 28">
            <a:extLst>
              <a:ext uri="{FF2B5EF4-FFF2-40B4-BE49-F238E27FC236}">
                <a16:creationId xmlns:a16="http://schemas.microsoft.com/office/drawing/2014/main" id="{2C551E37-1599-4296-BF8C-4E5C7CF9544A}"/>
              </a:ext>
            </a:extLst>
          </p:cNvPr>
          <p:cNvSpPr txBox="1"/>
          <p:nvPr/>
        </p:nvSpPr>
        <p:spPr>
          <a:xfrm>
            <a:off x="4491216" y="4457883"/>
            <a:ext cx="3527997" cy="1815882"/>
          </a:xfrm>
          <a:prstGeom prst="rect">
            <a:avLst/>
          </a:prstGeom>
          <a:solidFill>
            <a:schemeClr val="bg2">
              <a:lumMod val="90000"/>
            </a:schemeClr>
          </a:solidFill>
        </p:spPr>
        <p:txBody>
          <a:bodyPr wrap="square" rtlCol="0" anchor="ctr">
            <a:spAutoFit/>
          </a:bodyPr>
          <a:lstStyle/>
          <a:p>
            <a:pPr eaLnBrk="1" fontAlgn="auto" hangingPunct="1">
              <a:spcBef>
                <a:spcPts val="0"/>
              </a:spcBef>
              <a:spcAft>
                <a:spcPts val="0"/>
              </a:spcAft>
              <a:buClr>
                <a:schemeClr val="accent3"/>
              </a:buClr>
              <a:tabLst>
                <a:tab pos="266700" algn="l"/>
              </a:tabLst>
              <a:defRPr/>
            </a:pPr>
            <a:r>
              <a:rPr lang="en-AU" altLang="ko-KR" sz="1600" dirty="0" err="1">
                <a:latin typeface="Candara" panose="020E0502030303020204" pitchFamily="34" charset="0"/>
                <a:cs typeface="Arial" pitchFamily="34" charset="0"/>
              </a:rPr>
              <a:t>Pasal</a:t>
            </a:r>
            <a:r>
              <a:rPr lang="en-AU" altLang="ko-KR" sz="1600" dirty="0">
                <a:latin typeface="Candara" panose="020E0502030303020204" pitchFamily="34" charset="0"/>
                <a:cs typeface="Arial" pitchFamily="34" charset="0"/>
              </a:rPr>
              <a:t> 13:</a:t>
            </a:r>
          </a:p>
          <a:p>
            <a:pPr eaLnBrk="1" fontAlgn="auto" hangingPunct="1">
              <a:spcBef>
                <a:spcPts val="0"/>
              </a:spcBef>
              <a:spcAft>
                <a:spcPts val="0"/>
              </a:spcAft>
              <a:buClr>
                <a:schemeClr val="accent3"/>
              </a:buClr>
              <a:tabLst>
                <a:tab pos="266700" algn="l"/>
              </a:tabLst>
              <a:defRPr/>
            </a:pPr>
            <a:r>
              <a:rPr lang="en-AU" altLang="ko-KR" sz="1600" dirty="0" err="1">
                <a:solidFill>
                  <a:schemeClr val="tx1">
                    <a:lumMod val="75000"/>
                    <a:lumOff val="25000"/>
                  </a:schemeClr>
                </a:solidFill>
                <a:latin typeface="Candara" panose="020E0502030303020204" pitchFamily="34" charset="0"/>
                <a:cs typeface="Arial" pitchFamily="34" charset="0"/>
              </a:rPr>
              <a:t>Dijatuhkan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bagi</a:t>
            </a:r>
            <a:r>
              <a:rPr lang="en-AU" altLang="ko-KR" sz="1600" dirty="0">
                <a:solidFill>
                  <a:schemeClr val="tx1">
                    <a:lumMod val="75000"/>
                    <a:lumOff val="25000"/>
                  </a:schemeClr>
                </a:solidFill>
                <a:latin typeface="Candara" panose="020E0502030303020204" pitchFamily="34" charset="0"/>
                <a:cs typeface="Arial" pitchFamily="34" charset="0"/>
              </a:rPr>
              <a:t> PNS yang </a:t>
            </a:r>
            <a:r>
              <a:rPr lang="en-AU" altLang="ko-KR" sz="1600" dirty="0" err="1">
                <a:solidFill>
                  <a:schemeClr val="tx1">
                    <a:lumMod val="75000"/>
                    <a:lumOff val="25000"/>
                  </a:schemeClr>
                </a:solidFill>
                <a:latin typeface="Candara" panose="020E0502030303020204" pitchFamily="34" charset="0"/>
                <a:cs typeface="Arial" pitchFamily="34" charset="0"/>
              </a:rPr>
              <a:t>melanggar</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ketentuan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larangan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Pasal</a:t>
            </a:r>
            <a:r>
              <a:rPr lang="en-AU" altLang="ko-KR" sz="1600" dirty="0">
                <a:solidFill>
                  <a:schemeClr val="tx1">
                    <a:lumMod val="75000"/>
                    <a:lumOff val="25000"/>
                  </a:schemeClr>
                </a:solidFill>
                <a:latin typeface="Candara" panose="020E0502030303020204" pitchFamily="34" charset="0"/>
                <a:cs typeface="Arial" pitchFamily="34" charset="0"/>
              </a:rPr>
              <a:t> 5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f,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g,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h,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I,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j,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m</a:t>
            </a:r>
            <a:r>
              <a:rPr lang="en-AU" altLang="ko-KR" sz="1600" dirty="0">
                <a:latin typeface="Candara" panose="020E0502030303020204" pitchFamily="34" charset="0"/>
                <a:cs typeface="Arial" pitchFamily="34" charset="0"/>
              </a:rPr>
              <a:t>, dan </a:t>
            </a:r>
            <a:r>
              <a:rPr lang="en-AU" altLang="ko-KR" sz="1600" dirty="0" err="1">
                <a:latin typeface="Candara" panose="020E0502030303020204" pitchFamily="34" charset="0"/>
                <a:cs typeface="Arial" pitchFamily="34" charset="0"/>
              </a:rPr>
              <a:t>huruf</a:t>
            </a:r>
            <a:r>
              <a:rPr lang="en-AU" altLang="ko-KR" sz="1600" dirty="0">
                <a:latin typeface="Candara" panose="020E0502030303020204" pitchFamily="34" charset="0"/>
                <a:cs typeface="Arial" pitchFamily="34" charset="0"/>
              </a:rPr>
              <a:t> n </a:t>
            </a:r>
            <a:r>
              <a:rPr lang="en-AU" altLang="ko-KR" sz="1600" dirty="0" err="1">
                <a:latin typeface="Candara" panose="020E0502030303020204" pitchFamily="34" charset="0"/>
                <a:cs typeface="Arial" pitchFamily="34" charset="0"/>
              </a:rPr>
              <a:t>angka</a:t>
            </a:r>
            <a:r>
              <a:rPr lang="en-AU" altLang="ko-KR" sz="1600" dirty="0">
                <a:latin typeface="Candara" panose="020E0502030303020204" pitchFamily="34" charset="0"/>
                <a:cs typeface="Arial" pitchFamily="34" charset="0"/>
              </a:rPr>
              <a:t> 2, </a:t>
            </a:r>
            <a:r>
              <a:rPr lang="en-AU" altLang="ko-KR" sz="1600" dirty="0" err="1">
                <a:solidFill>
                  <a:schemeClr val="tx1">
                    <a:lumMod val="75000"/>
                    <a:lumOff val="25000"/>
                  </a:schemeClr>
                </a:solidFill>
                <a:latin typeface="Candara" panose="020E0502030303020204" pitchFamily="34" charset="0"/>
                <a:cs typeface="Arial" pitchFamily="34" charset="0"/>
              </a:rPr>
              <a:t>apabila</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berdampak</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negatif</a:t>
            </a:r>
            <a:r>
              <a:rPr lang="en-AU" altLang="ko-KR" sz="1600" dirty="0">
                <a:solidFill>
                  <a:schemeClr val="tx1">
                    <a:lumMod val="75000"/>
                    <a:lumOff val="25000"/>
                  </a:schemeClr>
                </a:solidFill>
                <a:latin typeface="Candara" panose="020E0502030303020204" pitchFamily="34" charset="0"/>
                <a:cs typeface="Arial" pitchFamily="34" charset="0"/>
              </a:rPr>
              <a:t> pada </a:t>
            </a:r>
            <a:r>
              <a:rPr lang="en-AU" altLang="ko-KR" sz="1600" dirty="0" err="1">
                <a:solidFill>
                  <a:schemeClr val="tx1">
                    <a:lumMod val="75000"/>
                    <a:lumOff val="25000"/>
                  </a:schemeClr>
                </a:solidFill>
                <a:latin typeface="Candara" panose="020E0502030303020204" pitchFamily="34" charset="0"/>
                <a:cs typeface="Arial" pitchFamily="34" charset="0"/>
              </a:rPr>
              <a:t>instansi</a:t>
            </a:r>
            <a:r>
              <a:rPr lang="en-AU" altLang="ko-KR" sz="1600" dirty="0">
                <a:solidFill>
                  <a:schemeClr val="tx1">
                    <a:lumMod val="75000"/>
                    <a:lumOff val="25000"/>
                  </a:schemeClr>
                </a:solidFill>
                <a:latin typeface="Candara" panose="020E0502030303020204" pitchFamily="34" charset="0"/>
                <a:cs typeface="Arial" pitchFamily="34" charset="0"/>
              </a:rPr>
              <a:t> yang </a:t>
            </a:r>
            <a:r>
              <a:rPr lang="en-AU" altLang="ko-KR" sz="1600" dirty="0" err="1">
                <a:solidFill>
                  <a:schemeClr val="tx1">
                    <a:lumMod val="75000"/>
                    <a:lumOff val="25000"/>
                  </a:schemeClr>
                </a:solidFill>
                <a:latin typeface="Candara" panose="020E0502030303020204" pitchFamily="34" charset="0"/>
                <a:cs typeface="Arial" pitchFamily="34" charset="0"/>
              </a:rPr>
              <a:t>bersangkutan</a:t>
            </a:r>
            <a:r>
              <a:rPr lang="en-AU" altLang="ko-KR" sz="1600" dirty="0">
                <a:solidFill>
                  <a:schemeClr val="tx1">
                    <a:lumMod val="75000"/>
                    <a:lumOff val="25000"/>
                  </a:schemeClr>
                </a:solidFill>
                <a:latin typeface="Candara" panose="020E0502030303020204" pitchFamily="34" charset="0"/>
                <a:cs typeface="Arial" pitchFamily="34" charset="0"/>
              </a:rPr>
              <a:t>.</a:t>
            </a:r>
            <a:endParaRPr lang="ko-KR" altLang="en-US" sz="1600" dirty="0">
              <a:latin typeface="Candara" panose="020E0502030303020204" pitchFamily="34" charset="0"/>
              <a:cs typeface="Arial" pitchFamily="34" charset="0"/>
            </a:endParaRPr>
          </a:p>
        </p:txBody>
      </p:sp>
      <p:sp>
        <p:nvSpPr>
          <p:cNvPr id="30" name="TextBox 29">
            <a:extLst>
              <a:ext uri="{FF2B5EF4-FFF2-40B4-BE49-F238E27FC236}">
                <a16:creationId xmlns:a16="http://schemas.microsoft.com/office/drawing/2014/main" id="{6E91B468-4E30-4DC0-8654-490E3AF680F3}"/>
              </a:ext>
            </a:extLst>
          </p:cNvPr>
          <p:cNvSpPr txBox="1"/>
          <p:nvPr/>
        </p:nvSpPr>
        <p:spPr>
          <a:xfrm>
            <a:off x="8035069" y="3923271"/>
            <a:ext cx="3527998" cy="1569660"/>
          </a:xfrm>
          <a:prstGeom prst="rect">
            <a:avLst/>
          </a:prstGeom>
          <a:solidFill>
            <a:schemeClr val="accent2">
              <a:lumMod val="20000"/>
              <a:lumOff val="80000"/>
            </a:schemeClr>
          </a:solidFill>
        </p:spPr>
        <p:txBody>
          <a:bodyPr wrap="square">
            <a:spAutoFit/>
          </a:bodyPr>
          <a:lstStyle/>
          <a:p>
            <a:pPr eaLnBrk="1" fontAlgn="auto" hangingPunct="1">
              <a:spcBef>
                <a:spcPts val="0"/>
              </a:spcBef>
              <a:spcAft>
                <a:spcPts val="0"/>
              </a:spcAft>
              <a:buClr>
                <a:schemeClr val="accent3"/>
              </a:buClr>
              <a:defRPr/>
            </a:pPr>
            <a:r>
              <a:rPr lang="en-AU" sz="1600" dirty="0" err="1">
                <a:latin typeface="Candara" panose="020E0502030303020204" pitchFamily="34" charset="0"/>
              </a:rPr>
              <a:t>Pasal</a:t>
            </a:r>
            <a:r>
              <a:rPr lang="en-AU" sz="1600">
                <a:latin typeface="Candara" panose="020E0502030303020204" pitchFamily="34" charset="0"/>
              </a:rPr>
              <a:t> 14:</a:t>
            </a:r>
            <a:endParaRPr lang="en-AU" sz="1600" dirty="0">
              <a:latin typeface="Candara" panose="020E0502030303020204" pitchFamily="34" charset="0"/>
            </a:endParaRPr>
          </a:p>
          <a:p>
            <a:pPr eaLnBrk="1" fontAlgn="auto" hangingPunct="1">
              <a:spcBef>
                <a:spcPts val="0"/>
              </a:spcBef>
              <a:spcAft>
                <a:spcPts val="0"/>
              </a:spcAft>
              <a:buClr>
                <a:schemeClr val="accent3"/>
              </a:buClr>
              <a:defRPr/>
            </a:pPr>
            <a:r>
              <a:rPr lang="en-AU" altLang="ko-KR" sz="1600" dirty="0" err="1">
                <a:solidFill>
                  <a:schemeClr val="tx1">
                    <a:lumMod val="75000"/>
                    <a:lumOff val="25000"/>
                  </a:schemeClr>
                </a:solidFill>
                <a:latin typeface="Candara" panose="020E0502030303020204" pitchFamily="34" charset="0"/>
                <a:cs typeface="Arial" pitchFamily="34" charset="0"/>
              </a:rPr>
              <a:t>Dijatuhkan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bagi</a:t>
            </a:r>
            <a:r>
              <a:rPr lang="en-AU" altLang="ko-KR" sz="1600" dirty="0">
                <a:solidFill>
                  <a:schemeClr val="tx1">
                    <a:lumMod val="75000"/>
                    <a:lumOff val="25000"/>
                  </a:schemeClr>
                </a:solidFill>
                <a:latin typeface="Candara" panose="020E0502030303020204" pitchFamily="34" charset="0"/>
                <a:cs typeface="Arial" pitchFamily="34" charset="0"/>
              </a:rPr>
              <a:t> PNS yang </a:t>
            </a:r>
            <a:r>
              <a:rPr lang="en-AU" altLang="ko-KR" sz="1600" dirty="0" err="1">
                <a:solidFill>
                  <a:schemeClr val="tx1">
                    <a:lumMod val="75000"/>
                    <a:lumOff val="25000"/>
                  </a:schemeClr>
                </a:solidFill>
                <a:latin typeface="Candara" panose="020E0502030303020204" pitchFamily="34" charset="0"/>
                <a:cs typeface="Arial" pitchFamily="34" charset="0"/>
              </a:rPr>
              <a:t>melanggar</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ketentuan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larangan</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Pasal</a:t>
            </a:r>
            <a:r>
              <a:rPr lang="en-AU" altLang="ko-KR" sz="1600" dirty="0">
                <a:solidFill>
                  <a:schemeClr val="tx1">
                    <a:lumMod val="75000"/>
                    <a:lumOff val="25000"/>
                  </a:schemeClr>
                </a:solidFill>
                <a:latin typeface="Candara" panose="020E0502030303020204" pitchFamily="34" charset="0"/>
                <a:cs typeface="Arial" pitchFamily="34" charset="0"/>
              </a:rPr>
              <a:t> 5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a </a:t>
            </a:r>
            <a:r>
              <a:rPr lang="en-AU" altLang="ko-KR" sz="1600" dirty="0" err="1">
                <a:solidFill>
                  <a:schemeClr val="tx1">
                    <a:lumMod val="75000"/>
                    <a:lumOff val="25000"/>
                  </a:schemeClr>
                </a:solidFill>
                <a:latin typeface="Candara" panose="020E0502030303020204" pitchFamily="34" charset="0"/>
                <a:cs typeface="Arial" pitchFamily="34" charset="0"/>
              </a:rPr>
              <a:t>s.d</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g,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k,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l, dan </a:t>
            </a:r>
            <a:r>
              <a:rPr lang="en-AU" altLang="ko-KR" sz="1600" dirty="0" err="1">
                <a:solidFill>
                  <a:schemeClr val="tx1">
                    <a:lumMod val="75000"/>
                    <a:lumOff val="25000"/>
                  </a:schemeClr>
                </a:solidFill>
                <a:latin typeface="Candara" panose="020E0502030303020204" pitchFamily="34" charset="0"/>
                <a:cs typeface="Arial" pitchFamily="34" charset="0"/>
              </a:rPr>
              <a:t>huruf</a:t>
            </a:r>
            <a:r>
              <a:rPr lang="en-AU" altLang="ko-KR" sz="1600" dirty="0">
                <a:solidFill>
                  <a:schemeClr val="tx1">
                    <a:lumMod val="75000"/>
                    <a:lumOff val="25000"/>
                  </a:schemeClr>
                </a:solidFill>
                <a:latin typeface="Candara" panose="020E0502030303020204" pitchFamily="34" charset="0"/>
                <a:cs typeface="Arial" pitchFamily="34" charset="0"/>
              </a:rPr>
              <a:t> n </a:t>
            </a:r>
            <a:r>
              <a:rPr lang="en-AU" altLang="ko-KR" sz="1600" dirty="0" err="1">
                <a:solidFill>
                  <a:schemeClr val="tx1">
                    <a:lumMod val="75000"/>
                    <a:lumOff val="25000"/>
                  </a:schemeClr>
                </a:solidFill>
                <a:latin typeface="Candara" panose="020E0502030303020204" pitchFamily="34" charset="0"/>
                <a:cs typeface="Arial" pitchFamily="34" charset="0"/>
              </a:rPr>
              <a:t>angka</a:t>
            </a:r>
            <a:r>
              <a:rPr lang="en-AU" altLang="ko-KR" sz="1600" dirty="0">
                <a:solidFill>
                  <a:schemeClr val="tx1">
                    <a:lumMod val="75000"/>
                    <a:lumOff val="25000"/>
                  </a:schemeClr>
                </a:solidFill>
                <a:latin typeface="Candara" panose="020E0502030303020204" pitchFamily="34" charset="0"/>
                <a:cs typeface="Arial" pitchFamily="34" charset="0"/>
              </a:rPr>
              <a:t> 3 </a:t>
            </a:r>
            <a:r>
              <a:rPr lang="en-AU" altLang="ko-KR" sz="1600" dirty="0" err="1">
                <a:solidFill>
                  <a:schemeClr val="tx1">
                    <a:lumMod val="75000"/>
                    <a:lumOff val="25000"/>
                  </a:schemeClr>
                </a:solidFill>
                <a:latin typeface="Candara" panose="020E0502030303020204" pitchFamily="34" charset="0"/>
                <a:cs typeface="Arial" pitchFamily="34" charset="0"/>
              </a:rPr>
              <a:t>s.d.</a:t>
            </a:r>
            <a:r>
              <a:rPr lang="en-AU" altLang="ko-KR" sz="1600" dirty="0">
                <a:solidFill>
                  <a:schemeClr val="tx1">
                    <a:lumMod val="75000"/>
                    <a:lumOff val="25000"/>
                  </a:schemeClr>
                </a:solidFill>
                <a:latin typeface="Candara" panose="020E0502030303020204" pitchFamily="34" charset="0"/>
                <a:cs typeface="Arial" pitchFamily="34" charset="0"/>
              </a:rPr>
              <a:t> </a:t>
            </a:r>
            <a:r>
              <a:rPr lang="en-AU" altLang="ko-KR" sz="1600" dirty="0" err="1">
                <a:solidFill>
                  <a:schemeClr val="tx1">
                    <a:lumMod val="75000"/>
                    <a:lumOff val="25000"/>
                  </a:schemeClr>
                </a:solidFill>
                <a:latin typeface="Candara" panose="020E0502030303020204" pitchFamily="34" charset="0"/>
                <a:cs typeface="Arial" pitchFamily="34" charset="0"/>
              </a:rPr>
              <a:t>angka</a:t>
            </a:r>
            <a:r>
              <a:rPr lang="en-AU" altLang="ko-KR" sz="1600" dirty="0">
                <a:solidFill>
                  <a:schemeClr val="tx1">
                    <a:lumMod val="75000"/>
                    <a:lumOff val="25000"/>
                  </a:schemeClr>
                </a:solidFill>
                <a:latin typeface="Candara" panose="020E0502030303020204" pitchFamily="34" charset="0"/>
                <a:cs typeface="Arial" pitchFamily="34" charset="0"/>
              </a:rPr>
              <a:t> 7</a:t>
            </a:r>
            <a:r>
              <a:rPr lang="en-AU" sz="1600" dirty="0">
                <a:latin typeface="Candara" panose="020E0502030303020204" pitchFamily="34" charset="0"/>
              </a:rPr>
              <a:t>, </a:t>
            </a:r>
            <a:r>
              <a:rPr lang="en-AU" sz="1600" dirty="0" err="1">
                <a:latin typeface="Candara" panose="020E0502030303020204" pitchFamily="34" charset="0"/>
              </a:rPr>
              <a:t>apabila</a:t>
            </a:r>
            <a:r>
              <a:rPr lang="en-AU" sz="1600" dirty="0">
                <a:latin typeface="Candara" panose="020E0502030303020204" pitchFamily="34" charset="0"/>
              </a:rPr>
              <a:t> </a:t>
            </a:r>
            <a:r>
              <a:rPr lang="en-AU" sz="1600" dirty="0" err="1">
                <a:latin typeface="Candara" panose="020E0502030303020204" pitchFamily="34" charset="0"/>
              </a:rPr>
              <a:t>berdampak</a:t>
            </a:r>
            <a:r>
              <a:rPr lang="en-AU" sz="1600" dirty="0">
                <a:latin typeface="Candara" panose="020E0502030303020204" pitchFamily="34" charset="0"/>
              </a:rPr>
              <a:t> </a:t>
            </a:r>
            <a:r>
              <a:rPr lang="en-AU" sz="1600" dirty="0" err="1">
                <a:latin typeface="Candara" panose="020E0502030303020204" pitchFamily="34" charset="0"/>
              </a:rPr>
              <a:t>negatif</a:t>
            </a:r>
            <a:r>
              <a:rPr lang="en-AU" sz="1600" dirty="0">
                <a:latin typeface="Candara" panose="020E0502030303020204" pitchFamily="34" charset="0"/>
              </a:rPr>
              <a:t> pada negara.</a:t>
            </a:r>
          </a:p>
        </p:txBody>
      </p:sp>
    </p:spTree>
    <p:extLst>
      <p:ext uri="{BB962C8B-B14F-4D97-AF65-F5344CB8AC3E}">
        <p14:creationId xmlns:p14="http://schemas.microsoft.com/office/powerpoint/2010/main" val="32927757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58D14BA-6DEA-4894-837D-29C912D2FD3E}"/>
              </a:ext>
            </a:extLst>
          </p:cNvPr>
          <p:cNvSpPr txBox="1"/>
          <p:nvPr/>
        </p:nvSpPr>
        <p:spPr>
          <a:xfrm>
            <a:off x="5378996" y="1302649"/>
            <a:ext cx="4805980" cy="416011"/>
          </a:xfrm>
          <a:prstGeom prst="rect">
            <a:avLst/>
          </a:prstGeom>
          <a:solidFill>
            <a:schemeClr val="tx1">
              <a:alpha val="50000"/>
            </a:schemeClr>
          </a:solidFill>
        </p:spPr>
        <p:txBody>
          <a:bodyPr wrap="square" rtlCol="0" anchor="ctr">
            <a:spAutoFit/>
          </a:bodyPr>
          <a:lstStyle/>
          <a:p>
            <a:pPr algn="dist">
              <a:lnSpc>
                <a:spcPct val="150000"/>
              </a:lnSpc>
            </a:pPr>
            <a:r>
              <a:rPr lang="en-ID" sz="1600" dirty="0">
                <a:solidFill>
                  <a:schemeClr val="bg1"/>
                </a:solidFill>
                <a:latin typeface="Tw Cen MT Condensed Extra Bold" panose="020B0803020202020204" pitchFamily="34" charset="0"/>
              </a:rPr>
              <a:t>HUKUMAN DISIPLIN RINGAN</a:t>
            </a:r>
            <a:r>
              <a:rPr lang="en-US" altLang="ko-KR" sz="1100" dirty="0">
                <a:solidFill>
                  <a:schemeClr val="bg1"/>
                </a:solidFill>
                <a:latin typeface="Tw Cen MT Condensed Extra Bold" panose="020B0803020202020204" pitchFamily="34" charset="0"/>
                <a:cs typeface="Arial" pitchFamily="34" charset="0"/>
              </a:rPr>
              <a:t>.</a:t>
            </a:r>
            <a:endParaRPr lang="ko-KR" altLang="en-US" sz="1100" dirty="0">
              <a:solidFill>
                <a:schemeClr val="bg1"/>
              </a:solidFill>
              <a:latin typeface="Tw Cen MT Condensed Extra Bold" panose="020B0803020202020204" pitchFamily="34" charset="0"/>
              <a:cs typeface="Arial" pitchFamily="34" charset="0"/>
            </a:endParaRPr>
          </a:p>
        </p:txBody>
      </p:sp>
      <p:sp>
        <p:nvSpPr>
          <p:cNvPr id="14" name="TextBox 13">
            <a:extLst>
              <a:ext uri="{FF2B5EF4-FFF2-40B4-BE49-F238E27FC236}">
                <a16:creationId xmlns:a16="http://schemas.microsoft.com/office/drawing/2014/main" id="{D33AE577-F340-44ED-87A9-85C86EB726EC}"/>
              </a:ext>
            </a:extLst>
          </p:cNvPr>
          <p:cNvSpPr txBox="1"/>
          <p:nvPr/>
        </p:nvSpPr>
        <p:spPr>
          <a:xfrm>
            <a:off x="5378996" y="347738"/>
            <a:ext cx="5281431" cy="830997"/>
          </a:xfrm>
          <a:prstGeom prst="rect">
            <a:avLst/>
          </a:prstGeom>
          <a:solidFill>
            <a:schemeClr val="tx1">
              <a:alpha val="50000"/>
            </a:schemeClr>
          </a:solidFill>
        </p:spPr>
        <p:txBody>
          <a:bodyPr wrap="square" rtlCol="0" anchor="ctr">
            <a:spAutoFit/>
          </a:bodyPr>
          <a:lstStyle/>
          <a:p>
            <a:pPr algn="dist"/>
            <a:r>
              <a:rPr lang="en-US" altLang="ko-KR" sz="2400" dirty="0" err="1">
                <a:solidFill>
                  <a:schemeClr val="bg1"/>
                </a:solidFill>
                <a:latin typeface="Impact" panose="020B0806030902050204" pitchFamily="34" charset="0"/>
                <a:cs typeface="Arial" pitchFamily="34" charset="0"/>
              </a:rPr>
              <a:t>Catatan</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untuk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pelanggaran</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tidak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masuk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kerja</a:t>
            </a:r>
            <a:r>
              <a:rPr lang="en-US" altLang="ko-KR" sz="2400" dirty="0">
                <a:solidFill>
                  <a:schemeClr val="bg1"/>
                </a:solidFill>
                <a:latin typeface="Impact" panose="020B0806030902050204" pitchFamily="34" charset="0"/>
                <a:cs typeface="Arial" pitchFamily="34" charset="0"/>
              </a:rPr>
              <a:t> dan </a:t>
            </a:r>
            <a:r>
              <a:rPr lang="en-US" altLang="ko-KR" sz="2400" dirty="0" err="1">
                <a:solidFill>
                  <a:schemeClr val="bg1"/>
                </a:solidFill>
                <a:latin typeface="Impact" panose="020B0806030902050204" pitchFamily="34" charset="0"/>
                <a:cs typeface="Arial" pitchFamily="34" charset="0"/>
              </a:rPr>
              <a:t>menaati</a:t>
            </a:r>
            <a:r>
              <a:rPr lang="en-US" altLang="ko-KR" sz="2400" dirty="0">
                <a:solidFill>
                  <a:schemeClr val="bg1"/>
                </a:solidFill>
                <a:latin typeface="Impact" panose="020B0806030902050204" pitchFamily="34" charset="0"/>
                <a:cs typeface="Arial" pitchFamily="34" charset="0"/>
              </a:rPr>
              <a:t> jam </a:t>
            </a:r>
            <a:r>
              <a:rPr lang="en-US" altLang="ko-KR" sz="2400" dirty="0" err="1">
                <a:solidFill>
                  <a:schemeClr val="bg1"/>
                </a:solidFill>
                <a:latin typeface="Impact" panose="020B0806030902050204" pitchFamily="34" charset="0"/>
                <a:cs typeface="Arial" pitchFamily="34" charset="0"/>
              </a:rPr>
              <a:t>kerja</a:t>
            </a:r>
            <a:endParaRPr lang="ko-KR" altLang="en-US" sz="2400" dirty="0">
              <a:solidFill>
                <a:schemeClr val="bg1"/>
              </a:solidFill>
              <a:latin typeface="Impact" panose="020B0806030902050204" pitchFamily="34" charset="0"/>
              <a:cs typeface="Arial" pitchFamily="34" charset="0"/>
            </a:endParaRPr>
          </a:p>
        </p:txBody>
      </p:sp>
      <p:sp>
        <p:nvSpPr>
          <p:cNvPr id="15" name="TextBox 14">
            <a:extLst>
              <a:ext uri="{FF2B5EF4-FFF2-40B4-BE49-F238E27FC236}">
                <a16:creationId xmlns:a16="http://schemas.microsoft.com/office/drawing/2014/main" id="{85FE9CC4-80FA-46A8-B995-EAEDF6EDC321}"/>
              </a:ext>
            </a:extLst>
          </p:cNvPr>
          <p:cNvSpPr txBox="1"/>
          <p:nvPr/>
        </p:nvSpPr>
        <p:spPr>
          <a:xfrm>
            <a:off x="5286197" y="2249158"/>
            <a:ext cx="6096946" cy="3816429"/>
          </a:xfrm>
          <a:prstGeom prst="rect">
            <a:avLst/>
          </a:prstGeom>
          <a:noFill/>
        </p:spPr>
        <p:txBody>
          <a:bodyPr wrap="square">
            <a:spAutoFit/>
          </a:bodyPr>
          <a:lstStyle/>
          <a:p>
            <a:pPr marL="457200" indent="-457200">
              <a:buFont typeface="+mj-lt"/>
              <a:buAutoNum type="arabicPeriod"/>
            </a:pPr>
            <a:r>
              <a:rPr lang="en-AU" sz="2200" dirty="0" err="1">
                <a:solidFill>
                  <a:srgbClr val="FFFF00"/>
                </a:solidFill>
                <a:latin typeface="Candara" panose="020E0502030303020204" pitchFamily="34" charset="0"/>
              </a:rPr>
              <a:t>teguran</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lisan</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bagi</a:t>
            </a:r>
            <a:r>
              <a:rPr lang="en-AU" sz="2200" dirty="0">
                <a:solidFill>
                  <a:srgbClr val="FFFF00"/>
                </a:solidFill>
                <a:latin typeface="Candara" panose="020E0502030303020204" pitchFamily="34" charset="0"/>
              </a:rPr>
              <a:t> PNS yang </a:t>
            </a:r>
            <a:r>
              <a:rPr lang="en-AU" sz="2200" dirty="0" err="1">
                <a:solidFill>
                  <a:srgbClr val="FFFF00"/>
                </a:solidFill>
                <a:latin typeface="Candara" panose="020E0502030303020204" pitchFamily="34" charset="0"/>
              </a:rPr>
              <a:t>tidak</a:t>
            </a:r>
            <a:r>
              <a:rPr lang="en-AU" sz="2200" dirty="0">
                <a:solidFill>
                  <a:srgbClr val="FFFF00"/>
                </a:solidFill>
                <a:latin typeface="Candara" panose="020E0502030303020204" pitchFamily="34" charset="0"/>
              </a:rPr>
              <a:t> Masuk </a:t>
            </a:r>
            <a:r>
              <a:rPr lang="en-AU" sz="2200" dirty="0" err="1">
                <a:solidFill>
                  <a:srgbClr val="FFFF00"/>
                </a:solidFill>
                <a:latin typeface="Candara" panose="020E0502030303020204" pitchFamily="34" charset="0"/>
              </a:rPr>
              <a:t>Kerja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tanpa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alasan</a:t>
            </a:r>
            <a:r>
              <a:rPr lang="en-AU" sz="2200" dirty="0">
                <a:solidFill>
                  <a:srgbClr val="FFFF00"/>
                </a:solidFill>
                <a:latin typeface="Candara" panose="020E0502030303020204" pitchFamily="34" charset="0"/>
              </a:rPr>
              <a:t> yang </a:t>
            </a:r>
            <a:r>
              <a:rPr lang="en-AU" sz="2200" dirty="0" err="1">
                <a:solidFill>
                  <a:srgbClr val="FFFF00"/>
                </a:solidFill>
                <a:latin typeface="Candara" panose="020E0502030303020204" pitchFamily="34" charset="0"/>
              </a:rPr>
              <a:t>sah</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secara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kumulatif</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selama</a:t>
            </a:r>
            <a:r>
              <a:rPr lang="en-AU" sz="2200" dirty="0">
                <a:solidFill>
                  <a:srgbClr val="FFFF00"/>
                </a:solidFill>
                <a:latin typeface="Candara" panose="020E0502030303020204" pitchFamily="34" charset="0"/>
              </a:rPr>
              <a:t> 3 </a:t>
            </a:r>
            <a:r>
              <a:rPr lang="en-AU" sz="2200" dirty="0" err="1">
                <a:solidFill>
                  <a:srgbClr val="FFFF00"/>
                </a:solidFill>
                <a:latin typeface="Candara" panose="020E0502030303020204" pitchFamily="34" charset="0"/>
              </a:rPr>
              <a:t>hari</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kerja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dalam</a:t>
            </a:r>
            <a:r>
              <a:rPr lang="en-AU" sz="2200" dirty="0">
                <a:solidFill>
                  <a:srgbClr val="FFFF00"/>
                </a:solidFill>
                <a:latin typeface="Candara" panose="020E0502030303020204" pitchFamily="34" charset="0"/>
              </a:rPr>
              <a:t> 1 </a:t>
            </a:r>
            <a:r>
              <a:rPr lang="en-AU" sz="2200" dirty="0" err="1">
                <a:solidFill>
                  <a:srgbClr val="FFFF00"/>
                </a:solidFill>
                <a:latin typeface="Candara" panose="020E0502030303020204" pitchFamily="34" charset="0"/>
              </a:rPr>
              <a:t>tahun</a:t>
            </a:r>
            <a:r>
              <a:rPr lang="en-AU" sz="2200" dirty="0">
                <a:solidFill>
                  <a:srgbClr val="FFFF00"/>
                </a:solidFill>
                <a:latin typeface="Candara" panose="020E0502030303020204" pitchFamily="34" charset="0"/>
              </a:rPr>
              <a:t>;</a:t>
            </a:r>
          </a:p>
          <a:p>
            <a:pPr marL="457200" indent="-457200">
              <a:buFont typeface="+mj-lt"/>
              <a:buAutoNum type="arabicPeriod"/>
            </a:pPr>
            <a:r>
              <a:rPr lang="en-AU" sz="2200" dirty="0" err="1">
                <a:solidFill>
                  <a:srgbClr val="FFFF00"/>
                </a:solidFill>
                <a:latin typeface="Candara" panose="020E0502030303020204" pitchFamily="34" charset="0"/>
              </a:rPr>
              <a:t>teguran</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tertulis</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bagi</a:t>
            </a:r>
            <a:r>
              <a:rPr lang="en-AU" sz="2200" dirty="0">
                <a:solidFill>
                  <a:srgbClr val="FFFF00"/>
                </a:solidFill>
                <a:latin typeface="Candara" panose="020E0502030303020204" pitchFamily="34" charset="0"/>
              </a:rPr>
              <a:t> PNS yang </a:t>
            </a:r>
            <a:r>
              <a:rPr lang="en-AU" sz="2200" dirty="0" err="1">
                <a:solidFill>
                  <a:srgbClr val="FFFF00"/>
                </a:solidFill>
                <a:latin typeface="Candara" panose="020E0502030303020204" pitchFamily="34" charset="0"/>
              </a:rPr>
              <a:t>tidak</a:t>
            </a:r>
            <a:r>
              <a:rPr lang="en-AU" sz="2200" dirty="0">
                <a:solidFill>
                  <a:srgbClr val="FFFF00"/>
                </a:solidFill>
                <a:latin typeface="Candara" panose="020E0502030303020204" pitchFamily="34" charset="0"/>
              </a:rPr>
              <a:t> Masuk </a:t>
            </a:r>
            <a:r>
              <a:rPr lang="en-AU" sz="2200" dirty="0" err="1">
                <a:solidFill>
                  <a:srgbClr val="FFFF00"/>
                </a:solidFill>
                <a:latin typeface="Candara" panose="020E0502030303020204" pitchFamily="34" charset="0"/>
              </a:rPr>
              <a:t>Kerja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tanpa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alasan</a:t>
            </a:r>
            <a:r>
              <a:rPr lang="en-AU" sz="2200" dirty="0">
                <a:solidFill>
                  <a:srgbClr val="FFFF00"/>
                </a:solidFill>
                <a:latin typeface="Candara" panose="020E0502030303020204" pitchFamily="34" charset="0"/>
              </a:rPr>
              <a:t> yang </a:t>
            </a:r>
            <a:r>
              <a:rPr lang="en-AU" sz="2200" dirty="0" err="1">
                <a:solidFill>
                  <a:srgbClr val="FFFF00"/>
                </a:solidFill>
                <a:latin typeface="Candara" panose="020E0502030303020204" pitchFamily="34" charset="0"/>
              </a:rPr>
              <a:t>sah</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secara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kumulatif</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selama</a:t>
            </a:r>
            <a:r>
              <a:rPr lang="en-AU" sz="2200" dirty="0">
                <a:solidFill>
                  <a:srgbClr val="FFFF00"/>
                </a:solidFill>
                <a:latin typeface="Candara" panose="020E0502030303020204" pitchFamily="34" charset="0"/>
              </a:rPr>
              <a:t> 4 </a:t>
            </a:r>
            <a:r>
              <a:rPr lang="en-AU" sz="2200" dirty="0" err="1">
                <a:solidFill>
                  <a:srgbClr val="FFFF00"/>
                </a:solidFill>
                <a:latin typeface="Candara" panose="020E0502030303020204" pitchFamily="34" charset="0"/>
              </a:rPr>
              <a:t>sampai</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dengan</a:t>
            </a:r>
            <a:r>
              <a:rPr lang="en-AU" sz="2200" dirty="0">
                <a:solidFill>
                  <a:srgbClr val="FFFF00"/>
                </a:solidFill>
                <a:latin typeface="Candara" panose="020E0502030303020204" pitchFamily="34" charset="0"/>
              </a:rPr>
              <a:t> 6 </a:t>
            </a:r>
            <a:r>
              <a:rPr lang="en-AU" sz="2200" dirty="0" err="1">
                <a:solidFill>
                  <a:srgbClr val="FFFF00"/>
                </a:solidFill>
                <a:latin typeface="Candara" panose="020E0502030303020204" pitchFamily="34" charset="0"/>
              </a:rPr>
              <a:t>hari</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kerja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dalam</a:t>
            </a:r>
            <a:r>
              <a:rPr lang="en-AU" sz="2200" dirty="0">
                <a:solidFill>
                  <a:srgbClr val="FFFF00"/>
                </a:solidFill>
                <a:latin typeface="Candara" panose="020E0502030303020204" pitchFamily="34" charset="0"/>
              </a:rPr>
              <a:t> 1 </a:t>
            </a:r>
            <a:r>
              <a:rPr lang="en-AU" sz="2200" dirty="0" err="1">
                <a:solidFill>
                  <a:srgbClr val="FFFF00"/>
                </a:solidFill>
                <a:latin typeface="Candara" panose="020E0502030303020204" pitchFamily="34" charset="0"/>
              </a:rPr>
              <a:t>tahun</a:t>
            </a:r>
            <a:r>
              <a:rPr lang="en-AU" sz="2200" dirty="0">
                <a:solidFill>
                  <a:srgbClr val="FFFF00"/>
                </a:solidFill>
                <a:latin typeface="Candara" panose="020E0502030303020204" pitchFamily="34" charset="0"/>
              </a:rPr>
              <a:t>; dan	 </a:t>
            </a:r>
          </a:p>
          <a:p>
            <a:pPr marL="457200" indent="-457200">
              <a:buFont typeface="+mj-lt"/>
              <a:buAutoNum type="arabicPeriod"/>
            </a:pPr>
            <a:r>
              <a:rPr lang="en-AU" sz="2200" dirty="0" err="1">
                <a:solidFill>
                  <a:srgbClr val="FFFF00"/>
                </a:solidFill>
                <a:latin typeface="Candara" panose="020E0502030303020204" pitchFamily="34" charset="0"/>
              </a:rPr>
              <a:t>pernyataan</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tidak</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puas</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secara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tertulis</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bagi</a:t>
            </a:r>
            <a:r>
              <a:rPr lang="en-AU" sz="2200" dirty="0">
                <a:solidFill>
                  <a:srgbClr val="FFFF00"/>
                </a:solidFill>
                <a:latin typeface="Candara" panose="020E0502030303020204" pitchFamily="34" charset="0"/>
              </a:rPr>
              <a:t> PNS yang </a:t>
            </a:r>
            <a:r>
              <a:rPr lang="en-AU" sz="2200" dirty="0" err="1">
                <a:solidFill>
                  <a:srgbClr val="FFFF00"/>
                </a:solidFill>
                <a:latin typeface="Candara" panose="020E0502030303020204" pitchFamily="34" charset="0"/>
              </a:rPr>
              <a:t>tidak</a:t>
            </a:r>
            <a:r>
              <a:rPr lang="en-AU" sz="2200" dirty="0">
                <a:solidFill>
                  <a:srgbClr val="FFFF00"/>
                </a:solidFill>
                <a:latin typeface="Candara" panose="020E0502030303020204" pitchFamily="34" charset="0"/>
              </a:rPr>
              <a:t> Masuk </a:t>
            </a:r>
            <a:r>
              <a:rPr lang="en-AU" sz="2200" dirty="0" err="1">
                <a:solidFill>
                  <a:srgbClr val="FFFF00"/>
                </a:solidFill>
                <a:latin typeface="Candara" panose="020E0502030303020204" pitchFamily="34" charset="0"/>
              </a:rPr>
              <a:t>Kerja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tanpa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alasan</a:t>
            </a:r>
            <a:r>
              <a:rPr lang="en-AU" sz="2200" dirty="0">
                <a:solidFill>
                  <a:srgbClr val="FFFF00"/>
                </a:solidFill>
                <a:latin typeface="Candara" panose="020E0502030303020204" pitchFamily="34" charset="0"/>
              </a:rPr>
              <a:t> yang </a:t>
            </a:r>
            <a:r>
              <a:rPr lang="en-AU" sz="2200" dirty="0" err="1">
                <a:solidFill>
                  <a:srgbClr val="FFFF00"/>
                </a:solidFill>
                <a:latin typeface="Candara" panose="020E0502030303020204" pitchFamily="34" charset="0"/>
              </a:rPr>
              <a:t>sah</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secara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kumulatif</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selama</a:t>
            </a:r>
            <a:r>
              <a:rPr lang="en-AU" sz="2200" dirty="0">
                <a:solidFill>
                  <a:srgbClr val="FFFF00"/>
                </a:solidFill>
                <a:latin typeface="Candara" panose="020E0502030303020204" pitchFamily="34" charset="0"/>
              </a:rPr>
              <a:t> 7 </a:t>
            </a:r>
            <a:r>
              <a:rPr lang="en-AU" sz="2200" dirty="0" err="1">
                <a:solidFill>
                  <a:srgbClr val="FFFF00"/>
                </a:solidFill>
                <a:latin typeface="Candara" panose="020E0502030303020204" pitchFamily="34" charset="0"/>
              </a:rPr>
              <a:t>sampai</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dengan</a:t>
            </a:r>
            <a:r>
              <a:rPr lang="en-AU" sz="2200" dirty="0">
                <a:solidFill>
                  <a:srgbClr val="FFFF00"/>
                </a:solidFill>
                <a:latin typeface="Candara" panose="020E0502030303020204" pitchFamily="34" charset="0"/>
              </a:rPr>
              <a:t> 10 </a:t>
            </a:r>
            <a:r>
              <a:rPr lang="en-AU" sz="2200" dirty="0" err="1">
                <a:solidFill>
                  <a:srgbClr val="FFFF00"/>
                </a:solidFill>
                <a:latin typeface="Candara" panose="020E0502030303020204" pitchFamily="34" charset="0"/>
              </a:rPr>
              <a:t>hari</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kerja</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dalam</a:t>
            </a:r>
            <a:r>
              <a:rPr lang="en-AU" sz="2200" dirty="0">
                <a:solidFill>
                  <a:srgbClr val="FFFF00"/>
                </a:solidFill>
                <a:latin typeface="Candara" panose="020E0502030303020204" pitchFamily="34" charset="0"/>
              </a:rPr>
              <a:t> 1 (</a:t>
            </a:r>
            <a:r>
              <a:rPr lang="en-AU" sz="2200" dirty="0" err="1">
                <a:solidFill>
                  <a:srgbClr val="FFFF00"/>
                </a:solidFill>
                <a:latin typeface="Candara" panose="020E0502030303020204" pitchFamily="34" charset="0"/>
              </a:rPr>
              <a:t>satu</a:t>
            </a:r>
            <a:r>
              <a:rPr lang="en-AU" sz="2200" dirty="0">
                <a:solidFill>
                  <a:srgbClr val="FFFF00"/>
                </a:solidFill>
                <a:latin typeface="Candara" panose="020E0502030303020204" pitchFamily="34" charset="0"/>
              </a:rPr>
              <a:t>) </a:t>
            </a:r>
            <a:r>
              <a:rPr lang="en-AU" sz="2200" dirty="0" err="1">
                <a:solidFill>
                  <a:srgbClr val="FFFF00"/>
                </a:solidFill>
                <a:latin typeface="Candara" panose="020E0502030303020204" pitchFamily="34" charset="0"/>
              </a:rPr>
              <a:t>tahun</a:t>
            </a:r>
            <a:r>
              <a:rPr lang="en-AU" sz="2200" dirty="0">
                <a:solidFill>
                  <a:srgbClr val="FFFF00"/>
                </a:solidFill>
                <a:latin typeface="Candara" panose="020E0502030303020204" pitchFamily="34" charset="0"/>
              </a:rPr>
              <a:t>.</a:t>
            </a:r>
          </a:p>
        </p:txBody>
      </p:sp>
    </p:spTree>
    <p:extLst>
      <p:ext uri="{BB962C8B-B14F-4D97-AF65-F5344CB8AC3E}">
        <p14:creationId xmlns:p14="http://schemas.microsoft.com/office/powerpoint/2010/main" val="158517181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58D14BA-6DEA-4894-837D-29C912D2FD3E}"/>
              </a:ext>
            </a:extLst>
          </p:cNvPr>
          <p:cNvSpPr txBox="1"/>
          <p:nvPr/>
        </p:nvSpPr>
        <p:spPr>
          <a:xfrm>
            <a:off x="5378996" y="1302649"/>
            <a:ext cx="4805980" cy="416011"/>
          </a:xfrm>
          <a:prstGeom prst="rect">
            <a:avLst/>
          </a:prstGeom>
          <a:solidFill>
            <a:schemeClr val="tx1">
              <a:alpha val="50000"/>
            </a:schemeClr>
          </a:solidFill>
        </p:spPr>
        <p:txBody>
          <a:bodyPr wrap="square" rtlCol="0" anchor="ctr">
            <a:spAutoFit/>
          </a:bodyPr>
          <a:lstStyle/>
          <a:p>
            <a:pPr algn="dist">
              <a:lnSpc>
                <a:spcPct val="150000"/>
              </a:lnSpc>
            </a:pPr>
            <a:r>
              <a:rPr lang="en-ID" sz="1600" dirty="0">
                <a:solidFill>
                  <a:schemeClr val="bg1"/>
                </a:solidFill>
                <a:latin typeface="Tw Cen MT Condensed Extra Bold" panose="020B0803020202020204" pitchFamily="34" charset="0"/>
              </a:rPr>
              <a:t>HUKUMAN DISIPLIN SEDANG</a:t>
            </a:r>
            <a:r>
              <a:rPr lang="en-US" altLang="ko-KR" sz="1100" dirty="0">
                <a:solidFill>
                  <a:schemeClr val="bg1"/>
                </a:solidFill>
                <a:latin typeface="Tw Cen MT Condensed Extra Bold" panose="020B0803020202020204" pitchFamily="34" charset="0"/>
                <a:cs typeface="Arial" pitchFamily="34" charset="0"/>
              </a:rPr>
              <a:t>.</a:t>
            </a:r>
            <a:endParaRPr lang="ko-KR" altLang="en-US" sz="1100" dirty="0">
              <a:solidFill>
                <a:schemeClr val="bg1"/>
              </a:solidFill>
              <a:latin typeface="Tw Cen MT Condensed Extra Bold" panose="020B0803020202020204" pitchFamily="34" charset="0"/>
              <a:cs typeface="Arial" pitchFamily="34" charset="0"/>
            </a:endParaRPr>
          </a:p>
        </p:txBody>
      </p:sp>
      <p:sp>
        <p:nvSpPr>
          <p:cNvPr id="14" name="TextBox 13">
            <a:extLst>
              <a:ext uri="{FF2B5EF4-FFF2-40B4-BE49-F238E27FC236}">
                <a16:creationId xmlns:a16="http://schemas.microsoft.com/office/drawing/2014/main" id="{D33AE577-F340-44ED-87A9-85C86EB726EC}"/>
              </a:ext>
            </a:extLst>
          </p:cNvPr>
          <p:cNvSpPr txBox="1"/>
          <p:nvPr/>
        </p:nvSpPr>
        <p:spPr>
          <a:xfrm>
            <a:off x="5378996" y="347738"/>
            <a:ext cx="5281431" cy="830997"/>
          </a:xfrm>
          <a:prstGeom prst="rect">
            <a:avLst/>
          </a:prstGeom>
          <a:solidFill>
            <a:schemeClr val="tx1">
              <a:alpha val="50000"/>
            </a:schemeClr>
          </a:solidFill>
        </p:spPr>
        <p:txBody>
          <a:bodyPr wrap="square" rtlCol="0" anchor="ctr">
            <a:spAutoFit/>
          </a:bodyPr>
          <a:lstStyle/>
          <a:p>
            <a:pPr algn="dist"/>
            <a:r>
              <a:rPr lang="en-US" altLang="ko-KR" sz="2400" dirty="0" err="1">
                <a:solidFill>
                  <a:schemeClr val="bg1"/>
                </a:solidFill>
                <a:latin typeface="Impact" panose="020B0806030902050204" pitchFamily="34" charset="0"/>
                <a:cs typeface="Arial" pitchFamily="34" charset="0"/>
              </a:rPr>
              <a:t>Catatan</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untuk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pelanggaran</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tidak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masuk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kerja</a:t>
            </a:r>
            <a:r>
              <a:rPr lang="en-US" altLang="ko-KR" sz="2400" dirty="0">
                <a:solidFill>
                  <a:schemeClr val="bg1"/>
                </a:solidFill>
                <a:latin typeface="Impact" panose="020B0806030902050204" pitchFamily="34" charset="0"/>
                <a:cs typeface="Arial" pitchFamily="34" charset="0"/>
              </a:rPr>
              <a:t> dan </a:t>
            </a:r>
            <a:r>
              <a:rPr lang="en-US" altLang="ko-KR" sz="2400" dirty="0" err="1">
                <a:solidFill>
                  <a:schemeClr val="bg1"/>
                </a:solidFill>
                <a:latin typeface="Impact" panose="020B0806030902050204" pitchFamily="34" charset="0"/>
                <a:cs typeface="Arial" pitchFamily="34" charset="0"/>
              </a:rPr>
              <a:t>menaati</a:t>
            </a:r>
            <a:r>
              <a:rPr lang="en-US" altLang="ko-KR" sz="2400" dirty="0">
                <a:solidFill>
                  <a:schemeClr val="bg1"/>
                </a:solidFill>
                <a:latin typeface="Impact" panose="020B0806030902050204" pitchFamily="34" charset="0"/>
                <a:cs typeface="Arial" pitchFamily="34" charset="0"/>
              </a:rPr>
              <a:t> jam </a:t>
            </a:r>
            <a:r>
              <a:rPr lang="en-US" altLang="ko-KR" sz="2400" dirty="0" err="1">
                <a:solidFill>
                  <a:schemeClr val="bg1"/>
                </a:solidFill>
                <a:latin typeface="Impact" panose="020B0806030902050204" pitchFamily="34" charset="0"/>
                <a:cs typeface="Arial" pitchFamily="34" charset="0"/>
              </a:rPr>
              <a:t>kerja</a:t>
            </a:r>
            <a:endParaRPr lang="ko-KR" altLang="en-US" sz="2400" dirty="0">
              <a:solidFill>
                <a:schemeClr val="bg1"/>
              </a:solidFill>
              <a:latin typeface="Impact" panose="020B0806030902050204" pitchFamily="34" charset="0"/>
              <a:cs typeface="Arial" pitchFamily="34" charset="0"/>
            </a:endParaRPr>
          </a:p>
        </p:txBody>
      </p:sp>
      <p:sp>
        <p:nvSpPr>
          <p:cNvPr id="15" name="TextBox 14">
            <a:extLst>
              <a:ext uri="{FF2B5EF4-FFF2-40B4-BE49-F238E27FC236}">
                <a16:creationId xmlns:a16="http://schemas.microsoft.com/office/drawing/2014/main" id="{85FE9CC4-80FA-46A8-B995-EAEDF6EDC321}"/>
              </a:ext>
            </a:extLst>
          </p:cNvPr>
          <p:cNvSpPr txBox="1"/>
          <p:nvPr/>
        </p:nvSpPr>
        <p:spPr>
          <a:xfrm>
            <a:off x="4884373" y="2249157"/>
            <a:ext cx="6589185" cy="4025204"/>
          </a:xfrm>
          <a:prstGeom prst="rect">
            <a:avLst/>
          </a:prstGeom>
          <a:noFill/>
        </p:spPr>
        <p:txBody>
          <a:bodyPr wrap="square">
            <a:spAutoFit/>
          </a:bodyPr>
          <a:lstStyle/>
          <a:p>
            <a:pPr marL="806450" lvl="1" indent="-349250" algn="just">
              <a:lnSpc>
                <a:spcPct val="96000"/>
              </a:lnSpc>
              <a:spcBef>
                <a:spcPts val="300"/>
              </a:spcBef>
              <a:buSzPts val="1300"/>
              <a:buFont typeface="+mj-lt"/>
              <a:buAutoNum type="arabicPeriod"/>
              <a:tabLst>
                <a:tab pos="806450" algn="l"/>
              </a:tabLst>
            </a:pPr>
            <a:r>
              <a:rPr lang="id-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pemotongan tunjangan kinerja sebesar 25% selama 6 bulan bagi PNS yang tidak Masuk Kerja tanpa alasan yang sah secara kumulatif selama 11 sampai dengan 13  hari kerja dalam 1 </a:t>
            </a:r>
            <a:r>
              <a:rPr lang="en-AU"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a:t>
            </a:r>
            <a:r>
              <a:rPr lang="id-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satu</a:t>
            </a:r>
            <a:r>
              <a:rPr lang="en-AU"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a:t>
            </a:r>
            <a:r>
              <a:rPr lang="id-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 tahun;</a:t>
            </a:r>
            <a:endParaRPr lang="en-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endParaRPr>
          </a:p>
          <a:p>
            <a:pPr marL="806450" lvl="1" indent="-349250" algn="just">
              <a:lnSpc>
                <a:spcPct val="97000"/>
              </a:lnSpc>
              <a:spcBef>
                <a:spcPts val="275"/>
              </a:spcBef>
              <a:buSzPts val="1300"/>
              <a:buFont typeface="+mj-lt"/>
              <a:buAutoNum type="arabicPeriod"/>
              <a:tabLst>
                <a:tab pos="806450" algn="l"/>
              </a:tabLst>
            </a:pPr>
            <a:r>
              <a:rPr lang="id-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pemotongan tunjangan kinerja sebesar 25% selama 9 bulan bagi PNS yang tidak Masuk Kerja tanpa alasan yang sah secara kumulatif selama 14 sampai dengan 16 hari kerja dalam 1 (satu) tahun; dan</a:t>
            </a:r>
            <a:endParaRPr lang="en-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endParaRPr>
          </a:p>
          <a:p>
            <a:pPr marL="806450" lvl="1" indent="-349250" algn="just">
              <a:lnSpc>
                <a:spcPct val="97000"/>
              </a:lnSpc>
              <a:spcBef>
                <a:spcPts val="225"/>
              </a:spcBef>
              <a:buSzPts val="1300"/>
              <a:buFont typeface="+mj-lt"/>
              <a:buAutoNum type="arabicPeriod"/>
              <a:tabLst>
                <a:tab pos="806450" algn="l"/>
              </a:tabLst>
            </a:pPr>
            <a:r>
              <a:rPr lang="id-ID" altLang="en-US" sz="2000" dirty="0">
                <a:solidFill>
                  <a:srgbClr val="FFFF00"/>
                </a:solidFill>
                <a:latin typeface="Candara" panose="020E0502030303020204" pitchFamily="34" charset="0"/>
                <a:ea typeface="Bookman Old Style" panose="02050604050505020204" pitchFamily="18" charset="0"/>
                <a:cs typeface="Bookman Old Style" panose="02050604050505020204" pitchFamily="18" charset="0"/>
              </a:rPr>
              <a:t>pemotongan tunjangan kinerja sebesar 25% (dua puluh lima persen) selama 12 bulan bagi PNS yang tidak Masuk Kerja tanpa alasan yang sah secara kumulatif selama 17 sampai dengan 20 hari kerja dalam 1 (satu) tahun</a:t>
            </a:r>
            <a:r>
              <a:rPr lang="en-AU" sz="2000" dirty="0">
                <a:solidFill>
                  <a:srgbClr val="FFFF00"/>
                </a:solidFill>
                <a:latin typeface="Candara" panose="020E0502030303020204" pitchFamily="34" charset="0"/>
              </a:rPr>
              <a:t>.</a:t>
            </a:r>
          </a:p>
        </p:txBody>
      </p:sp>
    </p:spTree>
    <p:extLst>
      <p:ext uri="{BB962C8B-B14F-4D97-AF65-F5344CB8AC3E}">
        <p14:creationId xmlns:p14="http://schemas.microsoft.com/office/powerpoint/2010/main" val="32628341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58D14BA-6DEA-4894-837D-29C912D2FD3E}"/>
              </a:ext>
            </a:extLst>
          </p:cNvPr>
          <p:cNvSpPr txBox="1"/>
          <p:nvPr/>
        </p:nvSpPr>
        <p:spPr>
          <a:xfrm>
            <a:off x="5378996" y="1302649"/>
            <a:ext cx="4805980" cy="416011"/>
          </a:xfrm>
          <a:prstGeom prst="rect">
            <a:avLst/>
          </a:prstGeom>
          <a:solidFill>
            <a:schemeClr val="tx1">
              <a:alpha val="50000"/>
            </a:schemeClr>
          </a:solidFill>
        </p:spPr>
        <p:txBody>
          <a:bodyPr wrap="square" rtlCol="0" anchor="ctr">
            <a:spAutoFit/>
          </a:bodyPr>
          <a:lstStyle/>
          <a:p>
            <a:pPr algn="dist">
              <a:lnSpc>
                <a:spcPct val="150000"/>
              </a:lnSpc>
            </a:pPr>
            <a:r>
              <a:rPr lang="en-ID" sz="1600" dirty="0">
                <a:solidFill>
                  <a:schemeClr val="bg1"/>
                </a:solidFill>
                <a:latin typeface="Tw Cen MT Condensed Extra Bold" panose="020B0803020202020204" pitchFamily="34" charset="0"/>
              </a:rPr>
              <a:t>HUKUMAN DISIPLIN BERAT</a:t>
            </a:r>
            <a:r>
              <a:rPr lang="en-US" altLang="ko-KR" sz="1100" dirty="0">
                <a:solidFill>
                  <a:schemeClr val="bg1"/>
                </a:solidFill>
                <a:latin typeface="Tw Cen MT Condensed Extra Bold" panose="020B0803020202020204" pitchFamily="34" charset="0"/>
                <a:cs typeface="Arial" pitchFamily="34" charset="0"/>
              </a:rPr>
              <a:t>.</a:t>
            </a:r>
            <a:endParaRPr lang="ko-KR" altLang="en-US" sz="1100" dirty="0">
              <a:solidFill>
                <a:schemeClr val="bg1"/>
              </a:solidFill>
              <a:latin typeface="Tw Cen MT Condensed Extra Bold" panose="020B0803020202020204" pitchFamily="34" charset="0"/>
              <a:cs typeface="Arial" pitchFamily="34" charset="0"/>
            </a:endParaRPr>
          </a:p>
        </p:txBody>
      </p:sp>
      <p:sp>
        <p:nvSpPr>
          <p:cNvPr id="14" name="TextBox 13">
            <a:extLst>
              <a:ext uri="{FF2B5EF4-FFF2-40B4-BE49-F238E27FC236}">
                <a16:creationId xmlns:a16="http://schemas.microsoft.com/office/drawing/2014/main" id="{D33AE577-F340-44ED-87A9-85C86EB726EC}"/>
              </a:ext>
            </a:extLst>
          </p:cNvPr>
          <p:cNvSpPr txBox="1"/>
          <p:nvPr/>
        </p:nvSpPr>
        <p:spPr>
          <a:xfrm>
            <a:off x="5378996" y="347738"/>
            <a:ext cx="5281431" cy="830997"/>
          </a:xfrm>
          <a:prstGeom prst="rect">
            <a:avLst/>
          </a:prstGeom>
          <a:solidFill>
            <a:schemeClr val="tx1">
              <a:alpha val="50000"/>
            </a:schemeClr>
          </a:solidFill>
        </p:spPr>
        <p:txBody>
          <a:bodyPr wrap="square" rtlCol="0" anchor="ctr">
            <a:spAutoFit/>
          </a:bodyPr>
          <a:lstStyle/>
          <a:p>
            <a:pPr algn="dist"/>
            <a:r>
              <a:rPr lang="en-US" altLang="ko-KR" sz="2400" dirty="0" err="1">
                <a:solidFill>
                  <a:schemeClr val="bg1"/>
                </a:solidFill>
                <a:latin typeface="Impact" panose="020B0806030902050204" pitchFamily="34" charset="0"/>
                <a:cs typeface="Arial" pitchFamily="34" charset="0"/>
              </a:rPr>
              <a:t>Catatan</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untuk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pelanggaran</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tidak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masuk</a:t>
            </a:r>
            <a:r>
              <a:rPr lang="en-US" altLang="ko-KR" sz="2400" dirty="0">
                <a:solidFill>
                  <a:schemeClr val="bg1"/>
                </a:solidFill>
                <a:latin typeface="Impact" panose="020B0806030902050204" pitchFamily="34" charset="0"/>
                <a:cs typeface="Arial" pitchFamily="34" charset="0"/>
              </a:rPr>
              <a:t> </a:t>
            </a:r>
            <a:r>
              <a:rPr lang="en-US" altLang="ko-KR" sz="2400" dirty="0" err="1">
                <a:solidFill>
                  <a:schemeClr val="bg1"/>
                </a:solidFill>
                <a:latin typeface="Impact" panose="020B0806030902050204" pitchFamily="34" charset="0"/>
                <a:cs typeface="Arial" pitchFamily="34" charset="0"/>
              </a:rPr>
              <a:t>kerja</a:t>
            </a:r>
            <a:r>
              <a:rPr lang="en-US" altLang="ko-KR" sz="2400" dirty="0">
                <a:solidFill>
                  <a:schemeClr val="bg1"/>
                </a:solidFill>
                <a:latin typeface="Impact" panose="020B0806030902050204" pitchFamily="34" charset="0"/>
                <a:cs typeface="Arial" pitchFamily="34" charset="0"/>
              </a:rPr>
              <a:t> dan </a:t>
            </a:r>
            <a:r>
              <a:rPr lang="en-US" altLang="ko-KR" sz="2400" dirty="0" err="1">
                <a:solidFill>
                  <a:schemeClr val="bg1"/>
                </a:solidFill>
                <a:latin typeface="Impact" panose="020B0806030902050204" pitchFamily="34" charset="0"/>
                <a:cs typeface="Arial" pitchFamily="34" charset="0"/>
              </a:rPr>
              <a:t>menaati</a:t>
            </a:r>
            <a:r>
              <a:rPr lang="en-US" altLang="ko-KR" sz="2400" dirty="0">
                <a:solidFill>
                  <a:schemeClr val="bg1"/>
                </a:solidFill>
                <a:latin typeface="Impact" panose="020B0806030902050204" pitchFamily="34" charset="0"/>
                <a:cs typeface="Arial" pitchFamily="34" charset="0"/>
              </a:rPr>
              <a:t> jam </a:t>
            </a:r>
            <a:r>
              <a:rPr lang="en-US" altLang="ko-KR" sz="2400" dirty="0" err="1">
                <a:solidFill>
                  <a:schemeClr val="bg1"/>
                </a:solidFill>
                <a:latin typeface="Impact" panose="020B0806030902050204" pitchFamily="34" charset="0"/>
                <a:cs typeface="Arial" pitchFamily="34" charset="0"/>
              </a:rPr>
              <a:t>kerja</a:t>
            </a:r>
            <a:endParaRPr lang="ko-KR" altLang="en-US" sz="2400" dirty="0">
              <a:solidFill>
                <a:schemeClr val="bg1"/>
              </a:solidFill>
              <a:latin typeface="Impact" panose="020B0806030902050204" pitchFamily="34" charset="0"/>
              <a:cs typeface="Arial" pitchFamily="34" charset="0"/>
            </a:endParaRPr>
          </a:p>
        </p:txBody>
      </p:sp>
      <p:sp>
        <p:nvSpPr>
          <p:cNvPr id="15" name="TextBox 14">
            <a:extLst>
              <a:ext uri="{FF2B5EF4-FFF2-40B4-BE49-F238E27FC236}">
                <a16:creationId xmlns:a16="http://schemas.microsoft.com/office/drawing/2014/main" id="{85FE9CC4-80FA-46A8-B995-EAEDF6EDC321}"/>
              </a:ext>
            </a:extLst>
          </p:cNvPr>
          <p:cNvSpPr txBox="1"/>
          <p:nvPr/>
        </p:nvSpPr>
        <p:spPr>
          <a:xfrm>
            <a:off x="5149890" y="2203722"/>
            <a:ext cx="6373822" cy="4524315"/>
          </a:xfrm>
          <a:prstGeom prst="rect">
            <a:avLst/>
          </a:prstGeom>
          <a:noFill/>
        </p:spPr>
        <p:txBody>
          <a:bodyPr wrap="square">
            <a:spAutoFit/>
          </a:bodyPr>
          <a:lstStyle/>
          <a:p>
            <a:pPr marL="357188" indent="-357188" algn="just">
              <a:buFont typeface="+mj-lt"/>
              <a:buAutoNum type="arabicPeriod"/>
              <a:tabLst>
                <a:tab pos="357188" algn="l"/>
              </a:tabLst>
              <a:defRPr/>
            </a:pPr>
            <a:r>
              <a:rPr lang="en-ID" dirty="0" err="1">
                <a:solidFill>
                  <a:srgbClr val="FFFF00"/>
                </a:solidFill>
                <a:latin typeface="Candara" panose="020E0502030303020204" pitchFamily="34" charset="0"/>
              </a:rPr>
              <a:t>penurunan</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jabatan</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setingkat</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lebih</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rendah</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selama</a:t>
            </a:r>
            <a:r>
              <a:rPr lang="en-ID" dirty="0">
                <a:solidFill>
                  <a:srgbClr val="FFFF00"/>
                </a:solidFill>
                <a:latin typeface="Candara" panose="020E0502030303020204" pitchFamily="34" charset="0"/>
              </a:rPr>
              <a:t> 12 </a:t>
            </a:r>
            <a:r>
              <a:rPr lang="en-ID" dirty="0" err="1">
                <a:solidFill>
                  <a:srgbClr val="FFFF00"/>
                </a:solidFill>
                <a:latin typeface="Candara" panose="020E0502030303020204" pitchFamily="34" charset="0"/>
              </a:rPr>
              <a:t>bulan</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bagi</a:t>
            </a:r>
            <a:r>
              <a:rPr lang="en-ID" dirty="0">
                <a:solidFill>
                  <a:srgbClr val="FFFF00"/>
                </a:solidFill>
                <a:latin typeface="Candara" panose="020E0502030303020204" pitchFamily="34" charset="0"/>
              </a:rPr>
              <a:t> PNS yang </a:t>
            </a:r>
            <a:r>
              <a:rPr lang="en-ID" dirty="0" err="1">
                <a:solidFill>
                  <a:srgbClr val="FFFF00"/>
                </a:solidFill>
                <a:latin typeface="Candara" panose="020E0502030303020204" pitchFamily="34" charset="0"/>
              </a:rPr>
              <a:t>tidak</a:t>
            </a:r>
            <a:r>
              <a:rPr lang="en-ID" dirty="0">
                <a:solidFill>
                  <a:srgbClr val="FFFF00"/>
                </a:solidFill>
                <a:latin typeface="Candara" panose="020E0502030303020204" pitchFamily="34" charset="0"/>
              </a:rPr>
              <a:t> Masuk </a:t>
            </a:r>
            <a:r>
              <a:rPr lang="en-ID" dirty="0" err="1">
                <a:solidFill>
                  <a:srgbClr val="FFFF00"/>
                </a:solidFill>
                <a:latin typeface="Candara" panose="020E0502030303020204" pitchFamily="34" charset="0"/>
              </a:rPr>
              <a:t>Kerja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tanpa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alasan</a:t>
            </a:r>
            <a:r>
              <a:rPr lang="en-ID" dirty="0">
                <a:solidFill>
                  <a:srgbClr val="FFFF00"/>
                </a:solidFill>
                <a:latin typeface="Candara" panose="020E0502030303020204" pitchFamily="34" charset="0"/>
              </a:rPr>
              <a:t> yang </a:t>
            </a:r>
            <a:r>
              <a:rPr lang="en-ID" dirty="0" err="1">
                <a:solidFill>
                  <a:srgbClr val="FFFF00"/>
                </a:solidFill>
                <a:latin typeface="Candara" panose="020E0502030303020204" pitchFamily="34" charset="0"/>
              </a:rPr>
              <a:t>sah</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secara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kumulatif</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selama</a:t>
            </a:r>
            <a:r>
              <a:rPr lang="en-ID" dirty="0">
                <a:solidFill>
                  <a:srgbClr val="FFFF00"/>
                </a:solidFill>
                <a:latin typeface="Candara" panose="020E0502030303020204" pitchFamily="34" charset="0"/>
              </a:rPr>
              <a:t> 21 - 24 </a:t>
            </a:r>
            <a:r>
              <a:rPr lang="en-ID" dirty="0" err="1">
                <a:solidFill>
                  <a:srgbClr val="FFFF00"/>
                </a:solidFill>
                <a:latin typeface="Candara" panose="020E0502030303020204" pitchFamily="34" charset="0"/>
              </a:rPr>
              <a:t>hari</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kerja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dalam</a:t>
            </a:r>
            <a:r>
              <a:rPr lang="en-ID" dirty="0">
                <a:solidFill>
                  <a:srgbClr val="FFFF00"/>
                </a:solidFill>
                <a:latin typeface="Candara" panose="020E0502030303020204" pitchFamily="34" charset="0"/>
              </a:rPr>
              <a:t> 1 (</a:t>
            </a:r>
            <a:r>
              <a:rPr lang="en-ID" dirty="0" err="1">
                <a:solidFill>
                  <a:srgbClr val="FFFF00"/>
                </a:solidFill>
                <a:latin typeface="Candara" panose="020E0502030303020204" pitchFamily="34" charset="0"/>
              </a:rPr>
              <a:t>satu</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tahun</a:t>
            </a:r>
            <a:r>
              <a:rPr lang="en-ID" dirty="0">
                <a:solidFill>
                  <a:srgbClr val="FFFF00"/>
                </a:solidFill>
                <a:latin typeface="Candara" panose="020E0502030303020204" pitchFamily="34" charset="0"/>
              </a:rPr>
              <a:t>;</a:t>
            </a:r>
          </a:p>
          <a:p>
            <a:pPr marL="357188" indent="-357188" algn="just">
              <a:buFont typeface="+mj-lt"/>
              <a:buAutoNum type="arabicPeriod"/>
              <a:tabLst>
                <a:tab pos="357188" algn="l"/>
              </a:tabLst>
              <a:defRPr/>
            </a:pPr>
            <a:r>
              <a:rPr lang="en-ID" dirty="0" err="1">
                <a:solidFill>
                  <a:srgbClr val="FFFF00"/>
                </a:solidFill>
                <a:latin typeface="Candara" panose="020E0502030303020204" pitchFamily="34" charset="0"/>
              </a:rPr>
              <a:t>pembebasan</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dari</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jabatannya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menjadi</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jabatan</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pelaksana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selama</a:t>
            </a:r>
            <a:r>
              <a:rPr lang="en-ID" dirty="0">
                <a:solidFill>
                  <a:srgbClr val="FFFF00"/>
                </a:solidFill>
                <a:latin typeface="Candara" panose="020E0502030303020204" pitchFamily="34" charset="0"/>
              </a:rPr>
              <a:t> 12 </a:t>
            </a:r>
            <a:r>
              <a:rPr lang="en-ID" dirty="0" err="1">
                <a:solidFill>
                  <a:srgbClr val="FFFF00"/>
                </a:solidFill>
                <a:latin typeface="Candara" panose="020E0502030303020204" pitchFamily="34" charset="0"/>
              </a:rPr>
              <a:t>bulan</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bagi</a:t>
            </a:r>
            <a:r>
              <a:rPr lang="en-ID" dirty="0">
                <a:solidFill>
                  <a:srgbClr val="FFFF00"/>
                </a:solidFill>
                <a:latin typeface="Candara" panose="020E0502030303020204" pitchFamily="34" charset="0"/>
              </a:rPr>
              <a:t> PNS yang </a:t>
            </a:r>
            <a:r>
              <a:rPr lang="en-ID" dirty="0" err="1">
                <a:solidFill>
                  <a:srgbClr val="FFFF00"/>
                </a:solidFill>
                <a:latin typeface="Candara" panose="020E0502030303020204" pitchFamily="34" charset="0"/>
              </a:rPr>
              <a:t>tidak</a:t>
            </a:r>
            <a:r>
              <a:rPr lang="en-ID" dirty="0">
                <a:solidFill>
                  <a:srgbClr val="FFFF00"/>
                </a:solidFill>
                <a:latin typeface="Candara" panose="020E0502030303020204" pitchFamily="34" charset="0"/>
              </a:rPr>
              <a:t> Masuk </a:t>
            </a:r>
            <a:r>
              <a:rPr lang="en-ID" dirty="0" err="1">
                <a:solidFill>
                  <a:srgbClr val="FFFF00"/>
                </a:solidFill>
                <a:latin typeface="Candara" panose="020E0502030303020204" pitchFamily="34" charset="0"/>
              </a:rPr>
              <a:t>Kerja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tanpa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alasan</a:t>
            </a:r>
            <a:r>
              <a:rPr lang="en-ID" dirty="0">
                <a:solidFill>
                  <a:srgbClr val="FFFF00"/>
                </a:solidFill>
                <a:latin typeface="Candara" panose="020E0502030303020204" pitchFamily="34" charset="0"/>
              </a:rPr>
              <a:t> yang </a:t>
            </a:r>
            <a:r>
              <a:rPr lang="en-ID" dirty="0" err="1">
                <a:solidFill>
                  <a:srgbClr val="FFFF00"/>
                </a:solidFill>
                <a:latin typeface="Candara" panose="020E0502030303020204" pitchFamily="34" charset="0"/>
              </a:rPr>
              <a:t>satt</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secara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kumulatif</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selama</a:t>
            </a:r>
            <a:r>
              <a:rPr lang="en-ID" dirty="0">
                <a:solidFill>
                  <a:srgbClr val="FFFF00"/>
                </a:solidFill>
                <a:latin typeface="Candara" panose="020E0502030303020204" pitchFamily="34" charset="0"/>
              </a:rPr>
              <a:t> 25 - 27 </a:t>
            </a:r>
            <a:r>
              <a:rPr lang="en-ID" dirty="0" err="1">
                <a:solidFill>
                  <a:srgbClr val="FFFF00"/>
                </a:solidFill>
                <a:latin typeface="Candara" panose="020E0502030303020204" pitchFamily="34" charset="0"/>
              </a:rPr>
              <a:t>hari</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kerja</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dalam</a:t>
            </a:r>
            <a:r>
              <a:rPr lang="en-ID" dirty="0">
                <a:solidFill>
                  <a:srgbClr val="FFFF00"/>
                </a:solidFill>
                <a:latin typeface="Candara" panose="020E0502030303020204" pitchFamily="34" charset="0"/>
              </a:rPr>
              <a:t> 1 (</a:t>
            </a:r>
            <a:r>
              <a:rPr lang="en-ID" dirty="0" err="1">
                <a:solidFill>
                  <a:srgbClr val="FFFF00"/>
                </a:solidFill>
                <a:latin typeface="Candara" panose="020E0502030303020204" pitchFamily="34" charset="0"/>
              </a:rPr>
              <a:t>satu</a:t>
            </a:r>
            <a:r>
              <a:rPr lang="en-ID" dirty="0">
                <a:solidFill>
                  <a:srgbClr val="FFFF00"/>
                </a:solidFill>
                <a:latin typeface="Candara" panose="020E0502030303020204" pitchFamily="34" charset="0"/>
              </a:rPr>
              <a:t>) </a:t>
            </a:r>
            <a:r>
              <a:rPr lang="en-ID" dirty="0" err="1">
                <a:solidFill>
                  <a:srgbClr val="FFFF00"/>
                </a:solidFill>
                <a:latin typeface="Candara" panose="020E0502030303020204" pitchFamily="34" charset="0"/>
              </a:rPr>
              <a:t>tahun</a:t>
            </a:r>
            <a:r>
              <a:rPr lang="en-AU" dirty="0">
                <a:solidFill>
                  <a:srgbClr val="FFFF00"/>
                </a:solidFill>
                <a:latin typeface="Candara" panose="020E0502030303020204" pitchFamily="34" charset="0"/>
              </a:rPr>
              <a:t>.</a:t>
            </a:r>
          </a:p>
          <a:p>
            <a:pPr marL="357188" indent="-357188" algn="just">
              <a:buFont typeface="+mj-lt"/>
              <a:buAutoNum type="arabicPeriod"/>
              <a:tabLst>
                <a:tab pos="357188" algn="l"/>
              </a:tabLst>
              <a:defRPr/>
            </a:pPr>
            <a:r>
              <a:rPr lang="en-AU" dirty="0" err="1">
                <a:solidFill>
                  <a:srgbClr val="FFFF00"/>
                </a:solidFill>
                <a:latin typeface="Candara" panose="020E0502030303020204" pitchFamily="34" charset="0"/>
              </a:rPr>
              <a:t>pemberhentian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dengan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hormat</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tidak</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atas</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permintaan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sendiri</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sebagai</a:t>
            </a:r>
            <a:r>
              <a:rPr lang="en-AU" dirty="0">
                <a:solidFill>
                  <a:srgbClr val="FFFF00"/>
                </a:solidFill>
                <a:latin typeface="Candara" panose="020E0502030303020204" pitchFamily="34" charset="0"/>
              </a:rPr>
              <a:t> PNS </a:t>
            </a:r>
            <a:r>
              <a:rPr lang="en-AU" dirty="0" err="1">
                <a:solidFill>
                  <a:srgbClr val="FFFF00"/>
                </a:solidFill>
                <a:latin typeface="Candara" panose="020E0502030303020204" pitchFamily="34" charset="0"/>
              </a:rPr>
              <a:t>bagi</a:t>
            </a:r>
            <a:r>
              <a:rPr lang="en-AU" dirty="0">
                <a:solidFill>
                  <a:srgbClr val="FFFF00"/>
                </a:solidFill>
                <a:latin typeface="Candara" panose="020E0502030303020204" pitchFamily="34" charset="0"/>
              </a:rPr>
              <a:t> PNS yang </a:t>
            </a:r>
            <a:r>
              <a:rPr lang="en-AU" dirty="0" err="1">
                <a:solidFill>
                  <a:srgbClr val="FFFF00"/>
                </a:solidFill>
                <a:latin typeface="Candara" panose="020E0502030303020204" pitchFamily="34" charset="0"/>
              </a:rPr>
              <a:t>tidak</a:t>
            </a:r>
            <a:r>
              <a:rPr lang="en-AU" dirty="0">
                <a:solidFill>
                  <a:srgbClr val="FFFF00"/>
                </a:solidFill>
                <a:latin typeface="Candara" panose="020E0502030303020204" pitchFamily="34" charset="0"/>
              </a:rPr>
              <a:t> Masuk </a:t>
            </a:r>
            <a:r>
              <a:rPr lang="en-AU" dirty="0" err="1">
                <a:solidFill>
                  <a:srgbClr val="FFFF00"/>
                </a:solidFill>
                <a:latin typeface="Candara" panose="020E0502030303020204" pitchFamily="34" charset="0"/>
              </a:rPr>
              <a:t>Kerja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tanpa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alasan</a:t>
            </a:r>
            <a:r>
              <a:rPr lang="en-AU" dirty="0">
                <a:solidFill>
                  <a:srgbClr val="FFFF00"/>
                </a:solidFill>
                <a:latin typeface="Candara" panose="020E0502030303020204" pitchFamily="34" charset="0"/>
              </a:rPr>
              <a:t> yang </a:t>
            </a:r>
            <a:r>
              <a:rPr lang="en-AU" dirty="0" err="1">
                <a:solidFill>
                  <a:srgbClr val="FFFF00"/>
                </a:solidFill>
                <a:latin typeface="Candara" panose="020E0502030303020204" pitchFamily="34" charset="0"/>
              </a:rPr>
              <a:t>sah</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secara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kumulatif</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selama</a:t>
            </a:r>
            <a:r>
              <a:rPr lang="en-AU" dirty="0">
                <a:solidFill>
                  <a:srgbClr val="FFFF00"/>
                </a:solidFill>
                <a:latin typeface="Candara" panose="020E0502030303020204" pitchFamily="34" charset="0"/>
              </a:rPr>
              <a:t> 28 (</a:t>
            </a:r>
            <a:r>
              <a:rPr lang="en-AU" dirty="0" err="1">
                <a:solidFill>
                  <a:srgbClr val="FFFF00"/>
                </a:solidFill>
                <a:latin typeface="Candara" panose="020E0502030303020204" pitchFamily="34" charset="0"/>
              </a:rPr>
              <a:t>dua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puluh</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delapan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hari</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kerja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atau</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lebih</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dalam</a:t>
            </a:r>
            <a:r>
              <a:rPr lang="en-AU" dirty="0">
                <a:solidFill>
                  <a:srgbClr val="FFFF00"/>
                </a:solidFill>
                <a:latin typeface="Candara" panose="020E0502030303020204" pitchFamily="34" charset="0"/>
              </a:rPr>
              <a:t> 1 (</a:t>
            </a:r>
            <a:r>
              <a:rPr lang="en-AU" dirty="0" err="1">
                <a:solidFill>
                  <a:srgbClr val="FFFF00"/>
                </a:solidFill>
                <a:latin typeface="Candara" panose="020E0502030303020204" pitchFamily="34" charset="0"/>
              </a:rPr>
              <a:t>satu</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tahun</a:t>
            </a:r>
            <a:r>
              <a:rPr lang="en-AU" dirty="0">
                <a:solidFill>
                  <a:srgbClr val="FFFF00"/>
                </a:solidFill>
                <a:latin typeface="Candara" panose="020E0502030303020204" pitchFamily="34" charset="0"/>
              </a:rPr>
              <a:t>; dan</a:t>
            </a:r>
          </a:p>
          <a:p>
            <a:pPr marL="357188" indent="-357188" algn="just">
              <a:buFont typeface="+mj-lt"/>
              <a:buAutoNum type="arabicPeriod"/>
              <a:tabLst>
                <a:tab pos="357188" algn="l"/>
              </a:tabLst>
              <a:defRPr/>
            </a:pPr>
            <a:r>
              <a:rPr lang="en-AU" dirty="0" err="1">
                <a:solidFill>
                  <a:srgbClr val="FFFF00"/>
                </a:solidFill>
                <a:latin typeface="Candara" panose="020E0502030303020204" pitchFamily="34" charset="0"/>
              </a:rPr>
              <a:t>pemberhentian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dengan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hormat</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tidak</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atas</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permintaan</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sendiri</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sebagai</a:t>
            </a:r>
            <a:r>
              <a:rPr lang="en-AU" dirty="0">
                <a:solidFill>
                  <a:srgbClr val="FFFF00"/>
                </a:solidFill>
                <a:latin typeface="Candara" panose="020E0502030303020204" pitchFamily="34" charset="0"/>
              </a:rPr>
              <a:t> PNS </a:t>
            </a:r>
            <a:r>
              <a:rPr lang="en-AU" dirty="0" err="1">
                <a:solidFill>
                  <a:srgbClr val="FFFF00"/>
                </a:solidFill>
                <a:latin typeface="Candara" panose="020E0502030303020204" pitchFamily="34" charset="0"/>
              </a:rPr>
              <a:t>bagi</a:t>
            </a:r>
            <a:r>
              <a:rPr lang="en-AU" dirty="0">
                <a:solidFill>
                  <a:srgbClr val="FFFF00"/>
                </a:solidFill>
                <a:latin typeface="Candara" panose="020E0502030303020204" pitchFamily="34" charset="0"/>
              </a:rPr>
              <a:t> PNS yang </a:t>
            </a:r>
            <a:r>
              <a:rPr lang="en-AU" dirty="0" err="1">
                <a:solidFill>
                  <a:srgbClr val="FFFF00"/>
                </a:solidFill>
                <a:latin typeface="Candara" panose="020E0502030303020204" pitchFamily="34" charset="0"/>
              </a:rPr>
              <a:t>tidak</a:t>
            </a:r>
            <a:r>
              <a:rPr lang="en-AU" dirty="0">
                <a:solidFill>
                  <a:srgbClr val="FFFF00"/>
                </a:solidFill>
                <a:latin typeface="Candara" panose="020E0502030303020204" pitchFamily="34" charset="0"/>
              </a:rPr>
              <a:t> Masuk </a:t>
            </a:r>
            <a:r>
              <a:rPr lang="en-AU" dirty="0" err="1">
                <a:solidFill>
                  <a:srgbClr val="FFFF00"/>
                </a:solidFill>
                <a:latin typeface="Candara" panose="020E0502030303020204" pitchFamily="34" charset="0"/>
              </a:rPr>
              <a:t>Kerja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tanpa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alasan</a:t>
            </a:r>
            <a:r>
              <a:rPr lang="en-AU" dirty="0">
                <a:solidFill>
                  <a:srgbClr val="FFFF00"/>
                </a:solidFill>
                <a:latin typeface="Candara" panose="020E0502030303020204" pitchFamily="34" charset="0"/>
              </a:rPr>
              <a:t> yang </a:t>
            </a:r>
            <a:r>
              <a:rPr lang="en-AU" dirty="0" err="1">
                <a:solidFill>
                  <a:srgbClr val="FFFF00"/>
                </a:solidFill>
                <a:latin typeface="Candara" panose="020E0502030303020204" pitchFamily="34" charset="0"/>
              </a:rPr>
              <a:t>sah</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secara</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terus</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menerus</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selama</a:t>
            </a:r>
            <a:r>
              <a:rPr lang="en-AU" dirty="0">
                <a:solidFill>
                  <a:srgbClr val="FFFF00"/>
                </a:solidFill>
                <a:latin typeface="Candara" panose="020E0502030303020204" pitchFamily="34" charset="0"/>
              </a:rPr>
              <a:t> 10 (</a:t>
            </a:r>
            <a:r>
              <a:rPr lang="en-AU" dirty="0" err="1">
                <a:solidFill>
                  <a:srgbClr val="FFFF00"/>
                </a:solidFill>
                <a:latin typeface="Candara" panose="020E0502030303020204" pitchFamily="34" charset="0"/>
              </a:rPr>
              <a:t>sepuluh</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hari</a:t>
            </a:r>
            <a:r>
              <a:rPr lang="en-AU" dirty="0">
                <a:solidFill>
                  <a:srgbClr val="FFFF00"/>
                </a:solidFill>
                <a:latin typeface="Candara" panose="020E0502030303020204" pitchFamily="34" charset="0"/>
              </a:rPr>
              <a:t> </a:t>
            </a:r>
            <a:r>
              <a:rPr lang="en-AU" dirty="0" err="1">
                <a:solidFill>
                  <a:srgbClr val="FFFF00"/>
                </a:solidFill>
                <a:latin typeface="Candara" panose="020E0502030303020204" pitchFamily="34" charset="0"/>
              </a:rPr>
              <a:t>kerja</a:t>
            </a:r>
            <a:endParaRPr lang="en-AU" dirty="0">
              <a:solidFill>
                <a:srgbClr val="FFFF00"/>
              </a:solidFill>
              <a:latin typeface="Candara" panose="020E0502030303020204" pitchFamily="34" charset="0"/>
            </a:endParaRPr>
          </a:p>
        </p:txBody>
      </p:sp>
    </p:spTree>
    <p:extLst>
      <p:ext uri="{BB962C8B-B14F-4D97-AF65-F5344CB8AC3E}">
        <p14:creationId xmlns:p14="http://schemas.microsoft.com/office/powerpoint/2010/main" val="7077936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B2C4E-1648-4A6A-93AB-DDEF13CADD52}"/>
              </a:ext>
            </a:extLst>
          </p:cNvPr>
          <p:cNvSpPr/>
          <p:nvPr/>
        </p:nvSpPr>
        <p:spPr>
          <a:xfrm>
            <a:off x="341910" y="216503"/>
            <a:ext cx="4593577"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latin typeface="Tw Cen MT Condensed Extra Bold" panose="020B0803020202020204" pitchFamily="34" charset="0"/>
                <a:cs typeface="Arial" pitchFamily="34" charset="0"/>
              </a:rPr>
              <a:t>PEJABAT YANG BERWENANG MENGHUKUM</a:t>
            </a:r>
          </a:p>
        </p:txBody>
      </p:sp>
      <p:sp>
        <p:nvSpPr>
          <p:cNvPr id="11" name="Rectangle 10">
            <a:extLst>
              <a:ext uri="{FF2B5EF4-FFF2-40B4-BE49-F238E27FC236}">
                <a16:creationId xmlns:a16="http://schemas.microsoft.com/office/drawing/2014/main" id="{F0C5EBD9-0DB1-4BE2-9E1C-EC4F88808CB1}"/>
              </a:ext>
            </a:extLst>
          </p:cNvPr>
          <p:cNvSpPr/>
          <p:nvPr/>
        </p:nvSpPr>
        <p:spPr>
          <a:xfrm>
            <a:off x="341910" y="1949754"/>
            <a:ext cx="1827660" cy="19261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2000" kern="0" dirty="0">
                <a:solidFill>
                  <a:schemeClr val="tx1"/>
                </a:solidFill>
                <a:latin typeface="Candara" panose="020E0502030303020204" pitchFamily="34" charset="0"/>
                <a:ea typeface="Calibri" pitchFamily="34" charset="0"/>
                <a:cs typeface="Arial" charset="0"/>
                <a:sym typeface="Arial"/>
                <a:rtl val="0"/>
              </a:rPr>
              <a:t>Ayat (1)</a:t>
            </a:r>
          </a:p>
          <a:p>
            <a:pPr marL="90488" eaLnBrk="1" fontAlgn="auto" hangingPunct="1">
              <a:spcBef>
                <a:spcPts val="0"/>
              </a:spcBef>
              <a:spcAft>
                <a:spcPts val="0"/>
              </a:spcAft>
              <a:defRPr/>
            </a:pPr>
            <a:r>
              <a:rPr lang="en-US" sz="2000" kern="0" dirty="0">
                <a:solidFill>
                  <a:schemeClr val="tx1"/>
                </a:solidFill>
                <a:latin typeface="Candara" panose="020E0502030303020204" pitchFamily="34" charset="0"/>
                <a:ea typeface="Calibri" pitchFamily="34" charset="0"/>
                <a:cs typeface="Arial" charset="0"/>
                <a:sym typeface="Arial"/>
                <a:rtl val="0"/>
              </a:rPr>
              <a:t>JPT Utama dan JPT Madya yang </a:t>
            </a:r>
            <a:r>
              <a:rPr lang="en-US" sz="2000" kern="0" dirty="0" err="1">
                <a:solidFill>
                  <a:schemeClr val="tx1"/>
                </a:solidFill>
                <a:latin typeface="Candara" panose="020E0502030303020204" pitchFamily="34" charset="0"/>
                <a:ea typeface="Calibri" pitchFamily="34" charset="0"/>
                <a:cs typeface="Arial" charset="0"/>
                <a:sym typeface="Arial"/>
                <a:rtl val="0"/>
              </a:rPr>
              <a:t>merupakan</a:t>
            </a:r>
            <a:r>
              <a:rPr lang="en-US" sz="2000" kern="0" dirty="0">
                <a:solidFill>
                  <a:schemeClr val="tx1"/>
                </a:solidFill>
                <a:latin typeface="Candara" panose="020E0502030303020204" pitchFamily="34" charset="0"/>
                <a:ea typeface="Calibri" pitchFamily="34" charset="0"/>
                <a:cs typeface="Arial" charset="0"/>
                <a:sym typeface="Arial"/>
                <a:rtl val="0"/>
              </a:rPr>
              <a:t> PPK</a:t>
            </a:r>
            <a:endParaRPr lang="id-ID" sz="2000" kern="0" dirty="0">
              <a:solidFill>
                <a:schemeClr val="tx1"/>
              </a:solidFill>
              <a:latin typeface="Candara" panose="020E0502030303020204" pitchFamily="34" charset="0"/>
              <a:ea typeface="Calibri" pitchFamily="34" charset="0"/>
              <a:cs typeface="Arial" charset="0"/>
              <a:sym typeface="Arial"/>
              <a:rtl val="0"/>
            </a:endParaRPr>
          </a:p>
        </p:txBody>
      </p:sp>
      <p:sp>
        <p:nvSpPr>
          <p:cNvPr id="12" name="Right Arrow 5">
            <a:extLst>
              <a:ext uri="{FF2B5EF4-FFF2-40B4-BE49-F238E27FC236}">
                <a16:creationId xmlns:a16="http://schemas.microsoft.com/office/drawing/2014/main" id="{C36F766E-9BDA-41B1-8103-3760437E5C18}"/>
              </a:ext>
            </a:extLst>
          </p:cNvPr>
          <p:cNvSpPr/>
          <p:nvPr/>
        </p:nvSpPr>
        <p:spPr>
          <a:xfrm>
            <a:off x="2333885" y="2274697"/>
            <a:ext cx="648000" cy="864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ym typeface="Arial"/>
              <a:rtl val="0"/>
            </a:endParaRPr>
          </a:p>
        </p:txBody>
      </p:sp>
      <p:sp>
        <p:nvSpPr>
          <p:cNvPr id="13" name="Rectangle 12">
            <a:extLst>
              <a:ext uri="{FF2B5EF4-FFF2-40B4-BE49-F238E27FC236}">
                <a16:creationId xmlns:a16="http://schemas.microsoft.com/office/drawing/2014/main" id="{6BC053C5-1BC8-4B96-A054-B0826512CFDC}"/>
              </a:ext>
            </a:extLst>
          </p:cNvPr>
          <p:cNvSpPr/>
          <p:nvPr/>
        </p:nvSpPr>
        <p:spPr>
          <a:xfrm>
            <a:off x="3134867" y="1968078"/>
            <a:ext cx="1955096" cy="17423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2000" kern="0" dirty="0" err="1">
                <a:solidFill>
                  <a:schemeClr val="tx1"/>
                </a:solidFill>
                <a:latin typeface="Candara" panose="020E0502030303020204" pitchFamily="34" charset="0"/>
                <a:ea typeface="Calibri" pitchFamily="34" charset="0"/>
                <a:cs typeface="Arial" charset="0"/>
                <a:sym typeface="Arial"/>
                <a:rtl val="0"/>
              </a:rPr>
              <a:t>Jenis</a:t>
            </a:r>
            <a:r>
              <a:rPr lang="en-US" sz="2000" kern="0" dirty="0">
                <a:solidFill>
                  <a:schemeClr val="tx1"/>
                </a:solidFill>
                <a:latin typeface="Candara" panose="020E0502030303020204" pitchFamily="34" charset="0"/>
                <a:ea typeface="Calibri" pitchFamily="34" charset="0"/>
                <a:cs typeface="Arial" charset="0"/>
                <a:sym typeface="Arial"/>
                <a:rtl val="0"/>
              </a:rPr>
              <a:t> HD </a:t>
            </a:r>
            <a:r>
              <a:rPr lang="en-US" sz="2000" kern="0" dirty="0" err="1">
                <a:solidFill>
                  <a:schemeClr val="tx1"/>
                </a:solidFill>
                <a:latin typeface="Candara" panose="020E0502030303020204" pitchFamily="34" charset="0"/>
                <a:ea typeface="Calibri" pitchFamily="34" charset="0"/>
                <a:cs typeface="Arial" charset="0"/>
                <a:sym typeface="Arial"/>
                <a:rtl val="0"/>
              </a:rPr>
              <a:t>Berat</a:t>
            </a:r>
            <a:r>
              <a:rPr lang="en-US" sz="2000" kern="0" dirty="0">
                <a:solidFill>
                  <a:schemeClr val="tx1"/>
                </a:solidFill>
                <a:latin typeface="Candara" panose="020E0502030303020204" pitchFamily="34" charset="0"/>
                <a:ea typeface="Calibri" pitchFamily="34" charset="0"/>
                <a:cs typeface="Arial" charset="0"/>
                <a:sym typeface="Arial"/>
                <a:rtl val="0"/>
              </a:rPr>
              <a:t>:</a:t>
            </a:r>
          </a:p>
          <a:p>
            <a:pPr marL="90488" eaLnBrk="1" fontAlgn="auto" hangingPunct="1">
              <a:spcBef>
                <a:spcPts val="0"/>
              </a:spcBef>
              <a:spcAft>
                <a:spcPts val="0"/>
              </a:spcAft>
              <a:defRPr/>
            </a:pPr>
            <a:r>
              <a:rPr lang="en-US" sz="2000" kern="0" dirty="0" err="1">
                <a:solidFill>
                  <a:schemeClr val="tx1"/>
                </a:solidFill>
                <a:latin typeface="Candara" panose="020E0502030303020204" pitchFamily="34" charset="0"/>
                <a:ea typeface="Calibri" pitchFamily="34" charset="0"/>
                <a:cs typeface="Arial" charset="0"/>
                <a:sym typeface="Arial"/>
                <a:rtl val="0"/>
              </a:rPr>
              <a:t>Pasal</a:t>
            </a:r>
            <a:r>
              <a:rPr lang="en-US" sz="2000" kern="0" dirty="0">
                <a:solidFill>
                  <a:schemeClr val="tx1"/>
                </a:solidFill>
                <a:latin typeface="Candara" panose="020E0502030303020204" pitchFamily="34" charset="0"/>
                <a:ea typeface="Calibri" pitchFamily="34" charset="0"/>
                <a:cs typeface="Arial" charset="0"/>
                <a:sym typeface="Arial"/>
                <a:rtl val="0"/>
              </a:rPr>
              <a:t> 8 </a:t>
            </a:r>
            <a:r>
              <a:rPr lang="en-US" sz="2000" kern="0" dirty="0" err="1">
                <a:solidFill>
                  <a:schemeClr val="tx1"/>
                </a:solidFill>
                <a:latin typeface="Candara" panose="020E0502030303020204" pitchFamily="34" charset="0"/>
                <a:ea typeface="Calibri" pitchFamily="34" charset="0"/>
                <a:cs typeface="Arial" charset="0"/>
                <a:sym typeface="Arial"/>
                <a:rtl val="0"/>
              </a:rPr>
              <a:t>ayat</a:t>
            </a:r>
            <a:r>
              <a:rPr lang="en-US" sz="2000" kern="0" dirty="0">
                <a:solidFill>
                  <a:schemeClr val="tx1"/>
                </a:solidFill>
                <a:latin typeface="Candara" panose="020E0502030303020204" pitchFamily="34" charset="0"/>
                <a:ea typeface="Calibri" pitchFamily="34" charset="0"/>
                <a:cs typeface="Arial" charset="0"/>
                <a:sym typeface="Arial"/>
                <a:rtl val="0"/>
              </a:rPr>
              <a:t> (2), </a:t>
            </a:r>
            <a:r>
              <a:rPr lang="en-US" sz="2000" kern="0" dirty="0" err="1">
                <a:solidFill>
                  <a:schemeClr val="tx1"/>
                </a:solidFill>
                <a:latin typeface="Candara" panose="020E0502030303020204" pitchFamily="34" charset="0"/>
                <a:ea typeface="Calibri" pitchFamily="34" charset="0"/>
                <a:cs typeface="Arial" charset="0"/>
                <a:sym typeface="Arial"/>
                <a:rtl val="0"/>
              </a:rPr>
              <a:t>ayat</a:t>
            </a:r>
            <a:r>
              <a:rPr lang="en-US" sz="2000" kern="0" dirty="0">
                <a:solidFill>
                  <a:schemeClr val="tx1"/>
                </a:solidFill>
                <a:latin typeface="Candara" panose="020E0502030303020204" pitchFamily="34" charset="0"/>
                <a:ea typeface="Calibri" pitchFamily="34" charset="0"/>
                <a:cs typeface="Arial" charset="0"/>
                <a:sym typeface="Arial"/>
                <a:rtl val="0"/>
              </a:rPr>
              <a:t> (3), dan </a:t>
            </a:r>
            <a:r>
              <a:rPr lang="en-US" sz="2000" kern="0" dirty="0" err="1">
                <a:solidFill>
                  <a:schemeClr val="tx1"/>
                </a:solidFill>
                <a:latin typeface="Candara" panose="020E0502030303020204" pitchFamily="34" charset="0"/>
                <a:ea typeface="Calibri" pitchFamily="34" charset="0"/>
                <a:cs typeface="Arial" charset="0"/>
                <a:sym typeface="Arial"/>
                <a:rtl val="0"/>
              </a:rPr>
              <a:t>ayat</a:t>
            </a:r>
            <a:r>
              <a:rPr lang="en-US" sz="2000" kern="0" dirty="0">
                <a:solidFill>
                  <a:schemeClr val="tx1"/>
                </a:solidFill>
                <a:latin typeface="Candara" panose="020E0502030303020204" pitchFamily="34" charset="0"/>
                <a:ea typeface="Calibri" pitchFamily="34" charset="0"/>
                <a:cs typeface="Arial" charset="0"/>
                <a:sym typeface="Arial"/>
                <a:rtl val="0"/>
              </a:rPr>
              <a:t> (4).</a:t>
            </a:r>
          </a:p>
        </p:txBody>
      </p:sp>
      <p:grpSp>
        <p:nvGrpSpPr>
          <p:cNvPr id="2" name="Group 1">
            <a:extLst>
              <a:ext uri="{FF2B5EF4-FFF2-40B4-BE49-F238E27FC236}">
                <a16:creationId xmlns:a16="http://schemas.microsoft.com/office/drawing/2014/main" id="{86CE4CDE-7FF3-43A6-B7BE-9247041A90E0}"/>
              </a:ext>
            </a:extLst>
          </p:cNvPr>
          <p:cNvGrpSpPr/>
          <p:nvPr/>
        </p:nvGrpSpPr>
        <p:grpSpPr>
          <a:xfrm>
            <a:off x="345319" y="1151722"/>
            <a:ext cx="4744644" cy="526154"/>
            <a:chOff x="1065477" y="1172209"/>
            <a:chExt cx="4308467" cy="526154"/>
          </a:xfrm>
        </p:grpSpPr>
        <p:sp>
          <p:nvSpPr>
            <p:cNvPr id="10" name="Rectangle 9">
              <a:extLst>
                <a:ext uri="{FF2B5EF4-FFF2-40B4-BE49-F238E27FC236}">
                  <a16:creationId xmlns:a16="http://schemas.microsoft.com/office/drawing/2014/main" id="{9030BF5B-CACC-46D5-AC9A-950D187F070E}"/>
                </a:ext>
              </a:extLst>
            </p:cNvPr>
            <p:cNvSpPr/>
            <p:nvPr/>
          </p:nvSpPr>
          <p:spPr>
            <a:xfrm>
              <a:off x="1065477" y="1172209"/>
              <a:ext cx="4308467" cy="526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159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PRESIDEN</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7" name="Rectangle 6">
              <a:extLst>
                <a:ext uri="{FF2B5EF4-FFF2-40B4-BE49-F238E27FC236}">
                  <a16:creationId xmlns:a16="http://schemas.microsoft.com/office/drawing/2014/main" id="{6B41D365-FD23-46A1-8685-18735A370FFE}"/>
                </a:ext>
              </a:extLst>
            </p:cNvPr>
            <p:cNvSpPr/>
            <p:nvPr/>
          </p:nvSpPr>
          <p:spPr>
            <a:xfrm>
              <a:off x="1065477" y="1172209"/>
              <a:ext cx="583849" cy="52615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1.</a:t>
              </a:r>
              <a:endParaRPr lang="ko-KR" altLang="en-US" sz="1400" b="1" dirty="0">
                <a:solidFill>
                  <a:schemeClr val="bg1"/>
                </a:solidFill>
                <a:latin typeface="Impact" panose="020B0806030902050204" pitchFamily="34" charset="0"/>
                <a:cs typeface="Arial" pitchFamily="34" charset="0"/>
              </a:endParaRPr>
            </a:p>
          </p:txBody>
        </p:sp>
      </p:grpSp>
      <p:sp>
        <p:nvSpPr>
          <p:cNvPr id="14" name="Rectangle 13">
            <a:extLst>
              <a:ext uri="{FF2B5EF4-FFF2-40B4-BE49-F238E27FC236}">
                <a16:creationId xmlns:a16="http://schemas.microsoft.com/office/drawing/2014/main" id="{45281F1F-2F28-45DD-B11B-8A6F1B24E1ED}"/>
              </a:ext>
            </a:extLst>
          </p:cNvPr>
          <p:cNvSpPr/>
          <p:nvPr/>
        </p:nvSpPr>
        <p:spPr>
          <a:xfrm>
            <a:off x="341910" y="3987552"/>
            <a:ext cx="1827660" cy="26015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600" kern="0" dirty="0">
                <a:solidFill>
                  <a:schemeClr val="tx1"/>
                </a:solidFill>
                <a:latin typeface="Candara" panose="020E0502030303020204" pitchFamily="34" charset="0"/>
                <a:ea typeface="Calibri" pitchFamily="34" charset="0"/>
                <a:cs typeface="Arial" charset="0"/>
                <a:sym typeface="Arial"/>
                <a:rtl val="0"/>
              </a:rPr>
              <a:t>JPT Madya, JF Ahli Utama dan </a:t>
            </a:r>
          </a:p>
          <a:p>
            <a:pPr marL="90488" eaLnBrk="1" fontAlgn="auto" hangingPunct="1">
              <a:spcBef>
                <a:spcPts val="0"/>
              </a:spcBef>
              <a:spcAft>
                <a:spcPts val="0"/>
              </a:spcAft>
              <a:defRPr/>
            </a:pPr>
            <a:r>
              <a:rPr lang="en-US" sz="1600" kern="0" dirty="0" err="1">
                <a:solidFill>
                  <a:schemeClr val="tx1"/>
                </a:solidFill>
                <a:latin typeface="Candara" panose="020E0502030303020204" pitchFamily="34" charset="0"/>
                <a:ea typeface="Calibri" pitchFamily="34" charset="0"/>
                <a:cs typeface="Arial" charset="0"/>
                <a:sym typeface="Arial"/>
                <a:rtl val="0"/>
              </a:rPr>
              <a:t>Jabatan</a:t>
            </a:r>
            <a:r>
              <a:rPr lang="en-US" sz="1600" kern="0" dirty="0">
                <a:solidFill>
                  <a:schemeClr val="tx1"/>
                </a:solidFill>
                <a:latin typeface="Candara" panose="020E0502030303020204" pitchFamily="34" charset="0"/>
                <a:ea typeface="Calibri" pitchFamily="34" charset="0"/>
                <a:cs typeface="Arial" charset="0"/>
                <a:sym typeface="Arial"/>
                <a:rtl val="0"/>
              </a:rPr>
              <a:t> lain yang </a:t>
            </a:r>
            <a:r>
              <a:rPr lang="en-US" sz="1600" kern="0" dirty="0" err="1">
                <a:solidFill>
                  <a:schemeClr val="tx1"/>
                </a:solidFill>
                <a:latin typeface="Candara" panose="020E0502030303020204" pitchFamily="34" charset="0"/>
                <a:ea typeface="Calibri" pitchFamily="34" charset="0"/>
                <a:cs typeface="Arial" charset="0"/>
                <a:sym typeface="Arial"/>
                <a:rtl val="0"/>
              </a:rPr>
              <a:t>pengangkatan</a:t>
            </a:r>
            <a:r>
              <a:rPr lang="en-US" sz="1600" kern="0" dirty="0">
                <a:solidFill>
                  <a:schemeClr val="tx1"/>
                </a:solidFill>
                <a:latin typeface="Candara" panose="020E0502030303020204" pitchFamily="34" charset="0"/>
                <a:ea typeface="Calibri" pitchFamily="34" charset="0"/>
                <a:cs typeface="Arial" charset="0"/>
                <a:sym typeface="Arial"/>
                <a:rtl val="0"/>
              </a:rPr>
              <a:t> </a:t>
            </a:r>
          </a:p>
          <a:p>
            <a:pPr marL="90488" eaLnBrk="1" fontAlgn="auto" hangingPunct="1">
              <a:spcBef>
                <a:spcPts val="0"/>
              </a:spcBef>
              <a:spcAft>
                <a:spcPts val="0"/>
              </a:spcAft>
              <a:defRPr/>
            </a:pPr>
            <a:r>
              <a:rPr lang="en-US" sz="1600" kern="0" dirty="0">
                <a:solidFill>
                  <a:schemeClr val="tx1"/>
                </a:solidFill>
                <a:latin typeface="Candara" panose="020E0502030303020204" pitchFamily="34" charset="0"/>
                <a:ea typeface="Calibri" pitchFamily="34" charset="0"/>
                <a:cs typeface="Arial" charset="0"/>
                <a:sym typeface="Arial"/>
                <a:rtl val="0"/>
              </a:rPr>
              <a:t>dan </a:t>
            </a:r>
            <a:r>
              <a:rPr lang="en-US" sz="1600" kern="0" dirty="0" err="1">
                <a:solidFill>
                  <a:schemeClr val="tx1"/>
                </a:solidFill>
                <a:latin typeface="Candara" panose="020E0502030303020204" pitchFamily="34" charset="0"/>
                <a:ea typeface="Calibri" pitchFamily="34" charset="0"/>
                <a:cs typeface="Arial" charset="0"/>
                <a:sym typeface="Arial"/>
                <a:rtl val="0"/>
              </a:rPr>
              <a:t>pemberhentian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menjadi</a:t>
            </a:r>
            <a:r>
              <a:rPr lang="en-US" sz="1600" kern="0" dirty="0">
                <a:solidFill>
                  <a:schemeClr val="tx1"/>
                </a:solidFill>
                <a:latin typeface="Candara" panose="020E0502030303020204" pitchFamily="34" charset="0"/>
                <a:ea typeface="Calibri" pitchFamily="34" charset="0"/>
                <a:cs typeface="Arial" charset="0"/>
                <a:sym typeface="Arial"/>
                <a:rtl val="0"/>
              </a:rPr>
              <a:t> </a:t>
            </a:r>
          </a:p>
          <a:p>
            <a:pPr marL="90488" eaLnBrk="1" fontAlgn="auto" hangingPunct="1">
              <a:spcBef>
                <a:spcPts val="0"/>
              </a:spcBef>
              <a:spcAft>
                <a:spcPts val="0"/>
              </a:spcAft>
              <a:defRPr/>
            </a:pPr>
            <a:r>
              <a:rPr lang="en-US" sz="1600" kern="0" dirty="0" err="1">
                <a:solidFill>
                  <a:schemeClr val="tx1"/>
                </a:solidFill>
                <a:latin typeface="Candara" panose="020E0502030303020204" pitchFamily="34" charset="0"/>
                <a:ea typeface="Calibri" pitchFamily="34" charset="0"/>
                <a:cs typeface="Arial" charset="0"/>
                <a:sym typeface="Arial"/>
                <a:rtl val="0"/>
              </a:rPr>
              <a:t>wewenang</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Presiden</a:t>
            </a:r>
            <a:endParaRPr lang="id-ID" sz="1600" kern="0" dirty="0">
              <a:solidFill>
                <a:schemeClr val="tx1"/>
              </a:solidFill>
              <a:latin typeface="Candara" panose="020E0502030303020204" pitchFamily="34" charset="0"/>
              <a:ea typeface="Calibri" pitchFamily="34" charset="0"/>
              <a:cs typeface="Arial" charset="0"/>
              <a:sym typeface="Arial"/>
              <a:rtl val="0"/>
            </a:endParaRPr>
          </a:p>
        </p:txBody>
      </p:sp>
      <p:sp>
        <p:nvSpPr>
          <p:cNvPr id="15" name="Right Arrow 5">
            <a:extLst>
              <a:ext uri="{FF2B5EF4-FFF2-40B4-BE49-F238E27FC236}">
                <a16:creationId xmlns:a16="http://schemas.microsoft.com/office/drawing/2014/main" id="{F8FA6F55-CDF7-4AC4-9224-29DA2682D3B2}"/>
              </a:ext>
            </a:extLst>
          </p:cNvPr>
          <p:cNvSpPr/>
          <p:nvPr/>
        </p:nvSpPr>
        <p:spPr>
          <a:xfrm>
            <a:off x="2333885" y="4737585"/>
            <a:ext cx="648000" cy="864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16" name="Rectangle 15">
            <a:extLst>
              <a:ext uri="{FF2B5EF4-FFF2-40B4-BE49-F238E27FC236}">
                <a16:creationId xmlns:a16="http://schemas.microsoft.com/office/drawing/2014/main" id="{BA88274E-783D-464A-B7CC-579543F3FCC0}"/>
              </a:ext>
            </a:extLst>
          </p:cNvPr>
          <p:cNvSpPr/>
          <p:nvPr/>
        </p:nvSpPr>
        <p:spPr>
          <a:xfrm>
            <a:off x="3134867" y="4328735"/>
            <a:ext cx="1955096" cy="17423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2000" kern="0" dirty="0" err="1">
                <a:solidFill>
                  <a:schemeClr val="tx1"/>
                </a:solidFill>
                <a:latin typeface="Candara" panose="020E0502030303020204" pitchFamily="34" charset="0"/>
                <a:ea typeface="Calibri" pitchFamily="34" charset="0"/>
                <a:cs typeface="Arial" charset="0"/>
                <a:sym typeface="Arial"/>
                <a:rtl val="0"/>
              </a:rPr>
              <a:t>Jenis</a:t>
            </a:r>
            <a:r>
              <a:rPr lang="en-US" sz="2000" kern="0" dirty="0">
                <a:solidFill>
                  <a:schemeClr val="tx1"/>
                </a:solidFill>
                <a:latin typeface="Candara" panose="020E0502030303020204" pitchFamily="34" charset="0"/>
                <a:ea typeface="Calibri" pitchFamily="34" charset="0"/>
                <a:cs typeface="Arial" charset="0"/>
                <a:sym typeface="Arial"/>
                <a:rtl val="0"/>
              </a:rPr>
              <a:t> HD </a:t>
            </a:r>
            <a:r>
              <a:rPr lang="en-US" sz="2000" kern="0" dirty="0" err="1">
                <a:solidFill>
                  <a:schemeClr val="tx1"/>
                </a:solidFill>
                <a:latin typeface="Candara" panose="020E0502030303020204" pitchFamily="34" charset="0"/>
                <a:ea typeface="Calibri" pitchFamily="34" charset="0"/>
                <a:cs typeface="Arial" charset="0"/>
                <a:sym typeface="Arial"/>
                <a:rtl val="0"/>
              </a:rPr>
              <a:t>Berat</a:t>
            </a:r>
            <a:r>
              <a:rPr lang="en-US" sz="2000" kern="0" dirty="0">
                <a:solidFill>
                  <a:schemeClr val="tx1"/>
                </a:solidFill>
                <a:latin typeface="Candara" panose="020E0502030303020204" pitchFamily="34" charset="0"/>
                <a:ea typeface="Calibri" pitchFamily="34" charset="0"/>
                <a:cs typeface="Arial" charset="0"/>
                <a:sym typeface="Arial"/>
                <a:rtl val="0"/>
              </a:rPr>
              <a:t>:</a:t>
            </a:r>
          </a:p>
          <a:p>
            <a:pPr marL="90488" eaLnBrk="1" fontAlgn="auto" hangingPunct="1">
              <a:spcBef>
                <a:spcPts val="0"/>
              </a:spcBef>
              <a:spcAft>
                <a:spcPts val="0"/>
              </a:spcAft>
              <a:defRPr/>
            </a:pPr>
            <a:r>
              <a:rPr lang="en-US" sz="2000" kern="0" dirty="0" err="1">
                <a:solidFill>
                  <a:schemeClr val="tx1"/>
                </a:solidFill>
                <a:latin typeface="Candara" panose="020E0502030303020204" pitchFamily="34" charset="0"/>
                <a:ea typeface="Calibri" pitchFamily="34" charset="0"/>
                <a:cs typeface="Arial" charset="0"/>
                <a:sym typeface="Arial"/>
                <a:rtl val="0"/>
              </a:rPr>
              <a:t>Pasal</a:t>
            </a:r>
            <a:r>
              <a:rPr lang="en-US" sz="2000" kern="0" dirty="0">
                <a:solidFill>
                  <a:schemeClr val="tx1"/>
                </a:solidFill>
                <a:latin typeface="Candara" panose="020E0502030303020204" pitchFamily="34" charset="0"/>
                <a:ea typeface="Calibri" pitchFamily="34" charset="0"/>
                <a:cs typeface="Arial" charset="0"/>
                <a:sym typeface="Arial"/>
                <a:rtl val="0"/>
              </a:rPr>
              <a:t> 8 </a:t>
            </a:r>
            <a:r>
              <a:rPr lang="en-US" sz="2000" kern="0" dirty="0" err="1">
                <a:solidFill>
                  <a:schemeClr val="tx1"/>
                </a:solidFill>
                <a:latin typeface="Candara" panose="020E0502030303020204" pitchFamily="34" charset="0"/>
                <a:ea typeface="Calibri" pitchFamily="34" charset="0"/>
                <a:cs typeface="Arial" charset="0"/>
                <a:sym typeface="Arial"/>
                <a:rtl val="0"/>
              </a:rPr>
              <a:t>ayat</a:t>
            </a:r>
            <a:r>
              <a:rPr lang="en-US" sz="2000" kern="0" dirty="0">
                <a:solidFill>
                  <a:schemeClr val="tx1"/>
                </a:solidFill>
                <a:latin typeface="Candara" panose="020E0502030303020204" pitchFamily="34" charset="0"/>
                <a:ea typeface="Calibri" pitchFamily="34" charset="0"/>
                <a:cs typeface="Arial" charset="0"/>
                <a:sym typeface="Arial"/>
                <a:rtl val="0"/>
              </a:rPr>
              <a:t> (4) </a:t>
            </a:r>
            <a:r>
              <a:rPr lang="en-US" sz="2000" kern="0" dirty="0" err="1">
                <a:solidFill>
                  <a:schemeClr val="tx1"/>
                </a:solidFill>
                <a:latin typeface="Candara" panose="020E0502030303020204" pitchFamily="34" charset="0"/>
                <a:ea typeface="Calibri" pitchFamily="34" charset="0"/>
                <a:cs typeface="Arial" charset="0"/>
                <a:sym typeface="Arial"/>
                <a:rtl val="0"/>
              </a:rPr>
              <a:t>huruf</a:t>
            </a:r>
            <a:r>
              <a:rPr lang="en-US" sz="2000" kern="0" dirty="0">
                <a:solidFill>
                  <a:schemeClr val="tx1"/>
                </a:solidFill>
                <a:latin typeface="Candara" panose="020E0502030303020204" pitchFamily="34" charset="0"/>
                <a:ea typeface="Calibri" pitchFamily="34" charset="0"/>
                <a:cs typeface="Arial" charset="0"/>
                <a:sym typeface="Arial"/>
                <a:rtl val="0"/>
              </a:rPr>
              <a:t> c</a:t>
            </a:r>
          </a:p>
        </p:txBody>
      </p:sp>
      <p:sp>
        <p:nvSpPr>
          <p:cNvPr id="17" name="Rectangle 16">
            <a:extLst>
              <a:ext uri="{FF2B5EF4-FFF2-40B4-BE49-F238E27FC236}">
                <a16:creationId xmlns:a16="http://schemas.microsoft.com/office/drawing/2014/main" id="{5AC74809-6658-4C3A-8F24-41D02EFE455A}"/>
              </a:ext>
            </a:extLst>
          </p:cNvPr>
          <p:cNvSpPr/>
          <p:nvPr/>
        </p:nvSpPr>
        <p:spPr>
          <a:xfrm>
            <a:off x="7108721" y="5716475"/>
            <a:ext cx="4850465" cy="9907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600" kern="0" dirty="0" err="1">
                <a:solidFill>
                  <a:schemeClr val="tx1"/>
                </a:solidFill>
                <a:latin typeface="Candara" panose="020E0502030303020204" pitchFamily="34" charset="0"/>
                <a:ea typeface="Calibri" pitchFamily="34" charset="0"/>
                <a:cs typeface="Arial" charset="0"/>
                <a:sym typeface="Arial"/>
                <a:rtl val="0"/>
              </a:rPr>
              <a:t>Penjatuhan</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ditetapkan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berdasarkan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usul</a:t>
            </a:r>
            <a:r>
              <a:rPr lang="en-US" sz="1600" kern="0" dirty="0">
                <a:solidFill>
                  <a:schemeClr val="tx1"/>
                </a:solidFill>
                <a:latin typeface="Candara" panose="020E0502030303020204" pitchFamily="34" charset="0"/>
                <a:ea typeface="Calibri" pitchFamily="34" charset="0"/>
                <a:cs typeface="Arial" charset="0"/>
                <a:sym typeface="Arial"/>
                <a:rtl val="0"/>
              </a:rPr>
              <a:t>:</a:t>
            </a:r>
          </a:p>
          <a:p>
            <a:pPr marL="547688" indent="-457200" eaLnBrk="1" fontAlgn="auto" hangingPunct="1">
              <a:spcBef>
                <a:spcPts val="0"/>
              </a:spcBef>
              <a:spcAft>
                <a:spcPts val="0"/>
              </a:spcAft>
              <a:buAutoNum type="alphaLcPeriod"/>
              <a:defRPr/>
            </a:pPr>
            <a:r>
              <a:rPr lang="en-US" sz="1600" kern="0" dirty="0">
                <a:solidFill>
                  <a:schemeClr val="tx1"/>
                </a:solidFill>
                <a:latin typeface="Candara" panose="020E0502030303020204" pitchFamily="34" charset="0"/>
                <a:ea typeface="Calibri" pitchFamily="34" charset="0"/>
                <a:cs typeface="Arial" charset="0"/>
                <a:sym typeface="Arial"/>
                <a:rtl val="0"/>
              </a:rPr>
              <a:t>Menteri: JPT Utama</a:t>
            </a:r>
          </a:p>
          <a:p>
            <a:pPr marL="547688" indent="-457200" eaLnBrk="1" fontAlgn="auto" hangingPunct="1">
              <a:spcBef>
                <a:spcPts val="0"/>
              </a:spcBef>
              <a:spcAft>
                <a:spcPts val="0"/>
              </a:spcAft>
              <a:buAutoNum type="alphaLcPeriod"/>
              <a:defRPr/>
            </a:pPr>
            <a:r>
              <a:rPr lang="en-US" sz="1600" kern="0" dirty="0">
                <a:solidFill>
                  <a:schemeClr val="tx1"/>
                </a:solidFill>
                <a:latin typeface="Candara" panose="020E0502030303020204" pitchFamily="34" charset="0"/>
                <a:ea typeface="Calibri" pitchFamily="34" charset="0"/>
                <a:cs typeface="Arial" charset="0"/>
                <a:sym typeface="Arial"/>
                <a:rtl val="0"/>
              </a:rPr>
              <a:t>PPK: JPT Madya, dan </a:t>
            </a:r>
            <a:r>
              <a:rPr lang="en-US" sz="1600" kern="0" dirty="0" err="1">
                <a:solidFill>
                  <a:schemeClr val="tx1"/>
                </a:solidFill>
                <a:latin typeface="Candara" panose="020E0502030303020204" pitchFamily="34" charset="0"/>
                <a:ea typeface="Calibri" pitchFamily="34" charset="0"/>
                <a:cs typeface="Arial" charset="0"/>
                <a:sym typeface="Arial"/>
                <a:rtl val="0"/>
              </a:rPr>
              <a:t>jabatan</a:t>
            </a:r>
            <a:r>
              <a:rPr lang="en-US" sz="1600" kern="0" dirty="0">
                <a:solidFill>
                  <a:schemeClr val="tx1"/>
                </a:solidFill>
                <a:latin typeface="Candara" panose="020E0502030303020204" pitchFamily="34" charset="0"/>
                <a:ea typeface="Calibri" pitchFamily="34" charset="0"/>
                <a:cs typeface="Arial" charset="0"/>
                <a:sym typeface="Arial"/>
                <a:rtl val="0"/>
              </a:rPr>
              <a:t> lain yang </a:t>
            </a:r>
            <a:r>
              <a:rPr lang="en-US" sz="1600" kern="0" dirty="0" err="1">
                <a:solidFill>
                  <a:schemeClr val="tx1"/>
                </a:solidFill>
                <a:latin typeface="Candara" panose="020E0502030303020204" pitchFamily="34" charset="0"/>
                <a:ea typeface="Calibri" pitchFamily="34" charset="0"/>
                <a:cs typeface="Arial" charset="0"/>
                <a:sym typeface="Arial"/>
                <a:rtl val="0"/>
              </a:rPr>
              <a:t>menjadi</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kewenangan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Presiden</a:t>
            </a:r>
            <a:r>
              <a:rPr lang="en-US" sz="1600" kern="0" dirty="0">
                <a:solidFill>
                  <a:schemeClr val="tx1"/>
                </a:solidFill>
                <a:latin typeface="Candara" panose="020E0502030303020204" pitchFamily="34" charset="0"/>
                <a:ea typeface="Calibri" pitchFamily="34" charset="0"/>
                <a:cs typeface="Arial" charset="0"/>
                <a:sym typeface="Arial"/>
                <a:rtl val="0"/>
              </a:rPr>
              <a:t>.</a:t>
            </a:r>
          </a:p>
        </p:txBody>
      </p:sp>
    </p:spTree>
    <p:extLst>
      <p:ext uri="{BB962C8B-B14F-4D97-AF65-F5344CB8AC3E}">
        <p14:creationId xmlns:p14="http://schemas.microsoft.com/office/powerpoint/2010/main" val="12637648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0" y="176894"/>
            <a:ext cx="6531428" cy="1015663"/>
          </a:xfrm>
          <a:prstGeom prst="rect">
            <a:avLst/>
          </a:prstGeom>
          <a:noFill/>
        </p:spPr>
        <p:txBody>
          <a:bodyPr wrap="square" rtlCol="0" anchor="ctr">
            <a:spAutoFit/>
          </a:bodyPr>
          <a:lstStyle/>
          <a:p>
            <a:pPr algn="r"/>
            <a:r>
              <a:rPr lang="en-US" altLang="ko-KR" sz="6000" dirty="0">
                <a:solidFill>
                  <a:schemeClr val="tx1">
                    <a:lumMod val="85000"/>
                    <a:lumOff val="15000"/>
                  </a:schemeClr>
                </a:solidFill>
                <a:latin typeface="Tw Cen MT Condensed Extra Bold" panose="020B0803020202020204" pitchFamily="34" charset="0"/>
                <a:cs typeface="Arial" pitchFamily="34" charset="0"/>
              </a:rPr>
              <a:t>Dasar Hukum</a:t>
            </a:r>
            <a:endParaRPr lang="ko-KR" altLang="en-US" sz="6000" dirty="0">
              <a:solidFill>
                <a:schemeClr val="tx1">
                  <a:lumMod val="85000"/>
                  <a:lumOff val="15000"/>
                </a:schemeClr>
              </a:solidFill>
              <a:latin typeface="Tw Cen MT Condensed Extra Bold" panose="020B0803020202020204" pitchFamily="34" charset="0"/>
              <a:cs typeface="Arial" pitchFamily="34" charset="0"/>
            </a:endParaRPr>
          </a:p>
        </p:txBody>
      </p:sp>
      <p:grpSp>
        <p:nvGrpSpPr>
          <p:cNvPr id="2" name="Group 1">
            <a:extLst>
              <a:ext uri="{FF2B5EF4-FFF2-40B4-BE49-F238E27FC236}">
                <a16:creationId xmlns:a16="http://schemas.microsoft.com/office/drawing/2014/main" id="{4F83403B-6DDF-4B4A-8DD2-A457ECB04A4A}"/>
              </a:ext>
            </a:extLst>
          </p:cNvPr>
          <p:cNvGrpSpPr/>
          <p:nvPr/>
        </p:nvGrpSpPr>
        <p:grpSpPr>
          <a:xfrm>
            <a:off x="128269" y="1505904"/>
            <a:ext cx="6584026" cy="4527927"/>
            <a:chOff x="116910" y="1505904"/>
            <a:chExt cx="6584026" cy="4527927"/>
          </a:xfrm>
        </p:grpSpPr>
        <p:grpSp>
          <p:nvGrpSpPr>
            <p:cNvPr id="27" name="Group 26">
              <a:extLst>
                <a:ext uri="{FF2B5EF4-FFF2-40B4-BE49-F238E27FC236}">
                  <a16:creationId xmlns:a16="http://schemas.microsoft.com/office/drawing/2014/main" id="{02B29345-9AC4-4A35-A8C3-C95BFBF0D3C6}"/>
                </a:ext>
              </a:extLst>
            </p:cNvPr>
            <p:cNvGrpSpPr/>
            <p:nvPr/>
          </p:nvGrpSpPr>
          <p:grpSpPr>
            <a:xfrm flipH="1">
              <a:off x="886745" y="1505904"/>
              <a:ext cx="5798943" cy="830997"/>
              <a:chOff x="4834470" y="1491808"/>
              <a:chExt cx="5798943" cy="830997"/>
            </a:xfrm>
          </p:grpSpPr>
          <p:sp>
            <p:nvSpPr>
              <p:cNvPr id="70" name="TextBox 69">
                <a:extLst>
                  <a:ext uri="{FF2B5EF4-FFF2-40B4-BE49-F238E27FC236}">
                    <a16:creationId xmlns:a16="http://schemas.microsoft.com/office/drawing/2014/main" id="{F27F738C-8170-4463-A41F-FD712E47E855}"/>
                  </a:ext>
                </a:extLst>
              </p:cNvPr>
              <p:cNvSpPr txBox="1"/>
              <p:nvPr/>
            </p:nvSpPr>
            <p:spPr>
              <a:xfrm>
                <a:off x="5693162" y="1491808"/>
                <a:ext cx="4940251" cy="830997"/>
              </a:xfrm>
              <a:prstGeom prst="rect">
                <a:avLst/>
              </a:prstGeom>
              <a:noFill/>
            </p:spPr>
            <p:txBody>
              <a:bodyPr wrap="square" lIns="108000" rIns="108000" rtlCol="0">
                <a:spAutoFit/>
              </a:bodyPr>
              <a:lstStyle/>
              <a:p>
                <a:pPr lvl="0" algn="ctr"/>
                <a:r>
                  <a:rPr lang="id-ID" sz="2400" b="1" dirty="0">
                    <a:latin typeface="Impact" panose="020B0806030902050204" pitchFamily="34" charset="0"/>
                  </a:rPr>
                  <a:t>UU NO 5 TAHUN 2014 </a:t>
                </a:r>
                <a:r>
                  <a:rPr lang="en-AU" sz="2400" b="1" dirty="0">
                    <a:latin typeface="Impact" panose="020B0806030902050204" pitchFamily="34" charset="0"/>
                  </a:rPr>
                  <a:t>TENTANG</a:t>
                </a:r>
                <a:r>
                  <a:rPr lang="id-ID" sz="2400" b="1" dirty="0">
                    <a:latin typeface="Impact" panose="020B0806030902050204" pitchFamily="34" charset="0"/>
                  </a:rPr>
                  <a:t> MANAJEMEN ASN</a:t>
                </a:r>
                <a:endParaRPr lang="en-AU" sz="2400" dirty="0">
                  <a:latin typeface="Impact" panose="020B0806030902050204" pitchFamily="34" charset="0"/>
                </a:endParaRPr>
              </a:p>
            </p:txBody>
          </p:sp>
          <p:grpSp>
            <p:nvGrpSpPr>
              <p:cNvPr id="66" name="Group 65">
                <a:extLst>
                  <a:ext uri="{FF2B5EF4-FFF2-40B4-BE49-F238E27FC236}">
                    <a16:creationId xmlns:a16="http://schemas.microsoft.com/office/drawing/2014/main" id="{B25E189F-2182-4BF8-A6D1-C73EA43575A9}"/>
                  </a:ext>
                </a:extLst>
              </p:cNvPr>
              <p:cNvGrpSpPr/>
              <p:nvPr/>
            </p:nvGrpSpPr>
            <p:grpSpPr>
              <a:xfrm>
                <a:off x="4834470" y="1491808"/>
                <a:ext cx="780795" cy="780795"/>
                <a:chOff x="5412981" y="1449052"/>
                <a:chExt cx="780795" cy="780795"/>
              </a:xfrm>
            </p:grpSpPr>
            <p:sp>
              <p:nvSpPr>
                <p:cNvPr id="67" name="Oval 66">
                  <a:extLst>
                    <a:ext uri="{FF2B5EF4-FFF2-40B4-BE49-F238E27FC236}">
                      <a16:creationId xmlns:a16="http://schemas.microsoft.com/office/drawing/2014/main" id="{2E0D5EC5-D3D0-4F68-8D83-CC45F2025F68}"/>
                    </a:ext>
                  </a:extLst>
                </p:cNvPr>
                <p:cNvSpPr/>
                <p:nvPr/>
              </p:nvSpPr>
              <p:spPr>
                <a:xfrm>
                  <a:off x="5412981" y="1449052"/>
                  <a:ext cx="780795" cy="7807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8" name="TextBox 67">
                  <a:extLst>
                    <a:ext uri="{FF2B5EF4-FFF2-40B4-BE49-F238E27FC236}">
                      <a16:creationId xmlns:a16="http://schemas.microsoft.com/office/drawing/2014/main" id="{96C58188-069D-4EF2-9FCB-DEED491C5451}"/>
                    </a:ext>
                  </a:extLst>
                </p:cNvPr>
                <p:cNvSpPr txBox="1"/>
                <p:nvPr/>
              </p:nvSpPr>
              <p:spPr>
                <a:xfrm>
                  <a:off x="5490878" y="1577248"/>
                  <a:ext cx="625002" cy="523220"/>
                </a:xfrm>
                <a:prstGeom prst="rect">
                  <a:avLst/>
                </a:prstGeom>
                <a:noFill/>
              </p:spPr>
              <p:txBody>
                <a:bodyPr wrap="square" lIns="108000" rIns="108000" rtlCol="0">
                  <a:spAutoFit/>
                </a:bodyPr>
                <a:lstStyle/>
                <a:p>
                  <a:pPr algn="ctr"/>
                  <a:r>
                    <a:rPr lang="en-US" altLang="ko-KR" sz="2800" b="1" dirty="0">
                      <a:solidFill>
                        <a:schemeClr val="tx1">
                          <a:lumMod val="85000"/>
                          <a:lumOff val="15000"/>
                        </a:schemeClr>
                      </a:solidFill>
                      <a:latin typeface="Impact" panose="020B0806030902050204" pitchFamily="34" charset="0"/>
                      <a:cs typeface="Arial" pitchFamily="34" charset="0"/>
                    </a:rPr>
                    <a:t>01</a:t>
                  </a:r>
                  <a:endParaRPr lang="ko-KR" altLang="en-US" sz="2800" b="1" dirty="0">
                    <a:solidFill>
                      <a:schemeClr val="tx1">
                        <a:lumMod val="85000"/>
                        <a:lumOff val="15000"/>
                      </a:schemeClr>
                    </a:solidFill>
                    <a:latin typeface="Impact" panose="020B0806030902050204" pitchFamily="34" charset="0"/>
                    <a:cs typeface="Arial" pitchFamily="34" charset="0"/>
                  </a:endParaRPr>
                </a:p>
              </p:txBody>
            </p:sp>
          </p:grpSp>
        </p:grpSp>
        <p:grpSp>
          <p:nvGrpSpPr>
            <p:cNvPr id="32" name="Group 31">
              <a:extLst>
                <a:ext uri="{FF2B5EF4-FFF2-40B4-BE49-F238E27FC236}">
                  <a16:creationId xmlns:a16="http://schemas.microsoft.com/office/drawing/2014/main" id="{C657BD16-3123-43D2-884A-EDB4C2054829}"/>
                </a:ext>
              </a:extLst>
            </p:cNvPr>
            <p:cNvGrpSpPr/>
            <p:nvPr/>
          </p:nvGrpSpPr>
          <p:grpSpPr>
            <a:xfrm flipH="1">
              <a:off x="116910" y="3172565"/>
              <a:ext cx="6552350" cy="843476"/>
              <a:chOff x="4414958" y="2130025"/>
              <a:chExt cx="6552350" cy="843476"/>
            </a:xfrm>
          </p:grpSpPr>
          <p:sp>
            <p:nvSpPr>
              <p:cNvPr id="64" name="TextBox 63">
                <a:extLst>
                  <a:ext uri="{FF2B5EF4-FFF2-40B4-BE49-F238E27FC236}">
                    <a16:creationId xmlns:a16="http://schemas.microsoft.com/office/drawing/2014/main" id="{B27F3D5A-8F0C-4F84-BB2B-12F5452AEB3F}"/>
                  </a:ext>
                </a:extLst>
              </p:cNvPr>
              <p:cNvSpPr txBox="1"/>
              <p:nvPr/>
            </p:nvSpPr>
            <p:spPr>
              <a:xfrm>
                <a:off x="5284793" y="2142504"/>
                <a:ext cx="5682515" cy="830997"/>
              </a:xfrm>
              <a:prstGeom prst="rect">
                <a:avLst/>
              </a:prstGeom>
              <a:noFill/>
            </p:spPr>
            <p:txBody>
              <a:bodyPr wrap="square" lIns="108000" rIns="108000" rtlCol="0">
                <a:spAutoFit/>
              </a:bodyPr>
              <a:lstStyle/>
              <a:p>
                <a:pPr lvl="0" algn="ctr"/>
                <a:r>
                  <a:rPr lang="id-ID" sz="2400" b="1" dirty="0">
                    <a:latin typeface="Impact" panose="020B0806030902050204" pitchFamily="34" charset="0"/>
                  </a:rPr>
                  <a:t>PP </a:t>
                </a:r>
                <a:r>
                  <a:rPr lang="en-AU" sz="2400" b="1" dirty="0">
                    <a:latin typeface="Impact" panose="020B0806030902050204" pitchFamily="34" charset="0"/>
                  </a:rPr>
                  <a:t>NO </a:t>
                </a:r>
                <a:r>
                  <a:rPr lang="id-ID" sz="2400" b="1" dirty="0">
                    <a:latin typeface="Impact" panose="020B0806030902050204" pitchFamily="34" charset="0"/>
                  </a:rPr>
                  <a:t>11 TAHUN 2017 </a:t>
                </a:r>
                <a:r>
                  <a:rPr lang="en-US" sz="2400" b="1" dirty="0">
                    <a:latin typeface="Impact" panose="020B0806030902050204" pitchFamily="34" charset="0"/>
                  </a:rPr>
                  <a:t>jo PP NO 17 TAHUN 2020 TENTANG </a:t>
                </a:r>
                <a:r>
                  <a:rPr lang="id-ID" sz="2400" b="1" dirty="0">
                    <a:latin typeface="Impact" panose="020B0806030902050204" pitchFamily="34" charset="0"/>
                  </a:rPr>
                  <a:t>MANAJEMEN PNS</a:t>
                </a:r>
                <a:r>
                  <a:rPr lang="en-US" sz="2400" b="1" dirty="0">
                    <a:latin typeface="Impact" panose="020B0806030902050204" pitchFamily="34" charset="0"/>
                  </a:rPr>
                  <a:t> </a:t>
                </a:r>
                <a:endParaRPr lang="en-AU" sz="2400" dirty="0">
                  <a:latin typeface="Impact" panose="020B0806030902050204" pitchFamily="34" charset="0"/>
                </a:endParaRPr>
              </a:p>
            </p:txBody>
          </p:sp>
          <p:grpSp>
            <p:nvGrpSpPr>
              <p:cNvPr id="60" name="Group 59">
                <a:extLst>
                  <a:ext uri="{FF2B5EF4-FFF2-40B4-BE49-F238E27FC236}">
                    <a16:creationId xmlns:a16="http://schemas.microsoft.com/office/drawing/2014/main" id="{18ACACBC-D9AC-46E1-B815-593D719F5499}"/>
                  </a:ext>
                </a:extLst>
              </p:cNvPr>
              <p:cNvGrpSpPr/>
              <p:nvPr/>
            </p:nvGrpSpPr>
            <p:grpSpPr>
              <a:xfrm>
                <a:off x="4414958" y="2130025"/>
                <a:ext cx="780795" cy="780795"/>
                <a:chOff x="4993469" y="2087269"/>
                <a:chExt cx="780795" cy="780795"/>
              </a:xfrm>
            </p:grpSpPr>
            <p:sp>
              <p:nvSpPr>
                <p:cNvPr id="61" name="Oval 60">
                  <a:extLst>
                    <a:ext uri="{FF2B5EF4-FFF2-40B4-BE49-F238E27FC236}">
                      <a16:creationId xmlns:a16="http://schemas.microsoft.com/office/drawing/2014/main" id="{386193F5-FCD1-4F21-AC4B-9EFDDD37D238}"/>
                    </a:ext>
                  </a:extLst>
                </p:cNvPr>
                <p:cNvSpPr/>
                <p:nvPr/>
              </p:nvSpPr>
              <p:spPr>
                <a:xfrm>
                  <a:off x="4993469" y="2087269"/>
                  <a:ext cx="780795" cy="78079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2" name="TextBox 61">
                  <a:extLst>
                    <a:ext uri="{FF2B5EF4-FFF2-40B4-BE49-F238E27FC236}">
                      <a16:creationId xmlns:a16="http://schemas.microsoft.com/office/drawing/2014/main" id="{C6895EFE-C448-496D-AB10-EBBEDB159024}"/>
                    </a:ext>
                  </a:extLst>
                </p:cNvPr>
                <p:cNvSpPr txBox="1"/>
                <p:nvPr/>
              </p:nvSpPr>
              <p:spPr>
                <a:xfrm>
                  <a:off x="5071366" y="2213194"/>
                  <a:ext cx="625002" cy="523220"/>
                </a:xfrm>
                <a:prstGeom prst="rect">
                  <a:avLst/>
                </a:prstGeom>
                <a:noFill/>
              </p:spPr>
              <p:txBody>
                <a:bodyPr wrap="square" lIns="108000" rIns="108000" rtlCol="0">
                  <a:spAutoFit/>
                </a:bodyPr>
                <a:lstStyle/>
                <a:p>
                  <a:pPr algn="ctr"/>
                  <a:r>
                    <a:rPr lang="en-US" altLang="ko-KR" sz="2800" b="1" dirty="0">
                      <a:solidFill>
                        <a:schemeClr val="tx1">
                          <a:lumMod val="85000"/>
                          <a:lumOff val="15000"/>
                        </a:schemeClr>
                      </a:solidFill>
                      <a:latin typeface="Impact" panose="020B0806030902050204" pitchFamily="34" charset="0"/>
                      <a:cs typeface="Arial" pitchFamily="34" charset="0"/>
                    </a:rPr>
                    <a:t>02</a:t>
                  </a:r>
                  <a:endParaRPr lang="ko-KR" altLang="en-US" sz="2800" b="1" dirty="0">
                    <a:solidFill>
                      <a:schemeClr val="tx1">
                        <a:lumMod val="85000"/>
                        <a:lumOff val="15000"/>
                      </a:schemeClr>
                    </a:solidFill>
                    <a:latin typeface="Impact" panose="020B0806030902050204" pitchFamily="34" charset="0"/>
                    <a:cs typeface="Arial" pitchFamily="34" charset="0"/>
                  </a:endParaRPr>
                </a:p>
              </p:txBody>
            </p:sp>
          </p:grpSp>
        </p:grpSp>
        <p:grpSp>
          <p:nvGrpSpPr>
            <p:cNvPr id="37" name="Group 36">
              <a:extLst>
                <a:ext uri="{FF2B5EF4-FFF2-40B4-BE49-F238E27FC236}">
                  <a16:creationId xmlns:a16="http://schemas.microsoft.com/office/drawing/2014/main" id="{DF6C4C97-FA4A-4771-B508-78694C2DFDF4}"/>
                </a:ext>
              </a:extLst>
            </p:cNvPr>
            <p:cNvGrpSpPr/>
            <p:nvPr/>
          </p:nvGrpSpPr>
          <p:grpSpPr>
            <a:xfrm flipH="1">
              <a:off x="1008461" y="4833502"/>
              <a:ext cx="5692475" cy="1200329"/>
              <a:chOff x="4191896" y="2762518"/>
              <a:chExt cx="5692475" cy="1200329"/>
            </a:xfrm>
          </p:grpSpPr>
          <p:sp>
            <p:nvSpPr>
              <p:cNvPr id="58" name="TextBox 57">
                <a:extLst>
                  <a:ext uri="{FF2B5EF4-FFF2-40B4-BE49-F238E27FC236}">
                    <a16:creationId xmlns:a16="http://schemas.microsoft.com/office/drawing/2014/main" id="{746B70DC-E5C0-4380-832F-28F7F6E84A70}"/>
                  </a:ext>
                </a:extLst>
              </p:cNvPr>
              <p:cNvSpPr txBox="1"/>
              <p:nvPr/>
            </p:nvSpPr>
            <p:spPr>
              <a:xfrm>
                <a:off x="4915723" y="2762518"/>
                <a:ext cx="4968648" cy="1200329"/>
              </a:xfrm>
              <a:prstGeom prst="rect">
                <a:avLst/>
              </a:prstGeom>
              <a:noFill/>
            </p:spPr>
            <p:txBody>
              <a:bodyPr wrap="square" lIns="108000" rIns="108000" rtlCol="0">
                <a:spAutoFit/>
              </a:bodyPr>
              <a:lstStyle/>
              <a:p>
                <a:pPr lvl="0" algn="ctr"/>
                <a:r>
                  <a:rPr lang="id-ID" sz="2400" b="1" dirty="0">
                    <a:latin typeface="Impact" panose="020B0806030902050204" pitchFamily="34" charset="0"/>
                  </a:rPr>
                  <a:t>PP</a:t>
                </a:r>
                <a:r>
                  <a:rPr lang="en-AU" sz="2400" b="1" dirty="0">
                    <a:latin typeface="Impact" panose="020B0806030902050204" pitchFamily="34" charset="0"/>
                  </a:rPr>
                  <a:t> NO</a:t>
                </a:r>
                <a:r>
                  <a:rPr lang="id-ID" sz="2400" b="1" dirty="0">
                    <a:latin typeface="Impact" panose="020B0806030902050204" pitchFamily="34" charset="0"/>
                  </a:rPr>
                  <a:t> </a:t>
                </a:r>
                <a:r>
                  <a:rPr lang="en-US" sz="2400" b="1" dirty="0">
                    <a:latin typeface="Impact" panose="020B0806030902050204" pitchFamily="34" charset="0"/>
                  </a:rPr>
                  <a:t>94 TAHUN 2021 TENTANG</a:t>
                </a:r>
              </a:p>
              <a:p>
                <a:pPr lvl="0" algn="ctr"/>
                <a:r>
                  <a:rPr lang="en-US" sz="2400" b="1" dirty="0">
                    <a:latin typeface="Impact" panose="020B0806030902050204" pitchFamily="34" charset="0"/>
                  </a:rPr>
                  <a:t>DISIPLIN PNS/PERBAN 06 TH 2022</a:t>
                </a:r>
              </a:p>
              <a:p>
                <a:pPr lvl="0" algn="ctr"/>
                <a:endParaRPr lang="en-AU" sz="2400" dirty="0">
                  <a:latin typeface="Impact" panose="020B0806030902050204" pitchFamily="34" charset="0"/>
                </a:endParaRPr>
              </a:p>
            </p:txBody>
          </p:sp>
          <p:grpSp>
            <p:nvGrpSpPr>
              <p:cNvPr id="54" name="Group 53">
                <a:extLst>
                  <a:ext uri="{FF2B5EF4-FFF2-40B4-BE49-F238E27FC236}">
                    <a16:creationId xmlns:a16="http://schemas.microsoft.com/office/drawing/2014/main" id="{CF889B70-A81A-4B95-8C20-E70E6E1CFFA3}"/>
                  </a:ext>
                </a:extLst>
              </p:cNvPr>
              <p:cNvGrpSpPr/>
              <p:nvPr/>
            </p:nvGrpSpPr>
            <p:grpSpPr>
              <a:xfrm>
                <a:off x="4191896" y="2762518"/>
                <a:ext cx="780795" cy="780795"/>
                <a:chOff x="4770407" y="2719762"/>
                <a:chExt cx="780795" cy="780795"/>
              </a:xfrm>
            </p:grpSpPr>
            <p:sp>
              <p:nvSpPr>
                <p:cNvPr id="55" name="Oval 54">
                  <a:extLst>
                    <a:ext uri="{FF2B5EF4-FFF2-40B4-BE49-F238E27FC236}">
                      <a16:creationId xmlns:a16="http://schemas.microsoft.com/office/drawing/2014/main" id="{5D644A74-ABB7-40AE-8C11-FA6A0F17A7BE}"/>
                    </a:ext>
                  </a:extLst>
                </p:cNvPr>
                <p:cNvSpPr/>
                <p:nvPr/>
              </p:nvSpPr>
              <p:spPr>
                <a:xfrm>
                  <a:off x="4770407" y="2719762"/>
                  <a:ext cx="780795" cy="78079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Impact" panose="020B0806030902050204" pitchFamily="34" charset="0"/>
                  </a:endParaRPr>
                </a:p>
              </p:txBody>
            </p:sp>
            <p:sp>
              <p:nvSpPr>
                <p:cNvPr id="56" name="TextBox 55">
                  <a:extLst>
                    <a:ext uri="{FF2B5EF4-FFF2-40B4-BE49-F238E27FC236}">
                      <a16:creationId xmlns:a16="http://schemas.microsoft.com/office/drawing/2014/main" id="{82EAE048-7637-482B-B9BD-0BBA1508DEF3}"/>
                    </a:ext>
                  </a:extLst>
                </p:cNvPr>
                <p:cNvSpPr txBox="1"/>
                <p:nvPr/>
              </p:nvSpPr>
              <p:spPr>
                <a:xfrm>
                  <a:off x="4848304" y="2850251"/>
                  <a:ext cx="625002" cy="523220"/>
                </a:xfrm>
                <a:prstGeom prst="rect">
                  <a:avLst/>
                </a:prstGeom>
                <a:noFill/>
              </p:spPr>
              <p:txBody>
                <a:bodyPr wrap="square" lIns="108000" rIns="108000" rtlCol="0">
                  <a:spAutoFit/>
                </a:bodyPr>
                <a:lstStyle/>
                <a:p>
                  <a:pPr algn="ctr"/>
                  <a:r>
                    <a:rPr lang="en-US" altLang="ko-KR" sz="2800" b="1" dirty="0">
                      <a:solidFill>
                        <a:schemeClr val="tx1">
                          <a:lumMod val="85000"/>
                          <a:lumOff val="15000"/>
                        </a:schemeClr>
                      </a:solidFill>
                      <a:latin typeface="Impact" panose="020B0806030902050204" pitchFamily="34" charset="0"/>
                      <a:cs typeface="Arial" pitchFamily="34" charset="0"/>
                    </a:rPr>
                    <a:t>03</a:t>
                  </a:r>
                  <a:endParaRPr lang="ko-KR" altLang="en-US" sz="2800" b="1" dirty="0">
                    <a:solidFill>
                      <a:schemeClr val="tx1">
                        <a:lumMod val="85000"/>
                        <a:lumOff val="15000"/>
                      </a:schemeClr>
                    </a:solidFill>
                    <a:latin typeface="Impact" panose="020B0806030902050204" pitchFamily="34" charset="0"/>
                    <a:cs typeface="Arial" pitchFamily="34" charset="0"/>
                  </a:endParaRPr>
                </a:p>
              </p:txBody>
            </p:sp>
          </p:grpSp>
        </p:grpSp>
      </p:grpSp>
    </p:spTree>
    <p:extLst>
      <p:ext uri="{BB962C8B-B14F-4D97-AF65-F5344CB8AC3E}">
        <p14:creationId xmlns:p14="http://schemas.microsoft.com/office/powerpoint/2010/main" val="236352503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B2C4E-1648-4A6A-93AB-DDEF13CADD52}"/>
              </a:ext>
            </a:extLst>
          </p:cNvPr>
          <p:cNvSpPr/>
          <p:nvPr/>
        </p:nvSpPr>
        <p:spPr>
          <a:xfrm>
            <a:off x="341910" y="216503"/>
            <a:ext cx="6436449"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latin typeface="Tw Cen MT Condensed Extra Bold" panose="020B0803020202020204" pitchFamily="34" charset="0"/>
                <a:cs typeface="Arial" pitchFamily="34" charset="0"/>
              </a:rPr>
              <a:t>PEJABAT YANG BERWENANG MENGHUKUM (PASAL 18 </a:t>
            </a:r>
            <a:r>
              <a:rPr lang="en-US" altLang="ko-KR" sz="2000" b="1" dirty="0" err="1">
                <a:solidFill>
                  <a:schemeClr val="bg1"/>
                </a:solidFill>
                <a:latin typeface="Tw Cen MT Condensed Extra Bold" panose="020B0803020202020204" pitchFamily="34" charset="0"/>
                <a:cs typeface="Arial" pitchFamily="34" charset="0"/>
              </a:rPr>
              <a:t>ayat</a:t>
            </a:r>
            <a:r>
              <a:rPr lang="en-US" altLang="ko-KR" sz="2000" b="1" dirty="0">
                <a:solidFill>
                  <a:schemeClr val="bg1"/>
                </a:solidFill>
                <a:latin typeface="Tw Cen MT Condensed Extra Bold" panose="020B0803020202020204" pitchFamily="34" charset="0"/>
                <a:cs typeface="Arial" pitchFamily="34" charset="0"/>
              </a:rPr>
              <a:t> (2))</a:t>
            </a:r>
          </a:p>
        </p:txBody>
      </p:sp>
      <p:sp>
        <p:nvSpPr>
          <p:cNvPr id="11" name="Rectangle 10">
            <a:extLst>
              <a:ext uri="{FF2B5EF4-FFF2-40B4-BE49-F238E27FC236}">
                <a16:creationId xmlns:a16="http://schemas.microsoft.com/office/drawing/2014/main" id="{F0C5EBD9-0DB1-4BE2-9E1C-EC4F88808CB1}"/>
              </a:ext>
            </a:extLst>
          </p:cNvPr>
          <p:cNvSpPr/>
          <p:nvPr/>
        </p:nvSpPr>
        <p:spPr>
          <a:xfrm>
            <a:off x="341910" y="1961115"/>
            <a:ext cx="182766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Pejabat</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Pimpinan</a:t>
            </a:r>
            <a:r>
              <a:rPr lang="en-US" sz="1400" kern="0" dirty="0">
                <a:solidFill>
                  <a:schemeClr val="tx1"/>
                </a:solidFill>
                <a:latin typeface="Candara" panose="020E0502030303020204" pitchFamily="34" charset="0"/>
                <a:ea typeface="Calibri" pitchFamily="34" charset="0"/>
                <a:cs typeface="Arial" charset="0"/>
                <a:sym typeface="Arial"/>
                <a:rtl val="0"/>
              </a:rPr>
              <a:t> Tinggi Madya di </a:t>
            </a:r>
            <a:r>
              <a:rPr lang="en-US" sz="1400" kern="0" dirty="0" err="1">
                <a:solidFill>
                  <a:schemeClr val="tx1"/>
                </a:solidFill>
                <a:latin typeface="Candara" panose="020E0502030303020204" pitchFamily="34" charset="0"/>
                <a:ea typeface="Calibri" pitchFamily="34" charset="0"/>
                <a:cs typeface="Arial" charset="0"/>
                <a:sym typeface="Arial"/>
                <a:rtl val="0"/>
              </a:rPr>
              <a:t>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12" name="Right Arrow 5">
            <a:extLst>
              <a:ext uri="{FF2B5EF4-FFF2-40B4-BE49-F238E27FC236}">
                <a16:creationId xmlns:a16="http://schemas.microsoft.com/office/drawing/2014/main" id="{C36F766E-9BDA-41B1-8103-3760437E5C18}"/>
              </a:ext>
            </a:extLst>
          </p:cNvPr>
          <p:cNvSpPr/>
          <p:nvPr/>
        </p:nvSpPr>
        <p:spPr>
          <a:xfrm>
            <a:off x="2385005" y="1854396"/>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ym typeface="Arial"/>
              <a:rtl val="0"/>
            </a:endParaRPr>
          </a:p>
        </p:txBody>
      </p:sp>
      <p:sp>
        <p:nvSpPr>
          <p:cNvPr id="13" name="Rectangle 12">
            <a:extLst>
              <a:ext uri="{FF2B5EF4-FFF2-40B4-BE49-F238E27FC236}">
                <a16:creationId xmlns:a16="http://schemas.microsoft.com/office/drawing/2014/main" id="{6BC053C5-1BC8-4B96-A054-B0826512CFDC}"/>
              </a:ext>
            </a:extLst>
          </p:cNvPr>
          <p:cNvSpPr/>
          <p:nvPr/>
        </p:nvSpPr>
        <p:spPr>
          <a:xfrm>
            <a:off x="3134865" y="1948077"/>
            <a:ext cx="208800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n-US" sz="1400" kern="0" dirty="0" err="1">
                <a:solidFill>
                  <a:schemeClr val="tx1"/>
                </a:solidFill>
                <a:latin typeface="Candara" panose="020E0502030303020204" pitchFamily="34" charset="0"/>
                <a:ea typeface="Calibri" pitchFamily="34" charset="0"/>
                <a:cs typeface="Arial" charset="0"/>
                <a:sym typeface="Arial"/>
                <a:rtl val="0"/>
              </a:rPr>
              <a:t>Pasal</a:t>
            </a:r>
            <a:r>
              <a:rPr lang="en-US" sz="1400" kern="0" dirty="0">
                <a:solidFill>
                  <a:schemeClr val="tx1"/>
                </a:solidFill>
                <a:latin typeface="Candara" panose="020E0502030303020204" pitchFamily="34" charset="0"/>
                <a:ea typeface="Calibri" pitchFamily="34" charset="0"/>
                <a:cs typeface="Arial" charset="0"/>
                <a:sym typeface="Arial"/>
                <a:rtl val="0"/>
              </a:rPr>
              <a:t> 8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(2),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(3), dan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(4) </a:t>
            </a:r>
            <a:r>
              <a:rPr lang="en-US" sz="1400" kern="0" dirty="0" err="1">
                <a:solidFill>
                  <a:schemeClr val="tx1"/>
                </a:solidFill>
                <a:latin typeface="Candara" panose="020E0502030303020204" pitchFamily="34" charset="0"/>
                <a:ea typeface="Calibri" pitchFamily="34" charset="0"/>
                <a:cs typeface="Arial" charset="0"/>
                <a:sym typeface="Arial"/>
                <a:rtl val="0"/>
              </a:rPr>
              <a:t>huruf</a:t>
            </a:r>
            <a:r>
              <a:rPr lang="en-US" sz="1400" kern="0" dirty="0">
                <a:solidFill>
                  <a:schemeClr val="tx1"/>
                </a:solidFill>
                <a:latin typeface="Candara" panose="020E0502030303020204" pitchFamily="34" charset="0"/>
                <a:ea typeface="Calibri" pitchFamily="34" charset="0"/>
                <a:cs typeface="Arial" charset="0"/>
                <a:sym typeface="Arial"/>
                <a:rtl val="0"/>
              </a:rPr>
              <a:t> a dan </a:t>
            </a:r>
            <a:r>
              <a:rPr lang="en-US" sz="1400" kern="0" dirty="0" err="1">
                <a:solidFill>
                  <a:schemeClr val="tx1"/>
                </a:solidFill>
                <a:latin typeface="Candara" panose="020E0502030303020204" pitchFamily="34" charset="0"/>
                <a:ea typeface="Calibri" pitchFamily="34" charset="0"/>
                <a:cs typeface="Arial" charset="0"/>
                <a:sym typeface="Arial"/>
                <a:rtl val="0"/>
              </a:rPr>
              <a:t>huruf</a:t>
            </a:r>
            <a:r>
              <a:rPr lang="en-US" sz="1400" kern="0" dirty="0">
                <a:solidFill>
                  <a:schemeClr val="tx1"/>
                </a:solidFill>
                <a:latin typeface="Candara" panose="020E0502030303020204" pitchFamily="34" charset="0"/>
                <a:ea typeface="Calibri" pitchFamily="34" charset="0"/>
                <a:cs typeface="Arial" charset="0"/>
                <a:sym typeface="Arial"/>
                <a:rtl val="0"/>
              </a:rPr>
              <a:t> b.</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grpSp>
        <p:nvGrpSpPr>
          <p:cNvPr id="2" name="Group 1">
            <a:extLst>
              <a:ext uri="{FF2B5EF4-FFF2-40B4-BE49-F238E27FC236}">
                <a16:creationId xmlns:a16="http://schemas.microsoft.com/office/drawing/2014/main" id="{86CE4CDE-7FF3-43A6-B7BE-9247041A90E0}"/>
              </a:ext>
            </a:extLst>
          </p:cNvPr>
          <p:cNvGrpSpPr/>
          <p:nvPr/>
        </p:nvGrpSpPr>
        <p:grpSpPr>
          <a:xfrm>
            <a:off x="345319" y="1151722"/>
            <a:ext cx="4997528" cy="526154"/>
            <a:chOff x="1065477" y="1172209"/>
            <a:chExt cx="4538103" cy="526154"/>
          </a:xfrm>
        </p:grpSpPr>
        <p:sp>
          <p:nvSpPr>
            <p:cNvPr id="10" name="Rectangle 9">
              <a:extLst>
                <a:ext uri="{FF2B5EF4-FFF2-40B4-BE49-F238E27FC236}">
                  <a16:creationId xmlns:a16="http://schemas.microsoft.com/office/drawing/2014/main" id="{9030BF5B-CACC-46D5-AC9A-950D187F070E}"/>
                </a:ext>
              </a:extLst>
            </p:cNvPr>
            <p:cNvSpPr/>
            <p:nvPr/>
          </p:nvSpPr>
          <p:spPr>
            <a:xfrm>
              <a:off x="1295113" y="1172209"/>
              <a:ext cx="4308467" cy="526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PPK Pusat dan PPK Provinsi 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7" name="Rectangle 6">
              <a:extLst>
                <a:ext uri="{FF2B5EF4-FFF2-40B4-BE49-F238E27FC236}">
                  <a16:creationId xmlns:a16="http://schemas.microsoft.com/office/drawing/2014/main" id="{6B41D365-FD23-46A1-8685-18735A370FFE}"/>
                </a:ext>
              </a:extLst>
            </p:cNvPr>
            <p:cNvSpPr/>
            <p:nvPr/>
          </p:nvSpPr>
          <p:spPr>
            <a:xfrm>
              <a:off x="1065477" y="1172209"/>
              <a:ext cx="583849" cy="52615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2.</a:t>
              </a:r>
              <a:endParaRPr lang="ko-KR" altLang="en-US" sz="1400" b="1" dirty="0">
                <a:solidFill>
                  <a:schemeClr val="bg1"/>
                </a:solidFill>
                <a:latin typeface="Impact" panose="020B0806030902050204" pitchFamily="34" charset="0"/>
                <a:cs typeface="Arial" pitchFamily="34" charset="0"/>
              </a:endParaRPr>
            </a:p>
          </p:txBody>
        </p:sp>
      </p:grpSp>
      <p:sp>
        <p:nvSpPr>
          <p:cNvPr id="14" name="Rectangle 13">
            <a:extLst>
              <a:ext uri="{FF2B5EF4-FFF2-40B4-BE49-F238E27FC236}">
                <a16:creationId xmlns:a16="http://schemas.microsoft.com/office/drawing/2014/main" id="{45281F1F-2F28-45DD-B11B-8A6F1B24E1ED}"/>
              </a:ext>
            </a:extLst>
          </p:cNvPr>
          <p:cNvSpPr/>
          <p:nvPr/>
        </p:nvSpPr>
        <p:spPr>
          <a:xfrm>
            <a:off x="341910" y="2781000"/>
            <a:ext cx="182766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Pimpinan Tinggi Pratama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15" name="Right Arrow 5">
            <a:extLst>
              <a:ext uri="{FF2B5EF4-FFF2-40B4-BE49-F238E27FC236}">
                <a16:creationId xmlns:a16="http://schemas.microsoft.com/office/drawing/2014/main" id="{F8FA6F55-CDF7-4AC4-9224-29DA2682D3B2}"/>
              </a:ext>
            </a:extLst>
          </p:cNvPr>
          <p:cNvSpPr/>
          <p:nvPr/>
        </p:nvSpPr>
        <p:spPr>
          <a:xfrm>
            <a:off x="2379325" y="2764252"/>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16" name="Rectangle 15">
            <a:extLst>
              <a:ext uri="{FF2B5EF4-FFF2-40B4-BE49-F238E27FC236}">
                <a16:creationId xmlns:a16="http://schemas.microsoft.com/office/drawing/2014/main" id="{BA88274E-783D-464A-B7CC-579543F3FCC0}"/>
              </a:ext>
            </a:extLst>
          </p:cNvPr>
          <p:cNvSpPr/>
          <p:nvPr/>
        </p:nvSpPr>
        <p:spPr>
          <a:xfrm>
            <a:off x="3134867" y="2781000"/>
            <a:ext cx="2087998"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a:t>
            </a:r>
          </a:p>
          <a:p>
            <a:pPr marL="90488" eaLnBrk="1" fontAlgn="auto" hangingPunct="1">
              <a:spcBef>
                <a:spcPts val="0"/>
              </a:spcBef>
              <a:spcAft>
                <a:spcPts val="0"/>
              </a:spcAft>
              <a:defRPr/>
            </a:pP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(3) dan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(4).</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17" name="Rectangle 16">
            <a:extLst>
              <a:ext uri="{FF2B5EF4-FFF2-40B4-BE49-F238E27FC236}">
                <a16:creationId xmlns:a16="http://schemas.microsoft.com/office/drawing/2014/main" id="{43F0ABF3-7A86-4CCC-A520-B949472B8E16}"/>
              </a:ext>
            </a:extLst>
          </p:cNvPr>
          <p:cNvSpPr/>
          <p:nvPr/>
        </p:nvSpPr>
        <p:spPr>
          <a:xfrm>
            <a:off x="338501" y="3597763"/>
            <a:ext cx="182766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Fungsional jenjang Ahli Utama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18" name="Right Arrow 5">
            <a:extLst>
              <a:ext uri="{FF2B5EF4-FFF2-40B4-BE49-F238E27FC236}">
                <a16:creationId xmlns:a16="http://schemas.microsoft.com/office/drawing/2014/main" id="{5C0350DD-8567-4D7F-9D60-23271EC70BEB}"/>
              </a:ext>
            </a:extLst>
          </p:cNvPr>
          <p:cNvSpPr/>
          <p:nvPr/>
        </p:nvSpPr>
        <p:spPr>
          <a:xfrm>
            <a:off x="2341836" y="3586547"/>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19" name="Rectangle 18">
            <a:extLst>
              <a:ext uri="{FF2B5EF4-FFF2-40B4-BE49-F238E27FC236}">
                <a16:creationId xmlns:a16="http://schemas.microsoft.com/office/drawing/2014/main" id="{1CD6B37E-B564-40FE-A367-18B5FCE1B341}"/>
              </a:ext>
            </a:extLst>
          </p:cNvPr>
          <p:cNvSpPr/>
          <p:nvPr/>
        </p:nvSpPr>
        <p:spPr>
          <a:xfrm>
            <a:off x="3131458" y="3626163"/>
            <a:ext cx="2087998"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(2),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(3), dan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(4) </a:t>
            </a:r>
            <a:r>
              <a:rPr lang="es-ES" sz="1400" kern="0" dirty="0" err="1">
                <a:solidFill>
                  <a:schemeClr val="tx1"/>
                </a:solidFill>
                <a:latin typeface="Candara" panose="020E0502030303020204" pitchFamily="34" charset="0"/>
                <a:ea typeface="Calibri" pitchFamily="34" charset="0"/>
                <a:cs typeface="Arial" charset="0"/>
                <a:sym typeface="Arial"/>
                <a:rtl val="0"/>
              </a:rPr>
              <a:t>huruf</a:t>
            </a:r>
            <a:r>
              <a:rPr lang="es-ES" sz="1400" kern="0" dirty="0">
                <a:solidFill>
                  <a:schemeClr val="tx1"/>
                </a:solidFill>
                <a:latin typeface="Candara" panose="020E0502030303020204" pitchFamily="34" charset="0"/>
                <a:ea typeface="Calibri" pitchFamily="34" charset="0"/>
                <a:cs typeface="Arial" charset="0"/>
                <a:sym typeface="Arial"/>
                <a:rtl val="0"/>
              </a:rPr>
              <a:t> a dan </a:t>
            </a:r>
            <a:r>
              <a:rPr lang="es-ES" sz="1400" kern="0" dirty="0" err="1">
                <a:solidFill>
                  <a:schemeClr val="tx1"/>
                </a:solidFill>
                <a:latin typeface="Candara" panose="020E0502030303020204" pitchFamily="34" charset="0"/>
                <a:ea typeface="Calibri" pitchFamily="34" charset="0"/>
                <a:cs typeface="Arial" charset="0"/>
                <a:sym typeface="Arial"/>
                <a:rtl val="0"/>
              </a:rPr>
              <a:t>huruf</a:t>
            </a:r>
            <a:r>
              <a:rPr lang="es-ES" sz="1400" kern="0" dirty="0">
                <a:solidFill>
                  <a:schemeClr val="tx1"/>
                </a:solidFill>
                <a:latin typeface="Candara" panose="020E0502030303020204" pitchFamily="34" charset="0"/>
                <a:ea typeface="Calibri" pitchFamily="34" charset="0"/>
                <a:cs typeface="Arial" charset="0"/>
                <a:sym typeface="Arial"/>
                <a:rtl val="0"/>
              </a:rPr>
              <a:t> b.</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0" name="Rectangle 19">
            <a:extLst>
              <a:ext uri="{FF2B5EF4-FFF2-40B4-BE49-F238E27FC236}">
                <a16:creationId xmlns:a16="http://schemas.microsoft.com/office/drawing/2014/main" id="{67C52671-8558-4281-BD88-23A446D5E0DD}"/>
              </a:ext>
            </a:extLst>
          </p:cNvPr>
          <p:cNvSpPr/>
          <p:nvPr/>
        </p:nvSpPr>
        <p:spPr>
          <a:xfrm>
            <a:off x="338501" y="4446855"/>
            <a:ext cx="1827660" cy="8604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Administrator ke bawah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1" name="Right Arrow 5">
            <a:extLst>
              <a:ext uri="{FF2B5EF4-FFF2-40B4-BE49-F238E27FC236}">
                <a16:creationId xmlns:a16="http://schemas.microsoft.com/office/drawing/2014/main" id="{9F22B8CF-D875-4686-9837-C6DFCCA2A385}"/>
              </a:ext>
            </a:extLst>
          </p:cNvPr>
          <p:cNvSpPr/>
          <p:nvPr/>
        </p:nvSpPr>
        <p:spPr>
          <a:xfrm>
            <a:off x="2341836" y="4515307"/>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22" name="Rectangle 21">
            <a:extLst>
              <a:ext uri="{FF2B5EF4-FFF2-40B4-BE49-F238E27FC236}">
                <a16:creationId xmlns:a16="http://schemas.microsoft.com/office/drawing/2014/main" id="{B9723087-C2BA-425C-8AEA-8C3AE4CF2DC6}"/>
              </a:ext>
            </a:extLst>
          </p:cNvPr>
          <p:cNvSpPr/>
          <p:nvPr/>
        </p:nvSpPr>
        <p:spPr>
          <a:xfrm>
            <a:off x="3131457" y="4486615"/>
            <a:ext cx="2093686"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a:t>
            </a:r>
          </a:p>
          <a:p>
            <a:pPr marL="90488" eaLnBrk="1" fontAlgn="auto" hangingPunct="1">
              <a:spcBef>
                <a:spcPts val="0"/>
              </a:spcBef>
              <a:spcAft>
                <a:spcPts val="0"/>
              </a:spcAft>
              <a:defRPr/>
            </a:pP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(4)</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3" name="Rectangle 22">
            <a:extLst>
              <a:ext uri="{FF2B5EF4-FFF2-40B4-BE49-F238E27FC236}">
                <a16:creationId xmlns:a16="http://schemas.microsoft.com/office/drawing/2014/main" id="{935BF9F8-A27B-4543-A53D-2BDFE6250EF1}"/>
              </a:ext>
            </a:extLst>
          </p:cNvPr>
          <p:cNvSpPr/>
          <p:nvPr/>
        </p:nvSpPr>
        <p:spPr>
          <a:xfrm>
            <a:off x="345319" y="5507949"/>
            <a:ext cx="1827660" cy="11335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Fungsional selain Pejabat Fungsional jenjang Ahli Utama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4" name="Right Arrow 5">
            <a:extLst>
              <a:ext uri="{FF2B5EF4-FFF2-40B4-BE49-F238E27FC236}">
                <a16:creationId xmlns:a16="http://schemas.microsoft.com/office/drawing/2014/main" id="{91C116B2-59E9-48AB-A910-E23FCE4CC8BB}"/>
              </a:ext>
            </a:extLst>
          </p:cNvPr>
          <p:cNvSpPr/>
          <p:nvPr/>
        </p:nvSpPr>
        <p:spPr>
          <a:xfrm>
            <a:off x="2341836" y="5706278"/>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25" name="Rectangle 24">
            <a:extLst>
              <a:ext uri="{FF2B5EF4-FFF2-40B4-BE49-F238E27FC236}">
                <a16:creationId xmlns:a16="http://schemas.microsoft.com/office/drawing/2014/main" id="{9D894056-10E2-45C0-817A-E67370013421}"/>
              </a:ext>
            </a:extLst>
          </p:cNvPr>
          <p:cNvSpPr/>
          <p:nvPr/>
        </p:nvSpPr>
        <p:spPr>
          <a:xfrm>
            <a:off x="3131458" y="5711328"/>
            <a:ext cx="2087998"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a:t>
            </a:r>
          </a:p>
          <a:p>
            <a:pPr marL="90488" eaLnBrk="1" fontAlgn="auto" hangingPunct="1">
              <a:spcBef>
                <a:spcPts val="0"/>
              </a:spcBef>
              <a:spcAft>
                <a:spcPts val="0"/>
              </a:spcAft>
              <a:defRPr/>
            </a:pP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8ayat (4).</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Tree>
    <p:extLst>
      <p:ext uri="{BB962C8B-B14F-4D97-AF65-F5344CB8AC3E}">
        <p14:creationId xmlns:p14="http://schemas.microsoft.com/office/powerpoint/2010/main" val="222858290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B2C4E-1648-4A6A-93AB-DDEF13CADD52}"/>
              </a:ext>
            </a:extLst>
          </p:cNvPr>
          <p:cNvSpPr/>
          <p:nvPr/>
        </p:nvSpPr>
        <p:spPr>
          <a:xfrm>
            <a:off x="341910" y="216503"/>
            <a:ext cx="6277166" cy="526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latin typeface="Tw Cen MT Condensed Extra Bold" panose="020B0803020202020204" pitchFamily="34" charset="0"/>
                <a:cs typeface="Arial" pitchFamily="34" charset="0"/>
              </a:rPr>
              <a:t>PEJABAT YANG BERWENANG MENGHUKUM (</a:t>
            </a:r>
            <a:r>
              <a:rPr lang="en-US" altLang="ko-KR" sz="2000" b="1" dirty="0" err="1">
                <a:solidFill>
                  <a:schemeClr val="bg1"/>
                </a:solidFill>
                <a:latin typeface="Tw Cen MT Condensed Extra Bold" panose="020B0803020202020204" pitchFamily="34" charset="0"/>
                <a:cs typeface="Arial" pitchFamily="34" charset="0"/>
              </a:rPr>
              <a:t>Pasal</a:t>
            </a:r>
            <a:r>
              <a:rPr lang="en-US" altLang="ko-KR" sz="2000" b="1" dirty="0">
                <a:solidFill>
                  <a:schemeClr val="bg1"/>
                </a:solidFill>
                <a:latin typeface="Tw Cen MT Condensed Extra Bold" panose="020B0803020202020204" pitchFamily="34" charset="0"/>
                <a:cs typeface="Arial" pitchFamily="34" charset="0"/>
              </a:rPr>
              <a:t> 18 </a:t>
            </a:r>
            <a:r>
              <a:rPr lang="en-US" altLang="ko-KR" sz="2000" b="1" dirty="0" err="1">
                <a:solidFill>
                  <a:schemeClr val="bg1"/>
                </a:solidFill>
                <a:latin typeface="Tw Cen MT Condensed Extra Bold" panose="020B0803020202020204" pitchFamily="34" charset="0"/>
                <a:cs typeface="Arial" pitchFamily="34" charset="0"/>
              </a:rPr>
              <a:t>ayat</a:t>
            </a:r>
            <a:r>
              <a:rPr lang="en-US" altLang="ko-KR" sz="2000" b="1" dirty="0">
                <a:solidFill>
                  <a:schemeClr val="bg1"/>
                </a:solidFill>
                <a:latin typeface="Tw Cen MT Condensed Extra Bold" panose="020B0803020202020204" pitchFamily="34" charset="0"/>
                <a:cs typeface="Arial" pitchFamily="34" charset="0"/>
              </a:rPr>
              <a:t> (3))</a:t>
            </a:r>
          </a:p>
        </p:txBody>
      </p:sp>
      <p:sp>
        <p:nvSpPr>
          <p:cNvPr id="11" name="Rectangle 10">
            <a:extLst>
              <a:ext uri="{FF2B5EF4-FFF2-40B4-BE49-F238E27FC236}">
                <a16:creationId xmlns:a16="http://schemas.microsoft.com/office/drawing/2014/main" id="{F0C5EBD9-0DB1-4BE2-9E1C-EC4F88808CB1}"/>
              </a:ext>
            </a:extLst>
          </p:cNvPr>
          <p:cNvSpPr/>
          <p:nvPr/>
        </p:nvSpPr>
        <p:spPr>
          <a:xfrm>
            <a:off x="341910" y="1961115"/>
            <a:ext cx="182766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Pejabat</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Pimpinan</a:t>
            </a:r>
            <a:r>
              <a:rPr lang="en-US" sz="1400" kern="0" dirty="0">
                <a:solidFill>
                  <a:schemeClr val="tx1"/>
                </a:solidFill>
                <a:latin typeface="Candara" panose="020E0502030303020204" pitchFamily="34" charset="0"/>
                <a:ea typeface="Calibri" pitchFamily="34" charset="0"/>
                <a:cs typeface="Arial" charset="0"/>
                <a:sym typeface="Arial"/>
                <a:rtl val="0"/>
              </a:rPr>
              <a:t> Tinggi </a:t>
            </a:r>
            <a:r>
              <a:rPr lang="en-US" sz="1400" kern="0" dirty="0" err="1">
                <a:solidFill>
                  <a:schemeClr val="tx1"/>
                </a:solidFill>
                <a:latin typeface="Candara" panose="020E0502030303020204" pitchFamily="34" charset="0"/>
                <a:ea typeface="Calibri" pitchFamily="34" charset="0"/>
                <a:cs typeface="Arial" charset="0"/>
                <a:sym typeface="Arial"/>
                <a:rtl val="0"/>
              </a:rPr>
              <a:t>Pratama</a:t>
            </a:r>
            <a:r>
              <a:rPr lang="en-US" sz="1400" kern="0" dirty="0">
                <a:solidFill>
                  <a:schemeClr val="tx1"/>
                </a:solidFill>
                <a:latin typeface="Candara" panose="020E0502030303020204" pitchFamily="34" charset="0"/>
                <a:ea typeface="Calibri" pitchFamily="34" charset="0"/>
                <a:cs typeface="Arial" charset="0"/>
                <a:sym typeface="Arial"/>
                <a:rtl val="0"/>
              </a:rPr>
              <a:t> di </a:t>
            </a:r>
            <a:r>
              <a:rPr lang="en-US" sz="1400" kern="0" dirty="0" err="1">
                <a:solidFill>
                  <a:schemeClr val="tx1"/>
                </a:solidFill>
                <a:latin typeface="Candara" panose="020E0502030303020204" pitchFamily="34" charset="0"/>
                <a:ea typeface="Calibri" pitchFamily="34" charset="0"/>
                <a:cs typeface="Arial" charset="0"/>
                <a:sym typeface="Arial"/>
                <a:rtl val="0"/>
              </a:rPr>
              <a:t>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12" name="Right Arrow 5">
            <a:extLst>
              <a:ext uri="{FF2B5EF4-FFF2-40B4-BE49-F238E27FC236}">
                <a16:creationId xmlns:a16="http://schemas.microsoft.com/office/drawing/2014/main" id="{C36F766E-9BDA-41B1-8103-3760437E5C18}"/>
              </a:ext>
            </a:extLst>
          </p:cNvPr>
          <p:cNvSpPr/>
          <p:nvPr/>
        </p:nvSpPr>
        <p:spPr>
          <a:xfrm>
            <a:off x="2385005" y="1854396"/>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ym typeface="Arial"/>
              <a:rtl val="0"/>
            </a:endParaRPr>
          </a:p>
        </p:txBody>
      </p:sp>
      <p:sp>
        <p:nvSpPr>
          <p:cNvPr id="13" name="Rectangle 12">
            <a:extLst>
              <a:ext uri="{FF2B5EF4-FFF2-40B4-BE49-F238E27FC236}">
                <a16:creationId xmlns:a16="http://schemas.microsoft.com/office/drawing/2014/main" id="{6BC053C5-1BC8-4B96-A054-B0826512CFDC}"/>
              </a:ext>
            </a:extLst>
          </p:cNvPr>
          <p:cNvSpPr/>
          <p:nvPr/>
        </p:nvSpPr>
        <p:spPr>
          <a:xfrm>
            <a:off x="3134865" y="1948077"/>
            <a:ext cx="208800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a:t>
            </a:r>
          </a:p>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Pasal</a:t>
            </a:r>
            <a:r>
              <a:rPr lang="en-US" sz="1400" kern="0" dirty="0">
                <a:solidFill>
                  <a:schemeClr val="tx1"/>
                </a:solidFill>
                <a:latin typeface="Candara" panose="020E0502030303020204" pitchFamily="34" charset="0"/>
                <a:ea typeface="Calibri" pitchFamily="34" charset="0"/>
                <a:cs typeface="Arial" charset="0"/>
                <a:sym typeface="Arial"/>
                <a:rtl val="0"/>
              </a:rPr>
              <a:t> 8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(2),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(3), dan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(4).</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grpSp>
        <p:nvGrpSpPr>
          <p:cNvPr id="2" name="Group 1">
            <a:extLst>
              <a:ext uri="{FF2B5EF4-FFF2-40B4-BE49-F238E27FC236}">
                <a16:creationId xmlns:a16="http://schemas.microsoft.com/office/drawing/2014/main" id="{86CE4CDE-7FF3-43A6-B7BE-9247041A90E0}"/>
              </a:ext>
            </a:extLst>
          </p:cNvPr>
          <p:cNvGrpSpPr/>
          <p:nvPr/>
        </p:nvGrpSpPr>
        <p:grpSpPr>
          <a:xfrm>
            <a:off x="345319" y="1151722"/>
            <a:ext cx="4997528" cy="526154"/>
            <a:chOff x="1065477" y="1172209"/>
            <a:chExt cx="4538103" cy="526154"/>
          </a:xfrm>
        </p:grpSpPr>
        <p:sp>
          <p:nvSpPr>
            <p:cNvPr id="10" name="Rectangle 9">
              <a:extLst>
                <a:ext uri="{FF2B5EF4-FFF2-40B4-BE49-F238E27FC236}">
                  <a16:creationId xmlns:a16="http://schemas.microsoft.com/office/drawing/2014/main" id="{9030BF5B-CACC-46D5-AC9A-950D187F070E}"/>
                </a:ext>
              </a:extLst>
            </p:cNvPr>
            <p:cNvSpPr/>
            <p:nvPr/>
          </p:nvSpPr>
          <p:spPr>
            <a:xfrm>
              <a:off x="1295113" y="1172209"/>
              <a:ext cx="4308467" cy="526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PPK </a:t>
              </a:r>
              <a:r>
                <a:rPr lang="en-AU" sz="2400" b="1" kern="0" dirty="0" err="1">
                  <a:solidFill>
                    <a:schemeClr val="tx1"/>
                  </a:solidFill>
                  <a:latin typeface="Tw Cen MT Condensed Extra Bold" panose="020B0803020202020204" pitchFamily="34" charset="0"/>
                  <a:ea typeface="Calibri" pitchFamily="34" charset="0"/>
                  <a:cs typeface="Arial" charset="0"/>
                  <a:sym typeface="Arial"/>
                  <a:rtl val="0"/>
                </a:rPr>
                <a:t>Kabupaten</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/Kota </a:t>
              </a:r>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7" name="Rectangle 6">
              <a:extLst>
                <a:ext uri="{FF2B5EF4-FFF2-40B4-BE49-F238E27FC236}">
                  <a16:creationId xmlns:a16="http://schemas.microsoft.com/office/drawing/2014/main" id="{6B41D365-FD23-46A1-8685-18735A370FFE}"/>
                </a:ext>
              </a:extLst>
            </p:cNvPr>
            <p:cNvSpPr/>
            <p:nvPr/>
          </p:nvSpPr>
          <p:spPr>
            <a:xfrm>
              <a:off x="1065477" y="1172209"/>
              <a:ext cx="583849" cy="52615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3.</a:t>
              </a:r>
              <a:endParaRPr lang="ko-KR" altLang="en-US" sz="1400" b="1" dirty="0">
                <a:solidFill>
                  <a:schemeClr val="bg1"/>
                </a:solidFill>
                <a:latin typeface="Impact" panose="020B0806030902050204" pitchFamily="34" charset="0"/>
                <a:cs typeface="Arial" pitchFamily="34" charset="0"/>
              </a:endParaRPr>
            </a:p>
          </p:txBody>
        </p:sp>
      </p:grpSp>
      <p:sp>
        <p:nvSpPr>
          <p:cNvPr id="14" name="Rectangle 13">
            <a:extLst>
              <a:ext uri="{FF2B5EF4-FFF2-40B4-BE49-F238E27FC236}">
                <a16:creationId xmlns:a16="http://schemas.microsoft.com/office/drawing/2014/main" id="{45281F1F-2F28-45DD-B11B-8A6F1B24E1ED}"/>
              </a:ext>
            </a:extLst>
          </p:cNvPr>
          <p:cNvSpPr/>
          <p:nvPr/>
        </p:nvSpPr>
        <p:spPr>
          <a:xfrm>
            <a:off x="341910" y="2781000"/>
            <a:ext cx="1827660"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Fungsional jenjang Ahli Utama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15" name="Right Arrow 5">
            <a:extLst>
              <a:ext uri="{FF2B5EF4-FFF2-40B4-BE49-F238E27FC236}">
                <a16:creationId xmlns:a16="http://schemas.microsoft.com/office/drawing/2014/main" id="{F8FA6F55-CDF7-4AC4-9224-29DA2682D3B2}"/>
              </a:ext>
            </a:extLst>
          </p:cNvPr>
          <p:cNvSpPr/>
          <p:nvPr/>
        </p:nvSpPr>
        <p:spPr>
          <a:xfrm>
            <a:off x="2379325" y="2764252"/>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16" name="Rectangle 15">
            <a:extLst>
              <a:ext uri="{FF2B5EF4-FFF2-40B4-BE49-F238E27FC236}">
                <a16:creationId xmlns:a16="http://schemas.microsoft.com/office/drawing/2014/main" id="{BA88274E-783D-464A-B7CC-579543F3FCC0}"/>
              </a:ext>
            </a:extLst>
          </p:cNvPr>
          <p:cNvSpPr/>
          <p:nvPr/>
        </p:nvSpPr>
        <p:spPr>
          <a:xfrm>
            <a:off x="3134867" y="2781000"/>
            <a:ext cx="2087998"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(2),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(3), dan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(4) </a:t>
            </a:r>
            <a:r>
              <a:rPr lang="es-ES" sz="1400" kern="0" dirty="0" err="1">
                <a:solidFill>
                  <a:schemeClr val="tx1"/>
                </a:solidFill>
                <a:latin typeface="Candara" panose="020E0502030303020204" pitchFamily="34" charset="0"/>
                <a:ea typeface="Calibri" pitchFamily="34" charset="0"/>
                <a:cs typeface="Arial" charset="0"/>
                <a:sym typeface="Arial"/>
                <a:rtl val="0"/>
              </a:rPr>
              <a:t>huruf</a:t>
            </a:r>
            <a:r>
              <a:rPr lang="es-ES" sz="1400" kern="0" dirty="0">
                <a:solidFill>
                  <a:schemeClr val="tx1"/>
                </a:solidFill>
                <a:latin typeface="Candara" panose="020E0502030303020204" pitchFamily="34" charset="0"/>
                <a:ea typeface="Calibri" pitchFamily="34" charset="0"/>
                <a:cs typeface="Arial" charset="0"/>
                <a:sym typeface="Arial"/>
                <a:rtl val="0"/>
              </a:rPr>
              <a:t> a dan </a:t>
            </a:r>
            <a:r>
              <a:rPr lang="es-ES" sz="1400" kern="0" dirty="0" err="1">
                <a:solidFill>
                  <a:schemeClr val="tx1"/>
                </a:solidFill>
                <a:latin typeface="Candara" panose="020E0502030303020204" pitchFamily="34" charset="0"/>
                <a:ea typeface="Calibri" pitchFamily="34" charset="0"/>
                <a:cs typeface="Arial" charset="0"/>
                <a:sym typeface="Arial"/>
                <a:rtl val="0"/>
              </a:rPr>
              <a:t>huruf</a:t>
            </a:r>
            <a:r>
              <a:rPr lang="es-ES" sz="1400" kern="0" dirty="0">
                <a:solidFill>
                  <a:schemeClr val="tx1"/>
                </a:solidFill>
                <a:latin typeface="Candara" panose="020E0502030303020204" pitchFamily="34" charset="0"/>
                <a:ea typeface="Calibri" pitchFamily="34" charset="0"/>
                <a:cs typeface="Arial" charset="0"/>
                <a:sym typeface="Arial"/>
                <a:rtl val="0"/>
              </a:rPr>
              <a:t> b.</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0" name="Rectangle 19">
            <a:extLst>
              <a:ext uri="{FF2B5EF4-FFF2-40B4-BE49-F238E27FC236}">
                <a16:creationId xmlns:a16="http://schemas.microsoft.com/office/drawing/2014/main" id="{67C52671-8558-4281-BD88-23A446D5E0DD}"/>
              </a:ext>
            </a:extLst>
          </p:cNvPr>
          <p:cNvSpPr/>
          <p:nvPr/>
        </p:nvSpPr>
        <p:spPr>
          <a:xfrm>
            <a:off x="336223" y="3674108"/>
            <a:ext cx="1827660" cy="8604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Administrator ke bawah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1" name="Right Arrow 5">
            <a:extLst>
              <a:ext uri="{FF2B5EF4-FFF2-40B4-BE49-F238E27FC236}">
                <a16:creationId xmlns:a16="http://schemas.microsoft.com/office/drawing/2014/main" id="{9F22B8CF-D875-4686-9837-C6DFCCA2A385}"/>
              </a:ext>
            </a:extLst>
          </p:cNvPr>
          <p:cNvSpPr/>
          <p:nvPr/>
        </p:nvSpPr>
        <p:spPr>
          <a:xfrm>
            <a:off x="2339558" y="3742560"/>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22" name="Rectangle 21">
            <a:extLst>
              <a:ext uri="{FF2B5EF4-FFF2-40B4-BE49-F238E27FC236}">
                <a16:creationId xmlns:a16="http://schemas.microsoft.com/office/drawing/2014/main" id="{B9723087-C2BA-425C-8AEA-8C3AE4CF2DC6}"/>
              </a:ext>
            </a:extLst>
          </p:cNvPr>
          <p:cNvSpPr/>
          <p:nvPr/>
        </p:nvSpPr>
        <p:spPr>
          <a:xfrm>
            <a:off x="3129179" y="3713868"/>
            <a:ext cx="2093686"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a:t>
            </a:r>
          </a:p>
          <a:p>
            <a:pPr marL="90488" eaLnBrk="1" fontAlgn="auto" hangingPunct="1">
              <a:spcBef>
                <a:spcPts val="0"/>
              </a:spcBef>
              <a:spcAft>
                <a:spcPts val="0"/>
              </a:spcAft>
              <a:defRPr/>
            </a:pP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(3) dan</a:t>
            </a:r>
          </a:p>
          <a:p>
            <a:pPr marL="90488" eaLnBrk="1" fontAlgn="auto" hangingPunct="1">
              <a:spcBef>
                <a:spcPts val="0"/>
              </a:spcBef>
              <a:spcAft>
                <a:spcPts val="0"/>
              </a:spcAft>
              <a:defRPr/>
            </a:pP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(4)</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3" name="Rectangle 22">
            <a:extLst>
              <a:ext uri="{FF2B5EF4-FFF2-40B4-BE49-F238E27FC236}">
                <a16:creationId xmlns:a16="http://schemas.microsoft.com/office/drawing/2014/main" id="{935BF9F8-A27B-4543-A53D-2BDFE6250EF1}"/>
              </a:ext>
            </a:extLst>
          </p:cNvPr>
          <p:cNvSpPr/>
          <p:nvPr/>
        </p:nvSpPr>
        <p:spPr>
          <a:xfrm>
            <a:off x="343041" y="4735202"/>
            <a:ext cx="1827660" cy="11335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it-IT" sz="1400" kern="0" dirty="0">
                <a:solidFill>
                  <a:schemeClr val="tx1"/>
                </a:solidFill>
                <a:latin typeface="Candara" panose="020E0502030303020204" pitchFamily="34" charset="0"/>
                <a:ea typeface="Calibri" pitchFamily="34" charset="0"/>
                <a:cs typeface="Arial" charset="0"/>
                <a:sym typeface="Arial"/>
                <a:rtl val="0"/>
              </a:rPr>
              <a:t>Pejabat Fungsional selain Pejabat Fungsional jenjang Ahli Utama di lingkungannya</a:t>
            </a:r>
            <a:endParaRPr lang="id-ID" sz="1400" kern="0" dirty="0">
              <a:solidFill>
                <a:schemeClr val="tx1"/>
              </a:solidFill>
              <a:latin typeface="Candara" panose="020E0502030303020204" pitchFamily="34" charset="0"/>
              <a:ea typeface="Calibri" pitchFamily="34" charset="0"/>
              <a:cs typeface="Arial" charset="0"/>
              <a:sym typeface="Arial"/>
              <a:rtl val="0"/>
            </a:endParaRPr>
          </a:p>
        </p:txBody>
      </p:sp>
      <p:sp>
        <p:nvSpPr>
          <p:cNvPr id="24" name="Right Arrow 5">
            <a:extLst>
              <a:ext uri="{FF2B5EF4-FFF2-40B4-BE49-F238E27FC236}">
                <a16:creationId xmlns:a16="http://schemas.microsoft.com/office/drawing/2014/main" id="{91C116B2-59E9-48AB-A910-E23FCE4CC8BB}"/>
              </a:ext>
            </a:extLst>
          </p:cNvPr>
          <p:cNvSpPr/>
          <p:nvPr/>
        </p:nvSpPr>
        <p:spPr>
          <a:xfrm>
            <a:off x="2339558" y="4933531"/>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25" name="Rectangle 24">
            <a:extLst>
              <a:ext uri="{FF2B5EF4-FFF2-40B4-BE49-F238E27FC236}">
                <a16:creationId xmlns:a16="http://schemas.microsoft.com/office/drawing/2014/main" id="{9D894056-10E2-45C0-817A-E67370013421}"/>
              </a:ext>
            </a:extLst>
          </p:cNvPr>
          <p:cNvSpPr/>
          <p:nvPr/>
        </p:nvSpPr>
        <p:spPr>
          <a:xfrm>
            <a:off x="3129180" y="4938581"/>
            <a:ext cx="2087998"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a:t>
            </a:r>
          </a:p>
          <a:p>
            <a:pPr marL="90488" eaLnBrk="1" fontAlgn="auto" hangingPunct="1">
              <a:spcBef>
                <a:spcPts val="0"/>
              </a:spcBef>
              <a:spcAft>
                <a:spcPts val="0"/>
              </a:spcAft>
              <a:defRPr/>
            </a:pP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8ayat (4).</a:t>
            </a:r>
            <a:endParaRPr lang="en-US" sz="1400" kern="0" dirty="0">
              <a:solidFill>
                <a:schemeClr val="tx1"/>
              </a:solidFill>
              <a:latin typeface="Candara" panose="020E0502030303020204" pitchFamily="34" charset="0"/>
              <a:ea typeface="Calibri" pitchFamily="34" charset="0"/>
              <a:cs typeface="Arial" charset="0"/>
              <a:sym typeface="Arial"/>
              <a:rtl val="0"/>
            </a:endParaRPr>
          </a:p>
        </p:txBody>
      </p:sp>
    </p:spTree>
    <p:extLst>
      <p:ext uri="{BB962C8B-B14F-4D97-AF65-F5344CB8AC3E}">
        <p14:creationId xmlns:p14="http://schemas.microsoft.com/office/powerpoint/2010/main" val="138531276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B2C4E-1648-4A6A-93AB-DDEF13CADD52}"/>
              </a:ext>
            </a:extLst>
          </p:cNvPr>
          <p:cNvSpPr/>
          <p:nvPr/>
        </p:nvSpPr>
        <p:spPr>
          <a:xfrm>
            <a:off x="6436016" y="324413"/>
            <a:ext cx="5000937" cy="65198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PEJABAT YANG BERWENANG MENGHUKUM</a:t>
            </a:r>
          </a:p>
          <a:p>
            <a:pPr algn="ctr"/>
            <a:r>
              <a:rPr lang="en-US" altLang="ko-KR" sz="2000" b="1" dirty="0">
                <a:solidFill>
                  <a:schemeClr val="tx1"/>
                </a:solidFill>
                <a:latin typeface="Tw Cen MT Condensed Extra Bold" panose="020B0803020202020204" pitchFamily="34" charset="0"/>
                <a:cs typeface="Arial" pitchFamily="34" charset="0"/>
              </a:rPr>
              <a:t>(</a:t>
            </a:r>
            <a:r>
              <a:rPr lang="en-US" altLang="ko-KR" sz="2000" b="1" dirty="0" err="1">
                <a:solidFill>
                  <a:schemeClr val="tx1"/>
                </a:solidFill>
                <a:latin typeface="Tw Cen MT Condensed Extra Bold" panose="020B0803020202020204" pitchFamily="34" charset="0"/>
                <a:cs typeface="Arial" pitchFamily="34" charset="0"/>
              </a:rPr>
              <a:t>Pasal</a:t>
            </a:r>
            <a:r>
              <a:rPr lang="en-US" altLang="ko-KR" sz="2000" b="1" dirty="0">
                <a:solidFill>
                  <a:schemeClr val="tx1"/>
                </a:solidFill>
                <a:latin typeface="Tw Cen MT Condensed Extra Bold" panose="020B0803020202020204" pitchFamily="34" charset="0"/>
                <a:cs typeface="Arial" pitchFamily="34" charset="0"/>
              </a:rPr>
              <a:t> 19)</a:t>
            </a:r>
          </a:p>
        </p:txBody>
      </p:sp>
      <p:sp>
        <p:nvSpPr>
          <p:cNvPr id="11" name="Rectangle 10">
            <a:extLst>
              <a:ext uri="{FF2B5EF4-FFF2-40B4-BE49-F238E27FC236}">
                <a16:creationId xmlns:a16="http://schemas.microsoft.com/office/drawing/2014/main" id="{F0C5EBD9-0DB1-4BE2-9E1C-EC4F88808CB1}"/>
              </a:ext>
            </a:extLst>
          </p:cNvPr>
          <p:cNvSpPr/>
          <p:nvPr/>
        </p:nvSpPr>
        <p:spPr>
          <a:xfrm>
            <a:off x="6436016" y="2069025"/>
            <a:ext cx="1827660" cy="14678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sv-SE" sz="1600" kern="0" dirty="0">
                <a:solidFill>
                  <a:schemeClr val="tx1"/>
                </a:solidFill>
                <a:latin typeface="Candara" panose="020E0502030303020204" pitchFamily="34" charset="0"/>
                <a:ea typeface="Calibri" pitchFamily="34" charset="0"/>
                <a:cs typeface="Arial" charset="0"/>
                <a:sym typeface="Arial"/>
                <a:rtl val="0"/>
              </a:rPr>
              <a:t>PNS di lingkungannya yang berada 1 (satu) tingkat di bawahnya</a:t>
            </a:r>
            <a:endParaRPr lang="id-ID" sz="1600" kern="0" dirty="0">
              <a:solidFill>
                <a:schemeClr val="tx1"/>
              </a:solidFill>
              <a:latin typeface="Candara" panose="020E0502030303020204" pitchFamily="34" charset="0"/>
              <a:ea typeface="Calibri" pitchFamily="34" charset="0"/>
              <a:cs typeface="Arial" charset="0"/>
              <a:sym typeface="Arial"/>
              <a:rtl val="0"/>
            </a:endParaRPr>
          </a:p>
        </p:txBody>
      </p:sp>
      <p:sp>
        <p:nvSpPr>
          <p:cNvPr id="12" name="Right Arrow 5">
            <a:extLst>
              <a:ext uri="{FF2B5EF4-FFF2-40B4-BE49-F238E27FC236}">
                <a16:creationId xmlns:a16="http://schemas.microsoft.com/office/drawing/2014/main" id="{C36F766E-9BDA-41B1-8103-3760437E5C18}"/>
              </a:ext>
            </a:extLst>
          </p:cNvPr>
          <p:cNvSpPr/>
          <p:nvPr/>
        </p:nvSpPr>
        <p:spPr>
          <a:xfrm>
            <a:off x="8444804" y="2387903"/>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ym typeface="Arial"/>
              <a:rtl val="0"/>
            </a:endParaRPr>
          </a:p>
        </p:txBody>
      </p:sp>
      <p:sp>
        <p:nvSpPr>
          <p:cNvPr id="13" name="Rectangle 12">
            <a:extLst>
              <a:ext uri="{FF2B5EF4-FFF2-40B4-BE49-F238E27FC236}">
                <a16:creationId xmlns:a16="http://schemas.microsoft.com/office/drawing/2014/main" id="{6BC053C5-1BC8-4B96-A054-B0826512CFDC}"/>
              </a:ext>
            </a:extLst>
          </p:cNvPr>
          <p:cNvSpPr/>
          <p:nvPr/>
        </p:nvSpPr>
        <p:spPr>
          <a:xfrm>
            <a:off x="9223284" y="2063902"/>
            <a:ext cx="2088000" cy="14678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600" kern="0" dirty="0" err="1">
                <a:solidFill>
                  <a:schemeClr val="tx1"/>
                </a:solidFill>
                <a:latin typeface="Candara" panose="020E0502030303020204" pitchFamily="34" charset="0"/>
                <a:ea typeface="Calibri" pitchFamily="34" charset="0"/>
                <a:cs typeface="Arial" charset="0"/>
                <a:sym typeface="Arial"/>
                <a:rtl val="0"/>
              </a:rPr>
              <a:t>Jenis</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ringan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sebagaimana</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dimaksud</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dalam</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Pasal</a:t>
            </a:r>
            <a:r>
              <a:rPr lang="en-US" sz="1600" kern="0" dirty="0">
                <a:solidFill>
                  <a:schemeClr val="tx1"/>
                </a:solidFill>
                <a:latin typeface="Candara" panose="020E0502030303020204" pitchFamily="34" charset="0"/>
                <a:ea typeface="Calibri" pitchFamily="34" charset="0"/>
                <a:cs typeface="Arial" charset="0"/>
                <a:sym typeface="Arial"/>
                <a:rtl val="0"/>
              </a:rPr>
              <a:t> 8 </a:t>
            </a:r>
            <a:r>
              <a:rPr lang="en-US" sz="1600" kern="0" dirty="0" err="1">
                <a:solidFill>
                  <a:schemeClr val="tx1"/>
                </a:solidFill>
                <a:latin typeface="Candara" panose="020E0502030303020204" pitchFamily="34" charset="0"/>
                <a:ea typeface="Calibri" pitchFamily="34" charset="0"/>
                <a:cs typeface="Arial" charset="0"/>
                <a:sym typeface="Arial"/>
                <a:rtl val="0"/>
              </a:rPr>
              <a:t>ayat</a:t>
            </a:r>
            <a:r>
              <a:rPr lang="en-US" sz="1600" kern="0" dirty="0">
                <a:solidFill>
                  <a:schemeClr val="tx1"/>
                </a:solidFill>
                <a:latin typeface="Candara" panose="020E0502030303020204" pitchFamily="34" charset="0"/>
                <a:ea typeface="Calibri" pitchFamily="34" charset="0"/>
                <a:cs typeface="Arial" charset="0"/>
                <a:sym typeface="Arial"/>
                <a:rtl val="0"/>
              </a:rPr>
              <a:t> (2).</a:t>
            </a:r>
            <a:endParaRPr lang="id-ID" sz="1600" kern="0" dirty="0">
              <a:solidFill>
                <a:schemeClr val="tx1"/>
              </a:solidFill>
              <a:latin typeface="Candara" panose="020E0502030303020204" pitchFamily="34" charset="0"/>
              <a:ea typeface="Calibri" pitchFamily="34" charset="0"/>
              <a:cs typeface="Arial" charset="0"/>
              <a:sym typeface="Arial"/>
              <a:rtl val="0"/>
            </a:endParaRPr>
          </a:p>
        </p:txBody>
      </p:sp>
      <p:grpSp>
        <p:nvGrpSpPr>
          <p:cNvPr id="2" name="Group 1">
            <a:extLst>
              <a:ext uri="{FF2B5EF4-FFF2-40B4-BE49-F238E27FC236}">
                <a16:creationId xmlns:a16="http://schemas.microsoft.com/office/drawing/2014/main" id="{86CE4CDE-7FF3-43A6-B7BE-9247041A90E0}"/>
              </a:ext>
            </a:extLst>
          </p:cNvPr>
          <p:cNvGrpSpPr/>
          <p:nvPr/>
        </p:nvGrpSpPr>
        <p:grpSpPr>
          <a:xfrm>
            <a:off x="6439425" y="1259633"/>
            <a:ext cx="4997528" cy="526154"/>
            <a:chOff x="1065477" y="1172209"/>
            <a:chExt cx="4538103" cy="526154"/>
          </a:xfrm>
        </p:grpSpPr>
        <p:sp>
          <p:nvSpPr>
            <p:cNvPr id="10" name="Rectangle 9">
              <a:extLst>
                <a:ext uri="{FF2B5EF4-FFF2-40B4-BE49-F238E27FC236}">
                  <a16:creationId xmlns:a16="http://schemas.microsoft.com/office/drawing/2014/main" id="{9030BF5B-CACC-46D5-AC9A-950D187F070E}"/>
                </a:ext>
              </a:extLst>
            </p:cNvPr>
            <p:cNvSpPr/>
            <p:nvPr/>
          </p:nvSpPr>
          <p:spPr>
            <a:xfrm>
              <a:off x="1295113" y="1172209"/>
              <a:ext cx="4308467" cy="526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Kepala Perwakilan RI 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7" name="Rectangle 6">
              <a:extLst>
                <a:ext uri="{FF2B5EF4-FFF2-40B4-BE49-F238E27FC236}">
                  <a16:creationId xmlns:a16="http://schemas.microsoft.com/office/drawing/2014/main" id="{6B41D365-FD23-46A1-8685-18735A370FFE}"/>
                </a:ext>
              </a:extLst>
            </p:cNvPr>
            <p:cNvSpPr/>
            <p:nvPr/>
          </p:nvSpPr>
          <p:spPr>
            <a:xfrm>
              <a:off x="1065477" y="1172209"/>
              <a:ext cx="583849" cy="526154"/>
            </a:xfrm>
            <a:prstGeom prst="rect">
              <a:avLst/>
            </a:prstGeom>
            <a:solidFill>
              <a:srgbClr val="CC99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4.</a:t>
              </a:r>
              <a:endParaRPr lang="ko-KR" altLang="en-US" sz="1400" b="1" dirty="0">
                <a:solidFill>
                  <a:schemeClr val="bg1"/>
                </a:solidFill>
                <a:latin typeface="Impact" panose="020B0806030902050204" pitchFamily="34" charset="0"/>
                <a:cs typeface="Arial" pitchFamily="34" charset="0"/>
              </a:endParaRPr>
            </a:p>
          </p:txBody>
        </p:sp>
      </p:grpSp>
      <p:sp>
        <p:nvSpPr>
          <p:cNvPr id="21" name="Right Arrow 5">
            <a:extLst>
              <a:ext uri="{FF2B5EF4-FFF2-40B4-BE49-F238E27FC236}">
                <a16:creationId xmlns:a16="http://schemas.microsoft.com/office/drawing/2014/main" id="{9F22B8CF-D875-4686-9837-C6DFCCA2A385}"/>
              </a:ext>
            </a:extLst>
          </p:cNvPr>
          <p:cNvSpPr/>
          <p:nvPr/>
        </p:nvSpPr>
        <p:spPr>
          <a:xfrm>
            <a:off x="8455480" y="4246470"/>
            <a:ext cx="576000" cy="792000"/>
          </a:xfrm>
          <a:prstGeom prst="rightArrow">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867" kern="0" dirty="0">
              <a:solidFill>
                <a:schemeClr val="tx1"/>
              </a:solidFill>
              <a:sym typeface="Arial"/>
              <a:rtl val="0"/>
            </a:endParaRPr>
          </a:p>
        </p:txBody>
      </p:sp>
      <p:sp>
        <p:nvSpPr>
          <p:cNvPr id="22" name="Rectangle 21">
            <a:extLst>
              <a:ext uri="{FF2B5EF4-FFF2-40B4-BE49-F238E27FC236}">
                <a16:creationId xmlns:a16="http://schemas.microsoft.com/office/drawing/2014/main" id="{B9723087-C2BA-425C-8AEA-8C3AE4CF2DC6}"/>
              </a:ext>
            </a:extLst>
          </p:cNvPr>
          <p:cNvSpPr/>
          <p:nvPr/>
        </p:nvSpPr>
        <p:spPr>
          <a:xfrm>
            <a:off x="9223284" y="3908528"/>
            <a:ext cx="2093686" cy="14678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en-US" sz="1600" kern="0" dirty="0" err="1">
                <a:solidFill>
                  <a:schemeClr val="tx1"/>
                </a:solidFill>
                <a:latin typeface="Candara" panose="020E0502030303020204" pitchFamily="34" charset="0"/>
                <a:ea typeface="Calibri" pitchFamily="34" charset="0"/>
                <a:cs typeface="Arial" charset="0"/>
                <a:sym typeface="Arial"/>
                <a:rtl val="0"/>
              </a:rPr>
              <a:t>Jenis</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sedang</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sebagaimana</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dimaksud</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dalam</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s-ES" sz="1600" kern="0" dirty="0" err="1">
                <a:solidFill>
                  <a:schemeClr val="tx1"/>
                </a:solidFill>
                <a:latin typeface="Candara" panose="020E0502030303020204" pitchFamily="34" charset="0"/>
                <a:ea typeface="Calibri" pitchFamily="34" charset="0"/>
                <a:cs typeface="Arial" charset="0"/>
                <a:sym typeface="Arial"/>
                <a:rtl val="0"/>
              </a:rPr>
              <a:t>Pasal</a:t>
            </a:r>
            <a:r>
              <a:rPr lang="es-ES" sz="1600" kern="0" dirty="0">
                <a:solidFill>
                  <a:schemeClr val="tx1"/>
                </a:solidFill>
                <a:latin typeface="Candara" panose="020E0502030303020204" pitchFamily="34" charset="0"/>
                <a:ea typeface="Calibri" pitchFamily="34" charset="0"/>
                <a:cs typeface="Arial" charset="0"/>
                <a:sym typeface="Arial"/>
                <a:rtl val="0"/>
              </a:rPr>
              <a:t> 8 </a:t>
            </a:r>
            <a:r>
              <a:rPr lang="es-ES" sz="1600" kern="0" dirty="0" err="1">
                <a:solidFill>
                  <a:schemeClr val="tx1"/>
                </a:solidFill>
                <a:latin typeface="Candara" panose="020E0502030303020204" pitchFamily="34" charset="0"/>
                <a:ea typeface="Calibri" pitchFamily="34" charset="0"/>
                <a:cs typeface="Arial" charset="0"/>
                <a:sym typeface="Arial"/>
                <a:rtl val="0"/>
              </a:rPr>
              <a:t>ayat</a:t>
            </a:r>
            <a:r>
              <a:rPr lang="es-ES" sz="1600" kern="0" dirty="0">
                <a:solidFill>
                  <a:schemeClr val="tx1"/>
                </a:solidFill>
                <a:latin typeface="Candara" panose="020E0502030303020204" pitchFamily="34" charset="0"/>
                <a:ea typeface="Calibri" pitchFamily="34" charset="0"/>
                <a:cs typeface="Arial" charset="0"/>
                <a:sym typeface="Arial"/>
                <a:rtl val="0"/>
              </a:rPr>
              <a:t> (3).</a:t>
            </a:r>
            <a:endParaRPr lang="en-US" sz="1600" kern="0" dirty="0">
              <a:solidFill>
                <a:schemeClr val="tx1"/>
              </a:solidFill>
              <a:latin typeface="Candara" panose="020E0502030303020204" pitchFamily="34" charset="0"/>
              <a:ea typeface="Calibri" pitchFamily="34" charset="0"/>
              <a:cs typeface="Arial" charset="0"/>
              <a:sym typeface="Arial"/>
              <a:rtl val="0"/>
            </a:endParaRPr>
          </a:p>
        </p:txBody>
      </p:sp>
      <p:sp>
        <p:nvSpPr>
          <p:cNvPr id="18" name="Rectangle 17">
            <a:extLst>
              <a:ext uri="{FF2B5EF4-FFF2-40B4-BE49-F238E27FC236}">
                <a16:creationId xmlns:a16="http://schemas.microsoft.com/office/drawing/2014/main" id="{39998FA7-DE08-4FC4-9C9E-A5361994B7DC}"/>
              </a:ext>
            </a:extLst>
          </p:cNvPr>
          <p:cNvSpPr/>
          <p:nvPr/>
        </p:nvSpPr>
        <p:spPr>
          <a:xfrm>
            <a:off x="6436016" y="3908528"/>
            <a:ext cx="1827660" cy="14678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eaLnBrk="1" fontAlgn="auto" hangingPunct="1">
              <a:spcBef>
                <a:spcPts val="0"/>
              </a:spcBef>
              <a:spcAft>
                <a:spcPts val="0"/>
              </a:spcAft>
              <a:defRPr/>
            </a:pPr>
            <a:r>
              <a:rPr lang="sv-SE" sz="1600" kern="0" dirty="0">
                <a:solidFill>
                  <a:schemeClr val="tx1"/>
                </a:solidFill>
                <a:latin typeface="Candara" panose="020E0502030303020204" pitchFamily="34" charset="0"/>
                <a:ea typeface="Calibri" pitchFamily="34" charset="0"/>
                <a:cs typeface="Arial" charset="0"/>
                <a:sym typeface="Arial"/>
                <a:rtl val="0"/>
              </a:rPr>
              <a:t>PNS di lingkungannya yang berada 2 (dua) tingkat di bawahnya</a:t>
            </a:r>
            <a:endParaRPr lang="id-ID" sz="1600" kern="0" dirty="0">
              <a:solidFill>
                <a:schemeClr val="tx1"/>
              </a:solidFill>
              <a:latin typeface="Candara" panose="020E0502030303020204" pitchFamily="34" charset="0"/>
              <a:ea typeface="Calibri" pitchFamily="34" charset="0"/>
              <a:cs typeface="Arial" charset="0"/>
              <a:sym typeface="Arial"/>
              <a:rtl val="0"/>
            </a:endParaRPr>
          </a:p>
        </p:txBody>
      </p:sp>
    </p:spTree>
    <p:extLst>
      <p:ext uri="{BB962C8B-B14F-4D97-AF65-F5344CB8AC3E}">
        <p14:creationId xmlns:p14="http://schemas.microsoft.com/office/powerpoint/2010/main" val="311031984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F9D69F-46A5-46F5-9DD2-DF659770E8E1}"/>
              </a:ext>
            </a:extLst>
          </p:cNvPr>
          <p:cNvSpPr/>
          <p:nvPr/>
        </p:nvSpPr>
        <p:spPr>
          <a:xfrm>
            <a:off x="5953258" y="259572"/>
            <a:ext cx="5000937" cy="67860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Tw Cen MT Condensed Extra Bold" panose="020B0803020202020204" pitchFamily="34" charset="0"/>
                <a:cs typeface="Arial" pitchFamily="34" charset="0"/>
              </a:rPr>
              <a:t>PEJABAT YANG BERWENANG MENGHUKUM</a:t>
            </a:r>
          </a:p>
          <a:p>
            <a:pPr algn="ctr"/>
            <a:r>
              <a:rPr lang="en-US" altLang="ko-KR" sz="2000" b="1" dirty="0">
                <a:solidFill>
                  <a:schemeClr val="tx1"/>
                </a:solidFill>
                <a:latin typeface="Tw Cen MT Condensed Extra Bold" panose="020B0803020202020204" pitchFamily="34" charset="0"/>
                <a:cs typeface="Arial" pitchFamily="34" charset="0"/>
              </a:rPr>
              <a:t>(</a:t>
            </a:r>
            <a:r>
              <a:rPr lang="en-US" altLang="ko-KR" sz="2000" b="1" dirty="0" err="1">
                <a:solidFill>
                  <a:schemeClr val="tx1"/>
                </a:solidFill>
                <a:latin typeface="Tw Cen MT Condensed Extra Bold" panose="020B0803020202020204" pitchFamily="34" charset="0"/>
                <a:cs typeface="Arial" pitchFamily="34" charset="0"/>
              </a:rPr>
              <a:t>Pasal</a:t>
            </a:r>
            <a:r>
              <a:rPr lang="en-US" altLang="ko-KR" sz="2000" b="1" dirty="0">
                <a:solidFill>
                  <a:schemeClr val="tx1"/>
                </a:solidFill>
                <a:latin typeface="Tw Cen MT Condensed Extra Bold" panose="020B0803020202020204" pitchFamily="34" charset="0"/>
                <a:cs typeface="Arial" pitchFamily="34" charset="0"/>
              </a:rPr>
              <a:t> 20 dan </a:t>
            </a:r>
            <a:r>
              <a:rPr lang="en-US" altLang="ko-KR" sz="2000" b="1" dirty="0" err="1">
                <a:solidFill>
                  <a:schemeClr val="tx1"/>
                </a:solidFill>
                <a:latin typeface="Tw Cen MT Condensed Extra Bold" panose="020B0803020202020204" pitchFamily="34" charset="0"/>
                <a:cs typeface="Arial" pitchFamily="34" charset="0"/>
              </a:rPr>
              <a:t>Pasal</a:t>
            </a:r>
            <a:r>
              <a:rPr lang="en-US" altLang="ko-KR" sz="2000" b="1" dirty="0">
                <a:solidFill>
                  <a:schemeClr val="tx1"/>
                </a:solidFill>
                <a:latin typeface="Tw Cen MT Condensed Extra Bold" panose="020B0803020202020204" pitchFamily="34" charset="0"/>
                <a:cs typeface="Arial" pitchFamily="34" charset="0"/>
              </a:rPr>
              <a:t> 21)</a:t>
            </a:r>
          </a:p>
        </p:txBody>
      </p:sp>
      <p:sp>
        <p:nvSpPr>
          <p:cNvPr id="17" name="Rectangle 16">
            <a:extLst>
              <a:ext uri="{FF2B5EF4-FFF2-40B4-BE49-F238E27FC236}">
                <a16:creationId xmlns:a16="http://schemas.microsoft.com/office/drawing/2014/main" id="{49DA6082-FF05-45AD-9C64-72057FE843B3}"/>
              </a:ext>
            </a:extLst>
          </p:cNvPr>
          <p:cNvSpPr/>
          <p:nvPr/>
        </p:nvSpPr>
        <p:spPr>
          <a:xfrm>
            <a:off x="5953256" y="1938941"/>
            <a:ext cx="5000937" cy="14678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eaLnBrk="1" fontAlgn="auto" hangingPunct="1">
              <a:spcBef>
                <a:spcPts val="0"/>
              </a:spcBef>
              <a:spcAft>
                <a:spcPts val="0"/>
              </a:spcAft>
              <a:buFont typeface="+mj-lt"/>
              <a:buAutoNum type="arabicPeriod"/>
              <a:tabLst>
                <a:tab pos="180975" algn="l"/>
              </a:tabLst>
              <a:defRPr/>
            </a:pPr>
            <a:r>
              <a:rPr lang="sv-SE" sz="1400" kern="0" dirty="0">
                <a:solidFill>
                  <a:schemeClr val="tx1"/>
                </a:solidFill>
                <a:latin typeface="Candara" panose="020E0502030303020204" pitchFamily="34" charset="0"/>
                <a:ea typeface="Calibri" pitchFamily="34" charset="0"/>
                <a:cs typeface="Arial" charset="0"/>
                <a:sym typeface="Arial"/>
                <a:rtl val="0"/>
              </a:rPr>
              <a:t>PNS di lingkungannya yang berada 1 (satu) tingkat di bawahnya untuk </a:t>
            </a: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n-US" sz="1400" kern="0" dirty="0" err="1">
                <a:solidFill>
                  <a:schemeClr val="tx1"/>
                </a:solidFill>
                <a:latin typeface="Candara" panose="020E0502030303020204" pitchFamily="34" charset="0"/>
                <a:ea typeface="Calibri" pitchFamily="34" charset="0"/>
                <a:cs typeface="Arial" charset="0"/>
                <a:sym typeface="Arial"/>
                <a:rtl val="0"/>
              </a:rPr>
              <a:t>ringan</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sebagaimana</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dimaksud</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dalam</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Pasal</a:t>
            </a:r>
            <a:r>
              <a:rPr lang="en-US" sz="1400" kern="0" dirty="0">
                <a:solidFill>
                  <a:schemeClr val="tx1"/>
                </a:solidFill>
                <a:latin typeface="Candara" panose="020E0502030303020204" pitchFamily="34" charset="0"/>
                <a:ea typeface="Calibri" pitchFamily="34" charset="0"/>
                <a:cs typeface="Arial" charset="0"/>
                <a:sym typeface="Arial"/>
                <a:rtl val="0"/>
              </a:rPr>
              <a:t> 8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(2)</a:t>
            </a:r>
            <a:r>
              <a:rPr lang="sv-SE" sz="1400" kern="0" dirty="0">
                <a:solidFill>
                  <a:schemeClr val="tx1"/>
                </a:solidFill>
                <a:latin typeface="Candara" panose="020E0502030303020204" pitchFamily="34" charset="0"/>
                <a:ea typeface="Calibri" pitchFamily="34" charset="0"/>
                <a:cs typeface="Arial" charset="0"/>
                <a:sym typeface="Arial"/>
                <a:rtl val="0"/>
              </a:rPr>
              <a:t>; dan</a:t>
            </a:r>
          </a:p>
          <a:p>
            <a:pPr marL="180975" indent="-180975">
              <a:buFont typeface="+mj-lt"/>
              <a:buAutoNum type="arabicPeriod"/>
              <a:tabLst>
                <a:tab pos="180975" algn="l"/>
              </a:tabLst>
              <a:defRPr/>
            </a:pPr>
            <a:r>
              <a:rPr lang="sv-SE" sz="1400" kern="0" dirty="0">
                <a:solidFill>
                  <a:schemeClr val="tx1"/>
                </a:solidFill>
                <a:latin typeface="Candara" panose="020E0502030303020204" pitchFamily="34" charset="0"/>
                <a:ea typeface="Calibri" pitchFamily="34" charset="0"/>
                <a:cs typeface="Arial" charset="0"/>
                <a:sym typeface="Arial"/>
                <a:rtl val="0"/>
              </a:rPr>
              <a:t>PNS di lingkungannya yang berada 2 (dua) tingkat di bawahnya</a:t>
            </a:r>
            <a:r>
              <a:rPr lang="en-AU" sz="1400" kern="0" dirty="0">
                <a:solidFill>
                  <a:schemeClr val="tx1"/>
                </a:solidFill>
                <a:latin typeface="Candara" panose="020E0502030303020204" pitchFamily="34" charset="0"/>
                <a:ea typeface="Calibri" pitchFamily="34" charset="0"/>
                <a:cs typeface="Arial" charset="0"/>
                <a:sym typeface="Arial"/>
                <a:rtl val="0"/>
              </a:rPr>
              <a:t> </a:t>
            </a:r>
            <a:r>
              <a:rPr lang="en-AU" sz="1400" kern="0" dirty="0" err="1">
                <a:solidFill>
                  <a:schemeClr val="tx1"/>
                </a:solidFill>
                <a:latin typeface="Candara" panose="020E0502030303020204" pitchFamily="34" charset="0"/>
                <a:ea typeface="Calibri" pitchFamily="34" charset="0"/>
                <a:cs typeface="Arial" charset="0"/>
                <a:sym typeface="Arial"/>
                <a:rtl val="0"/>
              </a:rPr>
              <a:t>untuk</a:t>
            </a:r>
            <a:r>
              <a:rPr lang="en-AU"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n-US" sz="1400" kern="0" dirty="0" err="1">
                <a:solidFill>
                  <a:schemeClr val="tx1"/>
                </a:solidFill>
                <a:latin typeface="Candara" panose="020E0502030303020204" pitchFamily="34" charset="0"/>
                <a:ea typeface="Calibri" pitchFamily="34" charset="0"/>
                <a:cs typeface="Arial" charset="0"/>
                <a:sym typeface="Arial"/>
                <a:rtl val="0"/>
              </a:rPr>
              <a:t>sedang</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sebagaimana</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dimaksud</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dalam</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(3).</a:t>
            </a:r>
            <a:endParaRPr lang="sv-SE" sz="1400" kern="0" dirty="0">
              <a:solidFill>
                <a:schemeClr val="tx1"/>
              </a:solidFill>
              <a:latin typeface="Candara" panose="020E0502030303020204" pitchFamily="34" charset="0"/>
              <a:ea typeface="Calibri" pitchFamily="34" charset="0"/>
              <a:cs typeface="Arial" charset="0"/>
              <a:sym typeface="Arial"/>
              <a:rtl val="0"/>
            </a:endParaRPr>
          </a:p>
        </p:txBody>
      </p:sp>
      <p:grpSp>
        <p:nvGrpSpPr>
          <p:cNvPr id="20" name="Group 19">
            <a:extLst>
              <a:ext uri="{FF2B5EF4-FFF2-40B4-BE49-F238E27FC236}">
                <a16:creationId xmlns:a16="http://schemas.microsoft.com/office/drawing/2014/main" id="{4923A088-0A87-42A7-A781-EE751C2C6840}"/>
              </a:ext>
            </a:extLst>
          </p:cNvPr>
          <p:cNvGrpSpPr/>
          <p:nvPr/>
        </p:nvGrpSpPr>
        <p:grpSpPr>
          <a:xfrm>
            <a:off x="5956667" y="1025176"/>
            <a:ext cx="4997528" cy="783329"/>
            <a:chOff x="1065477" y="1172209"/>
            <a:chExt cx="4538103" cy="526154"/>
          </a:xfrm>
        </p:grpSpPr>
        <p:sp>
          <p:nvSpPr>
            <p:cNvPr id="21" name="Rectangle 20">
              <a:extLst>
                <a:ext uri="{FF2B5EF4-FFF2-40B4-BE49-F238E27FC236}">
                  <a16:creationId xmlns:a16="http://schemas.microsoft.com/office/drawing/2014/main" id="{F5E1194F-23C3-4C8F-A76A-15F823620997}"/>
                </a:ext>
              </a:extLst>
            </p:cNvPr>
            <p:cNvSpPr/>
            <p:nvPr/>
          </p:nvSpPr>
          <p:spPr>
            <a:xfrm>
              <a:off x="1295113" y="1172209"/>
              <a:ext cx="4308467" cy="52615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PPT Madya Pusat atau Provinsi atau setara 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22" name="Rectangle 21">
              <a:extLst>
                <a:ext uri="{FF2B5EF4-FFF2-40B4-BE49-F238E27FC236}">
                  <a16:creationId xmlns:a16="http://schemas.microsoft.com/office/drawing/2014/main" id="{F1E5B443-2554-49EF-B3F5-C08DD5B0D60A}"/>
                </a:ext>
              </a:extLst>
            </p:cNvPr>
            <p:cNvSpPr/>
            <p:nvPr/>
          </p:nvSpPr>
          <p:spPr>
            <a:xfrm>
              <a:off x="1065477" y="1172209"/>
              <a:ext cx="583849" cy="52615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5.</a:t>
              </a:r>
              <a:endParaRPr lang="ko-KR" altLang="en-US" sz="1400" b="1" dirty="0">
                <a:solidFill>
                  <a:schemeClr val="bg1"/>
                </a:solidFill>
                <a:latin typeface="Impact" panose="020B0806030902050204" pitchFamily="34" charset="0"/>
                <a:cs typeface="Arial" pitchFamily="34" charset="0"/>
              </a:endParaRPr>
            </a:p>
          </p:txBody>
        </p:sp>
      </p:grpSp>
      <p:sp>
        <p:nvSpPr>
          <p:cNvPr id="36" name="Rectangle 35">
            <a:extLst>
              <a:ext uri="{FF2B5EF4-FFF2-40B4-BE49-F238E27FC236}">
                <a16:creationId xmlns:a16="http://schemas.microsoft.com/office/drawing/2014/main" id="{65E996D2-74DA-4B47-8C0F-1FEE04249BD4}"/>
              </a:ext>
            </a:extLst>
          </p:cNvPr>
          <p:cNvSpPr/>
          <p:nvPr/>
        </p:nvSpPr>
        <p:spPr>
          <a:xfrm>
            <a:off x="3595531" y="4772067"/>
            <a:ext cx="7683960" cy="14678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eaLnBrk="1" fontAlgn="auto" hangingPunct="1">
              <a:spcBef>
                <a:spcPts val="0"/>
              </a:spcBef>
              <a:spcAft>
                <a:spcPts val="0"/>
              </a:spcAft>
              <a:buFont typeface="+mj-lt"/>
              <a:buAutoNum type="arabicPeriod"/>
              <a:tabLst>
                <a:tab pos="180975" algn="l"/>
              </a:tabLst>
              <a:defRPr/>
            </a:pPr>
            <a:r>
              <a:rPr lang="sv-SE" sz="1400" kern="0" dirty="0">
                <a:solidFill>
                  <a:schemeClr val="tx1"/>
                </a:solidFill>
                <a:latin typeface="Candara" panose="020E0502030303020204" pitchFamily="34" charset="0"/>
                <a:ea typeface="Calibri" pitchFamily="34" charset="0"/>
                <a:cs typeface="Arial" charset="0"/>
                <a:sym typeface="Arial"/>
                <a:rtl val="0"/>
              </a:rPr>
              <a:t>PNS di lingkungannya yang berada 1 (satu) tingkat di bawahnya untuk </a:t>
            </a: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n-US" sz="1400" kern="0" dirty="0" err="1">
                <a:solidFill>
                  <a:schemeClr val="tx1"/>
                </a:solidFill>
                <a:latin typeface="Candara" panose="020E0502030303020204" pitchFamily="34" charset="0"/>
                <a:ea typeface="Calibri" pitchFamily="34" charset="0"/>
                <a:cs typeface="Arial" charset="0"/>
                <a:sym typeface="Arial"/>
                <a:rtl val="0"/>
              </a:rPr>
              <a:t>ringan</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sebagaimana</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dimaksud</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dalam</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Pasal</a:t>
            </a:r>
            <a:r>
              <a:rPr lang="en-US" sz="1400" kern="0" dirty="0">
                <a:solidFill>
                  <a:schemeClr val="tx1"/>
                </a:solidFill>
                <a:latin typeface="Candara" panose="020E0502030303020204" pitchFamily="34" charset="0"/>
                <a:ea typeface="Calibri" pitchFamily="34" charset="0"/>
                <a:cs typeface="Arial" charset="0"/>
                <a:sym typeface="Arial"/>
                <a:rtl val="0"/>
              </a:rPr>
              <a:t> 8 </a:t>
            </a:r>
            <a:r>
              <a:rPr lang="en-US" sz="1400" kern="0" dirty="0" err="1">
                <a:solidFill>
                  <a:schemeClr val="tx1"/>
                </a:solidFill>
                <a:latin typeface="Candara" panose="020E0502030303020204" pitchFamily="34" charset="0"/>
                <a:ea typeface="Calibri" pitchFamily="34" charset="0"/>
                <a:cs typeface="Arial" charset="0"/>
                <a:sym typeface="Arial"/>
                <a:rtl val="0"/>
              </a:rPr>
              <a:t>ayat</a:t>
            </a:r>
            <a:r>
              <a:rPr lang="en-US" sz="1400" kern="0" dirty="0">
                <a:solidFill>
                  <a:schemeClr val="tx1"/>
                </a:solidFill>
                <a:latin typeface="Candara" panose="020E0502030303020204" pitchFamily="34" charset="0"/>
                <a:ea typeface="Calibri" pitchFamily="34" charset="0"/>
                <a:cs typeface="Arial" charset="0"/>
                <a:sym typeface="Arial"/>
                <a:rtl val="0"/>
              </a:rPr>
              <a:t> (2)</a:t>
            </a:r>
            <a:r>
              <a:rPr lang="sv-SE" sz="1400" kern="0" dirty="0">
                <a:solidFill>
                  <a:schemeClr val="tx1"/>
                </a:solidFill>
                <a:latin typeface="Candara" panose="020E0502030303020204" pitchFamily="34" charset="0"/>
                <a:ea typeface="Calibri" pitchFamily="34" charset="0"/>
                <a:cs typeface="Arial" charset="0"/>
                <a:sym typeface="Arial"/>
                <a:rtl val="0"/>
              </a:rPr>
              <a:t>; </a:t>
            </a:r>
          </a:p>
          <a:p>
            <a:pPr marL="180975" indent="-180975">
              <a:buFont typeface="+mj-lt"/>
              <a:buAutoNum type="arabicPeriod"/>
              <a:tabLst>
                <a:tab pos="180975" algn="l"/>
              </a:tabLst>
              <a:defRPr/>
            </a:pPr>
            <a:r>
              <a:rPr lang="sv-SE" sz="1400" kern="0" dirty="0">
                <a:solidFill>
                  <a:schemeClr val="tx1"/>
                </a:solidFill>
                <a:latin typeface="Candara" panose="020E0502030303020204" pitchFamily="34" charset="0"/>
                <a:ea typeface="Calibri" pitchFamily="34" charset="0"/>
                <a:cs typeface="Arial" charset="0"/>
                <a:sym typeface="Arial"/>
                <a:rtl val="0"/>
              </a:rPr>
              <a:t>PNS di lingkungannya yang berada 2 (dua) tingkat di bawahnya</a:t>
            </a:r>
            <a:r>
              <a:rPr lang="en-AU" sz="1400" kern="0" dirty="0">
                <a:solidFill>
                  <a:schemeClr val="tx1"/>
                </a:solidFill>
                <a:latin typeface="Candara" panose="020E0502030303020204" pitchFamily="34" charset="0"/>
                <a:ea typeface="Calibri" pitchFamily="34" charset="0"/>
                <a:cs typeface="Arial" charset="0"/>
                <a:sym typeface="Arial"/>
                <a:rtl val="0"/>
              </a:rPr>
              <a:t> </a:t>
            </a:r>
            <a:r>
              <a:rPr lang="en-AU" sz="1400" kern="0" dirty="0" err="1">
                <a:solidFill>
                  <a:schemeClr val="tx1"/>
                </a:solidFill>
                <a:latin typeface="Candara" panose="020E0502030303020204" pitchFamily="34" charset="0"/>
                <a:ea typeface="Calibri" pitchFamily="34" charset="0"/>
                <a:cs typeface="Arial" charset="0"/>
                <a:sym typeface="Arial"/>
                <a:rtl val="0"/>
              </a:rPr>
              <a:t>untuk</a:t>
            </a:r>
            <a:r>
              <a:rPr lang="en-AU"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Jenis</a:t>
            </a:r>
            <a:r>
              <a:rPr lang="en-US" sz="1400" kern="0" dirty="0">
                <a:solidFill>
                  <a:schemeClr val="tx1"/>
                </a:solidFill>
                <a:latin typeface="Candara" panose="020E0502030303020204" pitchFamily="34" charset="0"/>
                <a:ea typeface="Calibri" pitchFamily="34" charset="0"/>
                <a:cs typeface="Arial" charset="0"/>
                <a:sym typeface="Arial"/>
                <a:rtl val="0"/>
              </a:rPr>
              <a:t> HD </a:t>
            </a:r>
            <a:r>
              <a:rPr lang="en-US" sz="1400" kern="0" dirty="0" err="1">
                <a:solidFill>
                  <a:schemeClr val="tx1"/>
                </a:solidFill>
                <a:latin typeface="Candara" panose="020E0502030303020204" pitchFamily="34" charset="0"/>
                <a:ea typeface="Calibri" pitchFamily="34" charset="0"/>
                <a:cs typeface="Arial" charset="0"/>
                <a:sym typeface="Arial"/>
                <a:rtl val="0"/>
              </a:rPr>
              <a:t>sedang</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sebagaimana</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dimaksud</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n-US" sz="1400" kern="0" dirty="0" err="1">
                <a:solidFill>
                  <a:schemeClr val="tx1"/>
                </a:solidFill>
                <a:latin typeface="Candara" panose="020E0502030303020204" pitchFamily="34" charset="0"/>
                <a:ea typeface="Calibri" pitchFamily="34" charset="0"/>
                <a:cs typeface="Arial" charset="0"/>
                <a:sym typeface="Arial"/>
                <a:rtl val="0"/>
              </a:rPr>
              <a:t>dalam</a:t>
            </a:r>
            <a:r>
              <a:rPr lang="en-US" sz="1400" kern="0" dirty="0">
                <a:solidFill>
                  <a:schemeClr val="tx1"/>
                </a:solidFill>
                <a:latin typeface="Candara" panose="020E0502030303020204" pitchFamily="34" charset="0"/>
                <a:ea typeface="Calibri" pitchFamily="34" charset="0"/>
                <a:cs typeface="Arial" charset="0"/>
                <a:sym typeface="Arial"/>
                <a:rtl val="0"/>
              </a:rPr>
              <a:t> </a:t>
            </a:r>
            <a:r>
              <a:rPr lang="es-ES" sz="1400" kern="0" dirty="0" err="1">
                <a:solidFill>
                  <a:schemeClr val="tx1"/>
                </a:solidFill>
                <a:latin typeface="Candara" panose="020E0502030303020204" pitchFamily="34" charset="0"/>
                <a:ea typeface="Calibri" pitchFamily="34" charset="0"/>
                <a:cs typeface="Arial" charset="0"/>
                <a:sym typeface="Arial"/>
                <a:rtl val="0"/>
              </a:rPr>
              <a:t>Pasal</a:t>
            </a:r>
            <a:r>
              <a:rPr lang="es-ES" sz="1400" kern="0" dirty="0">
                <a:solidFill>
                  <a:schemeClr val="tx1"/>
                </a:solidFill>
                <a:latin typeface="Candara" panose="020E0502030303020204" pitchFamily="34" charset="0"/>
                <a:ea typeface="Calibri" pitchFamily="34" charset="0"/>
                <a:cs typeface="Arial" charset="0"/>
                <a:sym typeface="Arial"/>
                <a:rtl val="0"/>
              </a:rPr>
              <a:t> 8 </a:t>
            </a:r>
            <a:r>
              <a:rPr lang="es-ES" sz="1400" kern="0" dirty="0" err="1">
                <a:solidFill>
                  <a:schemeClr val="tx1"/>
                </a:solidFill>
                <a:latin typeface="Candara" panose="020E0502030303020204" pitchFamily="34" charset="0"/>
                <a:ea typeface="Calibri" pitchFamily="34" charset="0"/>
                <a:cs typeface="Arial" charset="0"/>
                <a:sym typeface="Arial"/>
                <a:rtl val="0"/>
              </a:rPr>
              <a:t>ayat</a:t>
            </a:r>
            <a:r>
              <a:rPr lang="es-ES" sz="1400" kern="0" dirty="0">
                <a:solidFill>
                  <a:schemeClr val="tx1"/>
                </a:solidFill>
                <a:latin typeface="Candara" panose="020E0502030303020204" pitchFamily="34" charset="0"/>
                <a:ea typeface="Calibri" pitchFamily="34" charset="0"/>
                <a:cs typeface="Arial" charset="0"/>
                <a:sym typeface="Arial"/>
                <a:rtl val="0"/>
              </a:rPr>
              <a:t> (3); dan</a:t>
            </a:r>
          </a:p>
          <a:p>
            <a:pPr marL="180975" indent="-180975">
              <a:buFont typeface="+mj-lt"/>
              <a:buAutoNum type="arabicPeriod"/>
              <a:tabLst>
                <a:tab pos="180975" algn="l"/>
              </a:tabLst>
              <a:defRPr/>
            </a:pPr>
            <a:r>
              <a:rPr lang="sv-SE" sz="1400" kern="0" dirty="0">
                <a:solidFill>
                  <a:schemeClr val="tx1"/>
                </a:solidFill>
                <a:latin typeface="Candara" panose="020E0502030303020204" pitchFamily="34" charset="0"/>
                <a:ea typeface="Calibri" pitchFamily="34" charset="0"/>
                <a:cs typeface="Arial" charset="0"/>
                <a:sym typeface="Arial"/>
                <a:rtl val="0"/>
              </a:rPr>
              <a:t>Pejabat Fungsional di lingkungannya untuk jenis HD sebagaimana dimaksud dalam Pasal 8 ayat (2) dan ayat (3).</a:t>
            </a:r>
          </a:p>
        </p:txBody>
      </p:sp>
      <p:grpSp>
        <p:nvGrpSpPr>
          <p:cNvPr id="37" name="Group 36">
            <a:extLst>
              <a:ext uri="{FF2B5EF4-FFF2-40B4-BE49-F238E27FC236}">
                <a16:creationId xmlns:a16="http://schemas.microsoft.com/office/drawing/2014/main" id="{C4DDC26C-FFE7-4233-B61A-4F690E1B62CC}"/>
              </a:ext>
            </a:extLst>
          </p:cNvPr>
          <p:cNvGrpSpPr/>
          <p:nvPr/>
        </p:nvGrpSpPr>
        <p:grpSpPr>
          <a:xfrm>
            <a:off x="3598942" y="3858302"/>
            <a:ext cx="7680549" cy="783329"/>
            <a:chOff x="1065477" y="1172209"/>
            <a:chExt cx="6974473" cy="526154"/>
          </a:xfrm>
        </p:grpSpPr>
        <p:sp>
          <p:nvSpPr>
            <p:cNvPr id="38" name="Rectangle 37">
              <a:extLst>
                <a:ext uri="{FF2B5EF4-FFF2-40B4-BE49-F238E27FC236}">
                  <a16:creationId xmlns:a16="http://schemas.microsoft.com/office/drawing/2014/main" id="{FCDEB303-9130-440F-9FAD-CDA95A2946B7}"/>
                </a:ext>
              </a:extLst>
            </p:cNvPr>
            <p:cNvSpPr/>
            <p:nvPr/>
          </p:nvSpPr>
          <p:spPr>
            <a:xfrm>
              <a:off x="1295112" y="1172209"/>
              <a:ext cx="6744838" cy="52615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PPT Pratama atau pejabat lain yang setara di lingkungan Pusat, Provinsi, dan Kabupaten/ Kota 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39" name="Rectangle 38">
              <a:extLst>
                <a:ext uri="{FF2B5EF4-FFF2-40B4-BE49-F238E27FC236}">
                  <a16:creationId xmlns:a16="http://schemas.microsoft.com/office/drawing/2014/main" id="{C18AAF72-6387-4A6C-A932-99368DA14846}"/>
                </a:ext>
              </a:extLst>
            </p:cNvPr>
            <p:cNvSpPr/>
            <p:nvPr/>
          </p:nvSpPr>
          <p:spPr>
            <a:xfrm>
              <a:off x="1065477" y="1172209"/>
              <a:ext cx="583849" cy="52615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6.</a:t>
              </a:r>
              <a:endParaRPr lang="ko-KR" altLang="en-US" sz="1400" b="1" dirty="0">
                <a:solidFill>
                  <a:schemeClr val="bg1"/>
                </a:solidFill>
                <a:latin typeface="Impact" panose="020B0806030902050204" pitchFamily="34" charset="0"/>
                <a:cs typeface="Arial" pitchFamily="34" charset="0"/>
              </a:endParaRPr>
            </a:p>
          </p:txBody>
        </p:sp>
      </p:grpSp>
    </p:spTree>
    <p:extLst>
      <p:ext uri="{BB962C8B-B14F-4D97-AF65-F5344CB8AC3E}">
        <p14:creationId xmlns:p14="http://schemas.microsoft.com/office/powerpoint/2010/main" val="305734031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indoor, tool&#10;&#10;Description automatically generated">
            <a:extLst>
              <a:ext uri="{FF2B5EF4-FFF2-40B4-BE49-F238E27FC236}">
                <a16:creationId xmlns:a16="http://schemas.microsoft.com/office/drawing/2014/main" id="{A218ADDE-C2D6-4CA3-BF40-3133D43C155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074" r="25074"/>
          <a:stretch>
            <a:fillRect/>
          </a:stretch>
        </p:blipFill>
        <p:spPr/>
      </p:pic>
      <p:sp>
        <p:nvSpPr>
          <p:cNvPr id="22" name="Rectangle 21">
            <a:extLst>
              <a:ext uri="{FF2B5EF4-FFF2-40B4-BE49-F238E27FC236}">
                <a16:creationId xmlns:a16="http://schemas.microsoft.com/office/drawing/2014/main" id="{8406AB48-505E-4980-858C-B9CDD6A2BF0F}"/>
              </a:ext>
            </a:extLst>
          </p:cNvPr>
          <p:cNvSpPr/>
          <p:nvPr/>
        </p:nvSpPr>
        <p:spPr>
          <a:xfrm>
            <a:off x="134445" y="1202017"/>
            <a:ext cx="5789277" cy="42559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eaLnBrk="1" fontAlgn="auto" hangingPunct="1">
              <a:spcBef>
                <a:spcPts val="0"/>
              </a:spcBef>
              <a:spcAft>
                <a:spcPts val="0"/>
              </a:spcAft>
              <a:buFont typeface="+mj-lt"/>
              <a:buAutoNum type="arabicPeriod"/>
              <a:tabLst>
                <a:tab pos="180975" algn="l"/>
              </a:tabLst>
              <a:defRPr/>
            </a:pPr>
            <a:r>
              <a:rPr lang="sv-SE" sz="1600" kern="0" dirty="0">
                <a:solidFill>
                  <a:schemeClr val="tx1"/>
                </a:solidFill>
                <a:latin typeface="Candara" panose="020E0502030303020204" pitchFamily="34" charset="0"/>
                <a:ea typeface="Calibri" pitchFamily="34" charset="0"/>
                <a:cs typeface="Arial" charset="0"/>
                <a:sym typeface="Arial"/>
                <a:rtl val="0"/>
              </a:rPr>
              <a:t>PNS di lingkungannya yang berada 1 (satu) tingkat di bawahnya untuk </a:t>
            </a:r>
            <a:r>
              <a:rPr lang="en-US" sz="1600" kern="0" dirty="0" err="1">
                <a:solidFill>
                  <a:schemeClr val="tx1"/>
                </a:solidFill>
                <a:latin typeface="Candara" panose="020E0502030303020204" pitchFamily="34" charset="0"/>
                <a:ea typeface="Calibri" pitchFamily="34" charset="0"/>
                <a:cs typeface="Arial" charset="0"/>
                <a:sym typeface="Arial"/>
                <a:rtl val="0"/>
              </a:rPr>
              <a:t>Jenis</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ringan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sebagaimana</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dimaksud</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dalam</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Pasal</a:t>
            </a:r>
            <a:r>
              <a:rPr lang="en-US" sz="1600" kern="0" dirty="0">
                <a:solidFill>
                  <a:schemeClr val="tx1"/>
                </a:solidFill>
                <a:latin typeface="Candara" panose="020E0502030303020204" pitchFamily="34" charset="0"/>
                <a:ea typeface="Calibri" pitchFamily="34" charset="0"/>
                <a:cs typeface="Arial" charset="0"/>
                <a:sym typeface="Arial"/>
                <a:rtl val="0"/>
              </a:rPr>
              <a:t> 8 </a:t>
            </a:r>
            <a:r>
              <a:rPr lang="en-US" sz="1600" kern="0" dirty="0" err="1">
                <a:solidFill>
                  <a:schemeClr val="tx1"/>
                </a:solidFill>
                <a:latin typeface="Candara" panose="020E0502030303020204" pitchFamily="34" charset="0"/>
                <a:ea typeface="Calibri" pitchFamily="34" charset="0"/>
                <a:cs typeface="Arial" charset="0"/>
                <a:sym typeface="Arial"/>
                <a:rtl val="0"/>
              </a:rPr>
              <a:t>ayat</a:t>
            </a:r>
            <a:r>
              <a:rPr lang="en-US" sz="1600" kern="0" dirty="0">
                <a:solidFill>
                  <a:schemeClr val="tx1"/>
                </a:solidFill>
                <a:latin typeface="Candara" panose="020E0502030303020204" pitchFamily="34" charset="0"/>
                <a:ea typeface="Calibri" pitchFamily="34" charset="0"/>
                <a:cs typeface="Arial" charset="0"/>
                <a:sym typeface="Arial"/>
                <a:rtl val="0"/>
              </a:rPr>
              <a:t> (2)</a:t>
            </a:r>
            <a:r>
              <a:rPr lang="sv-SE" sz="1600" kern="0" dirty="0">
                <a:solidFill>
                  <a:schemeClr val="tx1"/>
                </a:solidFill>
                <a:latin typeface="Candara" panose="020E0502030303020204" pitchFamily="34" charset="0"/>
                <a:ea typeface="Calibri" pitchFamily="34" charset="0"/>
                <a:cs typeface="Arial" charset="0"/>
                <a:sym typeface="Arial"/>
                <a:rtl val="0"/>
              </a:rPr>
              <a:t>; </a:t>
            </a:r>
          </a:p>
          <a:p>
            <a:pPr marL="180975" indent="-180975">
              <a:buFont typeface="+mj-lt"/>
              <a:buAutoNum type="arabicPeriod"/>
              <a:tabLst>
                <a:tab pos="180975" algn="l"/>
              </a:tabLst>
              <a:defRPr/>
            </a:pPr>
            <a:r>
              <a:rPr lang="sv-SE" sz="1600" kern="0" dirty="0">
                <a:solidFill>
                  <a:schemeClr val="tx1"/>
                </a:solidFill>
                <a:latin typeface="Candara" panose="020E0502030303020204" pitchFamily="34" charset="0"/>
                <a:ea typeface="Calibri" pitchFamily="34" charset="0"/>
                <a:cs typeface="Arial" charset="0"/>
                <a:sym typeface="Arial"/>
                <a:rtl val="0"/>
              </a:rPr>
              <a:t>PNS di lingkungannya yang berada 2 (dua) tingkat di bawahnya</a:t>
            </a:r>
            <a:r>
              <a:rPr lang="en-AU" sz="1600" kern="0" dirty="0">
                <a:solidFill>
                  <a:schemeClr val="tx1"/>
                </a:solidFill>
                <a:latin typeface="Candara" panose="020E0502030303020204" pitchFamily="34" charset="0"/>
                <a:ea typeface="Calibri" pitchFamily="34" charset="0"/>
                <a:cs typeface="Arial" charset="0"/>
                <a:sym typeface="Arial"/>
                <a:rtl val="0"/>
              </a:rPr>
              <a:t> </a:t>
            </a:r>
            <a:r>
              <a:rPr lang="en-AU" sz="1600" kern="0" dirty="0" err="1">
                <a:solidFill>
                  <a:schemeClr val="tx1"/>
                </a:solidFill>
                <a:latin typeface="Candara" panose="020E0502030303020204" pitchFamily="34" charset="0"/>
                <a:ea typeface="Calibri" pitchFamily="34" charset="0"/>
                <a:cs typeface="Arial" charset="0"/>
                <a:sym typeface="Arial"/>
                <a:rtl val="0"/>
              </a:rPr>
              <a:t>untuk</a:t>
            </a:r>
            <a:r>
              <a:rPr lang="en-AU"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Jenis</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sedang</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sebagaimana</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dimaksud</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dalam</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s-ES" sz="1600" kern="0" dirty="0" err="1">
                <a:solidFill>
                  <a:schemeClr val="tx1"/>
                </a:solidFill>
                <a:latin typeface="Candara" panose="020E0502030303020204" pitchFamily="34" charset="0"/>
                <a:ea typeface="Calibri" pitchFamily="34" charset="0"/>
                <a:cs typeface="Arial" charset="0"/>
                <a:sym typeface="Arial"/>
                <a:rtl val="0"/>
              </a:rPr>
              <a:t>Pasal</a:t>
            </a:r>
            <a:r>
              <a:rPr lang="es-ES" sz="1600" kern="0" dirty="0">
                <a:solidFill>
                  <a:schemeClr val="tx1"/>
                </a:solidFill>
                <a:latin typeface="Candara" panose="020E0502030303020204" pitchFamily="34" charset="0"/>
                <a:ea typeface="Calibri" pitchFamily="34" charset="0"/>
                <a:cs typeface="Arial" charset="0"/>
                <a:sym typeface="Arial"/>
                <a:rtl val="0"/>
              </a:rPr>
              <a:t> 8 </a:t>
            </a:r>
            <a:r>
              <a:rPr lang="es-ES" sz="1600" kern="0" dirty="0" err="1">
                <a:solidFill>
                  <a:schemeClr val="tx1"/>
                </a:solidFill>
                <a:latin typeface="Candara" panose="020E0502030303020204" pitchFamily="34" charset="0"/>
                <a:ea typeface="Calibri" pitchFamily="34" charset="0"/>
                <a:cs typeface="Arial" charset="0"/>
                <a:sym typeface="Arial"/>
                <a:rtl val="0"/>
              </a:rPr>
              <a:t>ayat</a:t>
            </a:r>
            <a:r>
              <a:rPr lang="es-ES" sz="1600" kern="0" dirty="0">
                <a:solidFill>
                  <a:schemeClr val="tx1"/>
                </a:solidFill>
                <a:latin typeface="Candara" panose="020E0502030303020204" pitchFamily="34" charset="0"/>
                <a:ea typeface="Calibri" pitchFamily="34" charset="0"/>
                <a:cs typeface="Arial" charset="0"/>
                <a:sym typeface="Arial"/>
                <a:rtl val="0"/>
              </a:rPr>
              <a:t> (3); dan</a:t>
            </a:r>
          </a:p>
          <a:p>
            <a:pPr marL="180975" indent="-180975">
              <a:buFont typeface="+mj-lt"/>
              <a:buAutoNum type="arabicPeriod"/>
              <a:tabLst>
                <a:tab pos="180975" algn="l"/>
              </a:tabLst>
              <a:defRPr/>
            </a:pPr>
            <a:r>
              <a:rPr lang="sv-SE" sz="1600" kern="0" dirty="0">
                <a:solidFill>
                  <a:schemeClr val="tx1"/>
                </a:solidFill>
                <a:latin typeface="Candara" panose="020E0502030303020204" pitchFamily="34" charset="0"/>
                <a:ea typeface="Calibri" pitchFamily="34" charset="0"/>
                <a:cs typeface="Arial" charset="0"/>
                <a:sym typeface="Arial"/>
                <a:rtl val="0"/>
              </a:rPr>
              <a:t>Pejabat Fungsional di lingkungannya untuk jenis HD sebagaimana dimaksud dalam Pasal 8 ayat (2) dan ayat (3).</a:t>
            </a:r>
          </a:p>
          <a:p>
            <a:pPr>
              <a:tabLst>
                <a:tab pos="180975" algn="l"/>
              </a:tabLst>
              <a:defRPr/>
            </a:pPr>
            <a:endParaRPr lang="sv-SE" sz="1600" kern="0" dirty="0">
              <a:solidFill>
                <a:schemeClr val="tx1"/>
              </a:solidFill>
              <a:latin typeface="Candara" panose="020E0502030303020204" pitchFamily="34" charset="0"/>
              <a:ea typeface="Calibri" pitchFamily="34" charset="0"/>
              <a:cs typeface="Arial" charset="0"/>
              <a:sym typeface="Arial"/>
              <a:rtl val="0"/>
            </a:endParaRPr>
          </a:p>
          <a:p>
            <a:pPr>
              <a:tabLst>
                <a:tab pos="180975" algn="l"/>
              </a:tabLst>
              <a:defRPr/>
            </a:pP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Catatan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a:t>
            </a:r>
          </a:p>
          <a:p>
            <a:pPr>
              <a:tabLst>
                <a:tab pos="180975" algn="l"/>
              </a:tabLst>
              <a:defRPr/>
            </a:pP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Dalam</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hal</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tidak</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terdapat</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jabatan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administrator pada unit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kerja</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di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lingkungan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Pusat,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Provinsi</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dan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Kabupaten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Kota,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Pejabat</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Fungsional</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jenjang</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Ahli Madya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tertentu</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yang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ditetapkan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dengan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keputusan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PPK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dapat</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menjatuhkan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Hukuman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Disiplin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bagi</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PNS yang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menjadi</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kewenangan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Administrator</a:t>
            </a:r>
            <a:r>
              <a:rPr lang="sv-SE" sz="1600" kern="0" dirty="0">
                <a:solidFill>
                  <a:srgbClr val="C00000"/>
                </a:solidFill>
                <a:latin typeface="Candara" panose="020E0502030303020204" pitchFamily="34" charset="0"/>
                <a:ea typeface="Calibri" pitchFamily="34" charset="0"/>
                <a:cs typeface="Arial" charset="0"/>
                <a:sym typeface="Arial"/>
                <a:rtl val="0"/>
              </a:rPr>
              <a:t>.</a:t>
            </a:r>
            <a:endParaRPr lang="en-AU" sz="1600" dirty="0">
              <a:solidFill>
                <a:srgbClr val="C00000"/>
              </a:solidFill>
              <a:latin typeface="Tw Cen MT Condensed Extra Bold" panose="020B0803020202020204" pitchFamily="34" charset="0"/>
            </a:endParaRPr>
          </a:p>
        </p:txBody>
      </p:sp>
      <p:grpSp>
        <p:nvGrpSpPr>
          <p:cNvPr id="23" name="Group 22">
            <a:extLst>
              <a:ext uri="{FF2B5EF4-FFF2-40B4-BE49-F238E27FC236}">
                <a16:creationId xmlns:a16="http://schemas.microsoft.com/office/drawing/2014/main" id="{31301529-84F3-425A-83FA-9F7C0BEB8961}"/>
              </a:ext>
            </a:extLst>
          </p:cNvPr>
          <p:cNvGrpSpPr/>
          <p:nvPr/>
        </p:nvGrpSpPr>
        <p:grpSpPr>
          <a:xfrm>
            <a:off x="134446" y="209344"/>
            <a:ext cx="7680549" cy="783329"/>
            <a:chOff x="1065477" y="1172209"/>
            <a:chExt cx="6974473" cy="526154"/>
          </a:xfrm>
        </p:grpSpPr>
        <p:sp>
          <p:nvSpPr>
            <p:cNvPr id="24" name="Rectangle 23">
              <a:extLst>
                <a:ext uri="{FF2B5EF4-FFF2-40B4-BE49-F238E27FC236}">
                  <a16:creationId xmlns:a16="http://schemas.microsoft.com/office/drawing/2014/main" id="{341948C0-B892-4330-AE54-DE63545AC72F}"/>
                </a:ext>
              </a:extLst>
            </p:cNvPr>
            <p:cNvSpPr/>
            <p:nvPr/>
          </p:nvSpPr>
          <p:spPr>
            <a:xfrm>
              <a:off x="1295112" y="1172209"/>
              <a:ext cx="6744838" cy="52615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Pejabat Administrator atau pejabat lain yang setara di lingkungan Pusat, Provinsi, dan Kabupaten/Kota  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25" name="Rectangle 24">
              <a:extLst>
                <a:ext uri="{FF2B5EF4-FFF2-40B4-BE49-F238E27FC236}">
                  <a16:creationId xmlns:a16="http://schemas.microsoft.com/office/drawing/2014/main" id="{2E7655FB-818A-4044-9244-1FB7655D0D99}"/>
                </a:ext>
              </a:extLst>
            </p:cNvPr>
            <p:cNvSpPr/>
            <p:nvPr/>
          </p:nvSpPr>
          <p:spPr>
            <a:xfrm>
              <a:off x="1065477" y="1172209"/>
              <a:ext cx="583849" cy="52615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7.</a:t>
              </a:r>
              <a:endParaRPr lang="ko-KR" altLang="en-US" sz="1400" b="1" dirty="0">
                <a:solidFill>
                  <a:schemeClr val="bg1"/>
                </a:solidFill>
                <a:latin typeface="Impact" panose="020B0806030902050204" pitchFamily="34" charset="0"/>
                <a:cs typeface="Arial" pitchFamily="34" charset="0"/>
              </a:endParaRPr>
            </a:p>
          </p:txBody>
        </p:sp>
      </p:grpSp>
      <p:sp>
        <p:nvSpPr>
          <p:cNvPr id="2" name="TextBox 1">
            <a:extLst>
              <a:ext uri="{FF2B5EF4-FFF2-40B4-BE49-F238E27FC236}">
                <a16:creationId xmlns:a16="http://schemas.microsoft.com/office/drawing/2014/main" id="{159B9FDD-05B0-4671-8552-2DB93DDDAC7A}"/>
              </a:ext>
            </a:extLst>
          </p:cNvPr>
          <p:cNvSpPr txBox="1"/>
          <p:nvPr/>
        </p:nvSpPr>
        <p:spPr>
          <a:xfrm>
            <a:off x="4737951" y="5470882"/>
            <a:ext cx="1185771" cy="369332"/>
          </a:xfrm>
          <a:prstGeom prst="rect">
            <a:avLst/>
          </a:prstGeom>
          <a:solidFill>
            <a:schemeClr val="bg2">
              <a:lumMod val="75000"/>
            </a:schemeClr>
          </a:solidFill>
        </p:spPr>
        <p:txBody>
          <a:bodyPr wrap="square" rtlCol="0">
            <a:spAutoFit/>
          </a:bodyPr>
          <a:lstStyle/>
          <a:p>
            <a:pPr algn="ctr"/>
            <a:r>
              <a:rPr lang="en-AU" dirty="0" err="1">
                <a:latin typeface="Candara" panose="020E0502030303020204" pitchFamily="34" charset="0"/>
              </a:rPr>
              <a:t>Pasal</a:t>
            </a:r>
            <a:r>
              <a:rPr lang="en-AU" dirty="0">
                <a:latin typeface="Candara" panose="020E0502030303020204" pitchFamily="34" charset="0"/>
              </a:rPr>
              <a:t> 22</a:t>
            </a:r>
          </a:p>
        </p:txBody>
      </p:sp>
    </p:spTree>
    <p:extLst>
      <p:ext uri="{BB962C8B-B14F-4D97-AF65-F5344CB8AC3E}">
        <p14:creationId xmlns:p14="http://schemas.microsoft.com/office/powerpoint/2010/main" val="229873387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indoor, tool&#10;&#10;Description automatically generated">
            <a:extLst>
              <a:ext uri="{FF2B5EF4-FFF2-40B4-BE49-F238E27FC236}">
                <a16:creationId xmlns:a16="http://schemas.microsoft.com/office/drawing/2014/main" id="{A218ADDE-C2D6-4CA3-BF40-3133D43C155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074" r="25074"/>
          <a:stretch>
            <a:fillRect/>
          </a:stretch>
        </p:blipFill>
        <p:spPr/>
      </p:pic>
      <p:sp>
        <p:nvSpPr>
          <p:cNvPr id="22" name="Rectangle 21">
            <a:extLst>
              <a:ext uri="{FF2B5EF4-FFF2-40B4-BE49-F238E27FC236}">
                <a16:creationId xmlns:a16="http://schemas.microsoft.com/office/drawing/2014/main" id="{8406AB48-505E-4980-858C-B9CDD6A2BF0F}"/>
              </a:ext>
            </a:extLst>
          </p:cNvPr>
          <p:cNvSpPr/>
          <p:nvPr/>
        </p:nvSpPr>
        <p:spPr>
          <a:xfrm>
            <a:off x="134445" y="1202017"/>
            <a:ext cx="5789277" cy="42559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eaLnBrk="1" fontAlgn="auto" hangingPunct="1">
              <a:spcBef>
                <a:spcPts val="0"/>
              </a:spcBef>
              <a:spcAft>
                <a:spcPts val="0"/>
              </a:spcAft>
              <a:buFont typeface="+mj-lt"/>
              <a:buAutoNum type="arabicPeriod"/>
              <a:tabLst>
                <a:tab pos="180975" algn="l"/>
              </a:tabLst>
              <a:defRPr/>
            </a:pPr>
            <a:r>
              <a:rPr lang="sv-SE" sz="1600" kern="0" dirty="0">
                <a:solidFill>
                  <a:schemeClr val="tx1"/>
                </a:solidFill>
                <a:latin typeface="Candara" panose="020E0502030303020204" pitchFamily="34" charset="0"/>
                <a:ea typeface="Calibri" pitchFamily="34" charset="0"/>
                <a:cs typeface="Arial" charset="0"/>
                <a:sym typeface="Arial"/>
                <a:rtl val="0"/>
              </a:rPr>
              <a:t>PNS di lingkungannya yang berada 1 (satu) tingkat di bawahnya untuk </a:t>
            </a:r>
            <a:r>
              <a:rPr lang="en-US" sz="1600" kern="0" dirty="0" err="1">
                <a:solidFill>
                  <a:schemeClr val="tx1"/>
                </a:solidFill>
                <a:latin typeface="Candara" panose="020E0502030303020204" pitchFamily="34" charset="0"/>
                <a:ea typeface="Calibri" pitchFamily="34" charset="0"/>
                <a:cs typeface="Arial" charset="0"/>
                <a:sym typeface="Arial"/>
                <a:rtl val="0"/>
              </a:rPr>
              <a:t>Jenis</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ringan</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sebagaimana</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dimaksud</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dalam</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Pasal</a:t>
            </a:r>
            <a:r>
              <a:rPr lang="en-US" sz="1600" kern="0" dirty="0">
                <a:solidFill>
                  <a:schemeClr val="tx1"/>
                </a:solidFill>
                <a:latin typeface="Candara" panose="020E0502030303020204" pitchFamily="34" charset="0"/>
                <a:ea typeface="Calibri" pitchFamily="34" charset="0"/>
                <a:cs typeface="Arial" charset="0"/>
                <a:sym typeface="Arial"/>
                <a:rtl val="0"/>
              </a:rPr>
              <a:t> 8 </a:t>
            </a:r>
            <a:r>
              <a:rPr lang="en-US" sz="1600" kern="0" dirty="0" err="1">
                <a:solidFill>
                  <a:schemeClr val="tx1"/>
                </a:solidFill>
                <a:latin typeface="Candara" panose="020E0502030303020204" pitchFamily="34" charset="0"/>
                <a:ea typeface="Calibri" pitchFamily="34" charset="0"/>
                <a:cs typeface="Arial" charset="0"/>
                <a:sym typeface="Arial"/>
                <a:rtl val="0"/>
              </a:rPr>
              <a:t>ayat</a:t>
            </a:r>
            <a:r>
              <a:rPr lang="en-US" sz="1600" kern="0" dirty="0">
                <a:solidFill>
                  <a:schemeClr val="tx1"/>
                </a:solidFill>
                <a:latin typeface="Candara" panose="020E0502030303020204" pitchFamily="34" charset="0"/>
                <a:ea typeface="Calibri" pitchFamily="34" charset="0"/>
                <a:cs typeface="Arial" charset="0"/>
                <a:sym typeface="Arial"/>
                <a:rtl val="0"/>
              </a:rPr>
              <a:t> (2)</a:t>
            </a:r>
            <a:r>
              <a:rPr lang="sv-SE" sz="1600" kern="0" dirty="0">
                <a:solidFill>
                  <a:schemeClr val="tx1"/>
                </a:solidFill>
                <a:latin typeface="Candara" panose="020E0502030303020204" pitchFamily="34" charset="0"/>
                <a:ea typeface="Calibri" pitchFamily="34" charset="0"/>
                <a:cs typeface="Arial" charset="0"/>
                <a:sym typeface="Arial"/>
                <a:rtl val="0"/>
              </a:rPr>
              <a:t>; </a:t>
            </a:r>
          </a:p>
          <a:p>
            <a:pPr marL="180975" indent="-180975">
              <a:buFont typeface="+mj-lt"/>
              <a:buAutoNum type="arabicPeriod"/>
              <a:tabLst>
                <a:tab pos="180975" algn="l"/>
              </a:tabLst>
              <a:defRPr/>
            </a:pPr>
            <a:r>
              <a:rPr lang="sv-SE" sz="1600" kern="0" dirty="0">
                <a:solidFill>
                  <a:schemeClr val="tx1"/>
                </a:solidFill>
                <a:latin typeface="Candara" panose="020E0502030303020204" pitchFamily="34" charset="0"/>
                <a:ea typeface="Calibri" pitchFamily="34" charset="0"/>
                <a:cs typeface="Arial" charset="0"/>
                <a:sym typeface="Arial"/>
                <a:rtl val="0"/>
              </a:rPr>
              <a:t>PNS di lingkungannya yang berada 2 (dua) tingkat di bawahnya</a:t>
            </a:r>
            <a:r>
              <a:rPr lang="en-AU" sz="1600" kern="0" dirty="0">
                <a:solidFill>
                  <a:schemeClr val="tx1"/>
                </a:solidFill>
                <a:latin typeface="Candara" panose="020E0502030303020204" pitchFamily="34" charset="0"/>
                <a:ea typeface="Calibri" pitchFamily="34" charset="0"/>
                <a:cs typeface="Arial" charset="0"/>
                <a:sym typeface="Arial"/>
                <a:rtl val="0"/>
              </a:rPr>
              <a:t> </a:t>
            </a:r>
            <a:r>
              <a:rPr lang="en-AU" sz="1600" kern="0" dirty="0" err="1">
                <a:solidFill>
                  <a:schemeClr val="tx1"/>
                </a:solidFill>
                <a:latin typeface="Candara" panose="020E0502030303020204" pitchFamily="34" charset="0"/>
                <a:ea typeface="Calibri" pitchFamily="34" charset="0"/>
                <a:cs typeface="Arial" charset="0"/>
                <a:sym typeface="Arial"/>
                <a:rtl val="0"/>
              </a:rPr>
              <a:t>untuk</a:t>
            </a:r>
            <a:r>
              <a:rPr lang="en-AU"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Jenis</a:t>
            </a:r>
            <a:r>
              <a:rPr lang="en-US" sz="1600" kern="0" dirty="0">
                <a:solidFill>
                  <a:schemeClr val="tx1"/>
                </a:solidFill>
                <a:latin typeface="Candara" panose="020E0502030303020204" pitchFamily="34" charset="0"/>
                <a:ea typeface="Calibri" pitchFamily="34" charset="0"/>
                <a:cs typeface="Arial" charset="0"/>
                <a:sym typeface="Arial"/>
                <a:rtl val="0"/>
              </a:rPr>
              <a:t> HD </a:t>
            </a:r>
            <a:r>
              <a:rPr lang="en-US" sz="1600" kern="0" dirty="0" err="1">
                <a:solidFill>
                  <a:schemeClr val="tx1"/>
                </a:solidFill>
                <a:latin typeface="Candara" panose="020E0502030303020204" pitchFamily="34" charset="0"/>
                <a:ea typeface="Calibri" pitchFamily="34" charset="0"/>
                <a:cs typeface="Arial" charset="0"/>
                <a:sym typeface="Arial"/>
                <a:rtl val="0"/>
              </a:rPr>
              <a:t>sedang</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sebagaimana</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dimaksud</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n-US" sz="1600" kern="0" dirty="0" err="1">
                <a:solidFill>
                  <a:schemeClr val="tx1"/>
                </a:solidFill>
                <a:latin typeface="Candara" panose="020E0502030303020204" pitchFamily="34" charset="0"/>
                <a:ea typeface="Calibri" pitchFamily="34" charset="0"/>
                <a:cs typeface="Arial" charset="0"/>
                <a:sym typeface="Arial"/>
                <a:rtl val="0"/>
              </a:rPr>
              <a:t>dalam</a:t>
            </a:r>
            <a:r>
              <a:rPr lang="en-US" sz="1600" kern="0" dirty="0">
                <a:solidFill>
                  <a:schemeClr val="tx1"/>
                </a:solidFill>
                <a:latin typeface="Candara" panose="020E0502030303020204" pitchFamily="34" charset="0"/>
                <a:ea typeface="Calibri" pitchFamily="34" charset="0"/>
                <a:cs typeface="Arial" charset="0"/>
                <a:sym typeface="Arial"/>
                <a:rtl val="0"/>
              </a:rPr>
              <a:t> </a:t>
            </a:r>
            <a:r>
              <a:rPr lang="es-ES" sz="1600" kern="0" dirty="0" err="1">
                <a:solidFill>
                  <a:schemeClr val="tx1"/>
                </a:solidFill>
                <a:latin typeface="Candara" panose="020E0502030303020204" pitchFamily="34" charset="0"/>
                <a:ea typeface="Calibri" pitchFamily="34" charset="0"/>
                <a:cs typeface="Arial" charset="0"/>
                <a:sym typeface="Arial"/>
                <a:rtl val="0"/>
              </a:rPr>
              <a:t>Pasal</a:t>
            </a:r>
            <a:r>
              <a:rPr lang="es-ES" sz="1600" kern="0" dirty="0">
                <a:solidFill>
                  <a:schemeClr val="tx1"/>
                </a:solidFill>
                <a:latin typeface="Candara" panose="020E0502030303020204" pitchFamily="34" charset="0"/>
                <a:ea typeface="Calibri" pitchFamily="34" charset="0"/>
                <a:cs typeface="Arial" charset="0"/>
                <a:sym typeface="Arial"/>
                <a:rtl val="0"/>
              </a:rPr>
              <a:t> 8 </a:t>
            </a:r>
            <a:r>
              <a:rPr lang="es-ES" sz="1600" kern="0" dirty="0" err="1">
                <a:solidFill>
                  <a:schemeClr val="tx1"/>
                </a:solidFill>
                <a:latin typeface="Candara" panose="020E0502030303020204" pitchFamily="34" charset="0"/>
                <a:ea typeface="Calibri" pitchFamily="34" charset="0"/>
                <a:cs typeface="Arial" charset="0"/>
                <a:sym typeface="Arial"/>
                <a:rtl val="0"/>
              </a:rPr>
              <a:t>ayat</a:t>
            </a:r>
            <a:r>
              <a:rPr lang="es-ES" sz="1600" kern="0" dirty="0">
                <a:solidFill>
                  <a:schemeClr val="tx1"/>
                </a:solidFill>
                <a:latin typeface="Candara" panose="020E0502030303020204" pitchFamily="34" charset="0"/>
                <a:ea typeface="Calibri" pitchFamily="34" charset="0"/>
                <a:cs typeface="Arial" charset="0"/>
                <a:sym typeface="Arial"/>
                <a:rtl val="0"/>
              </a:rPr>
              <a:t> (3); dan</a:t>
            </a:r>
          </a:p>
          <a:p>
            <a:pPr marL="180975" indent="-180975">
              <a:buFont typeface="+mj-lt"/>
              <a:buAutoNum type="arabicPeriod"/>
              <a:tabLst>
                <a:tab pos="180975" algn="l"/>
              </a:tabLst>
              <a:defRPr/>
            </a:pPr>
            <a:r>
              <a:rPr lang="sv-SE" sz="1600" kern="0" dirty="0">
                <a:solidFill>
                  <a:schemeClr val="tx1"/>
                </a:solidFill>
                <a:latin typeface="Candara" panose="020E0502030303020204" pitchFamily="34" charset="0"/>
                <a:ea typeface="Calibri" pitchFamily="34" charset="0"/>
                <a:cs typeface="Arial" charset="0"/>
                <a:sym typeface="Arial"/>
                <a:rtl val="0"/>
              </a:rPr>
              <a:t>Pejabat Fungsional di lingkungannya untuk jenis HD sebagaimana dimaksud dalam Pasal 8 ayat (2).</a:t>
            </a:r>
          </a:p>
          <a:p>
            <a:pPr>
              <a:tabLst>
                <a:tab pos="180975" algn="l"/>
              </a:tabLst>
              <a:defRPr/>
            </a:pPr>
            <a:endParaRPr lang="sv-SE" sz="1600" kern="0" dirty="0">
              <a:solidFill>
                <a:schemeClr val="tx1"/>
              </a:solidFill>
              <a:latin typeface="Candara" panose="020E0502030303020204" pitchFamily="34" charset="0"/>
              <a:ea typeface="Calibri" pitchFamily="34" charset="0"/>
              <a:cs typeface="Arial" charset="0"/>
              <a:sym typeface="Arial"/>
              <a:rtl val="0"/>
            </a:endParaRPr>
          </a:p>
          <a:p>
            <a:pPr>
              <a:tabLst>
                <a:tab pos="180975" algn="l"/>
              </a:tabLst>
              <a:defRPr/>
            </a:pP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Catatan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a:t>
            </a:r>
          </a:p>
          <a:p>
            <a:pPr>
              <a:tabLst>
                <a:tab pos="180975" algn="l"/>
              </a:tabLst>
              <a:defRPr/>
            </a:pP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Dalam</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hal</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tidak</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terdapat</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jabatan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pengawas</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pada unit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kerja</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di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lingkungan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Pusat,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Provinsi</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dan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Kabupaten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Kota,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Pejabat</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Fungsional</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jenjang</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Ahli Muda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tertentu</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yang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ditetapkan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dengan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keputusan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PPK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dapat</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menjatuhkan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Hukuman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Disiplin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bagi</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PNS yang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menjadi</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kewenangan</a:t>
            </a:r>
            <a:r>
              <a:rPr lang="en-US" sz="1600" kern="0" dirty="0">
                <a:solidFill>
                  <a:srgbClr val="C00000"/>
                </a:solidFill>
                <a:latin typeface="Tw Cen MT Condensed Extra Bold" panose="020B0803020202020204" pitchFamily="34" charset="0"/>
                <a:ea typeface="Calibri" pitchFamily="34" charset="0"/>
                <a:cs typeface="Arial" charset="0"/>
                <a:sym typeface="Arial"/>
                <a:rtl val="0"/>
              </a:rPr>
              <a:t> </a:t>
            </a:r>
            <a:r>
              <a:rPr lang="en-US" sz="1600" kern="0" dirty="0" err="1">
                <a:solidFill>
                  <a:srgbClr val="C00000"/>
                </a:solidFill>
                <a:latin typeface="Tw Cen MT Condensed Extra Bold" panose="020B0803020202020204" pitchFamily="34" charset="0"/>
                <a:ea typeface="Calibri" pitchFamily="34" charset="0"/>
                <a:cs typeface="Arial" charset="0"/>
                <a:sym typeface="Arial"/>
                <a:rtl val="0"/>
              </a:rPr>
              <a:t>Pengawas</a:t>
            </a:r>
            <a:r>
              <a:rPr lang="sv-SE" sz="1600" kern="0" dirty="0">
                <a:solidFill>
                  <a:srgbClr val="C00000"/>
                </a:solidFill>
                <a:latin typeface="Candara" panose="020E0502030303020204" pitchFamily="34" charset="0"/>
                <a:ea typeface="Calibri" pitchFamily="34" charset="0"/>
                <a:cs typeface="Arial" charset="0"/>
                <a:sym typeface="Arial"/>
                <a:rtl val="0"/>
              </a:rPr>
              <a:t>.</a:t>
            </a:r>
            <a:endParaRPr lang="en-AU" sz="1600" dirty="0">
              <a:solidFill>
                <a:srgbClr val="C00000"/>
              </a:solidFill>
              <a:latin typeface="Tw Cen MT Condensed Extra Bold" panose="020B0803020202020204" pitchFamily="34" charset="0"/>
            </a:endParaRPr>
          </a:p>
        </p:txBody>
      </p:sp>
      <p:grpSp>
        <p:nvGrpSpPr>
          <p:cNvPr id="23" name="Group 22">
            <a:extLst>
              <a:ext uri="{FF2B5EF4-FFF2-40B4-BE49-F238E27FC236}">
                <a16:creationId xmlns:a16="http://schemas.microsoft.com/office/drawing/2014/main" id="{31301529-84F3-425A-83FA-9F7C0BEB8961}"/>
              </a:ext>
            </a:extLst>
          </p:cNvPr>
          <p:cNvGrpSpPr/>
          <p:nvPr/>
        </p:nvGrpSpPr>
        <p:grpSpPr>
          <a:xfrm>
            <a:off x="134446" y="209344"/>
            <a:ext cx="7680549" cy="783329"/>
            <a:chOff x="1065477" y="1172209"/>
            <a:chExt cx="6974473" cy="526154"/>
          </a:xfrm>
        </p:grpSpPr>
        <p:sp>
          <p:nvSpPr>
            <p:cNvPr id="24" name="Rectangle 23">
              <a:extLst>
                <a:ext uri="{FF2B5EF4-FFF2-40B4-BE49-F238E27FC236}">
                  <a16:creationId xmlns:a16="http://schemas.microsoft.com/office/drawing/2014/main" id="{341948C0-B892-4330-AE54-DE63545AC72F}"/>
                </a:ext>
              </a:extLst>
            </p:cNvPr>
            <p:cNvSpPr/>
            <p:nvPr/>
          </p:nvSpPr>
          <p:spPr>
            <a:xfrm>
              <a:off x="1295112" y="1172209"/>
              <a:ext cx="6744838" cy="52615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r>
                <a:rPr lang="id-ID" sz="2400" b="1" kern="0" dirty="0">
                  <a:solidFill>
                    <a:schemeClr val="tx1"/>
                  </a:solidFill>
                  <a:latin typeface="Tw Cen MT Condensed Extra Bold" panose="020B0803020202020204" pitchFamily="34" charset="0"/>
                  <a:ea typeface="Calibri" pitchFamily="34" charset="0"/>
                  <a:cs typeface="Arial" charset="0"/>
                  <a:sym typeface="Arial"/>
                  <a:rtl val="0"/>
                </a:rPr>
                <a:t>Pejabat Pengawas atau pejabat lain yang setara di lingkungan Pusat, Provinsi, dan Kabupaten/ Kota bagi</a:t>
              </a:r>
              <a:r>
                <a:rPr lang="en-AU" sz="2400" b="1" kern="0" dirty="0">
                  <a:solidFill>
                    <a:schemeClr val="tx1"/>
                  </a:solidFill>
                  <a:latin typeface="Tw Cen MT Condensed Extra Bold" panose="020B0803020202020204" pitchFamily="34" charset="0"/>
                  <a:ea typeface="Calibri" pitchFamily="34" charset="0"/>
                  <a:cs typeface="Arial" charset="0"/>
                  <a:sym typeface="Arial"/>
                  <a:rtl val="0"/>
                </a:rPr>
                <a:t>:</a:t>
              </a:r>
              <a:endParaRPr lang="ko-KR" altLang="en-US" sz="2400" b="1" dirty="0">
                <a:solidFill>
                  <a:schemeClr val="tx1"/>
                </a:solidFill>
                <a:latin typeface="Tw Cen MT Condensed Extra Bold" panose="020B0803020202020204" pitchFamily="34" charset="0"/>
                <a:cs typeface="Arial" pitchFamily="34" charset="0"/>
              </a:endParaRPr>
            </a:p>
          </p:txBody>
        </p:sp>
        <p:sp>
          <p:nvSpPr>
            <p:cNvPr id="25" name="Rectangle 24">
              <a:extLst>
                <a:ext uri="{FF2B5EF4-FFF2-40B4-BE49-F238E27FC236}">
                  <a16:creationId xmlns:a16="http://schemas.microsoft.com/office/drawing/2014/main" id="{2E7655FB-818A-4044-9244-1FB7655D0D99}"/>
                </a:ext>
              </a:extLst>
            </p:cNvPr>
            <p:cNvSpPr/>
            <p:nvPr/>
          </p:nvSpPr>
          <p:spPr>
            <a:xfrm>
              <a:off x="1065477" y="1172209"/>
              <a:ext cx="583849" cy="52615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bg1"/>
                  </a:solidFill>
                  <a:latin typeface="Impact" panose="020B0806030902050204" pitchFamily="34" charset="0"/>
                  <a:cs typeface="Arial" pitchFamily="34" charset="0"/>
                </a:rPr>
                <a:t>9.</a:t>
              </a:r>
              <a:endParaRPr lang="ko-KR" altLang="en-US" sz="1400" b="1" dirty="0">
                <a:solidFill>
                  <a:schemeClr val="bg1"/>
                </a:solidFill>
                <a:latin typeface="Impact" panose="020B0806030902050204" pitchFamily="34" charset="0"/>
                <a:cs typeface="Arial" pitchFamily="34" charset="0"/>
              </a:endParaRPr>
            </a:p>
          </p:txBody>
        </p:sp>
      </p:grpSp>
      <p:sp>
        <p:nvSpPr>
          <p:cNvPr id="7" name="TextBox 6">
            <a:extLst>
              <a:ext uri="{FF2B5EF4-FFF2-40B4-BE49-F238E27FC236}">
                <a16:creationId xmlns:a16="http://schemas.microsoft.com/office/drawing/2014/main" id="{19AEDD8B-917C-4345-B21D-94C500818677}"/>
              </a:ext>
            </a:extLst>
          </p:cNvPr>
          <p:cNvSpPr txBox="1"/>
          <p:nvPr/>
        </p:nvSpPr>
        <p:spPr>
          <a:xfrm>
            <a:off x="4737951" y="5476781"/>
            <a:ext cx="1185771" cy="369332"/>
          </a:xfrm>
          <a:prstGeom prst="rect">
            <a:avLst/>
          </a:prstGeom>
          <a:solidFill>
            <a:schemeClr val="bg2">
              <a:lumMod val="75000"/>
            </a:schemeClr>
          </a:solidFill>
        </p:spPr>
        <p:txBody>
          <a:bodyPr wrap="square" rtlCol="0">
            <a:spAutoFit/>
          </a:bodyPr>
          <a:lstStyle/>
          <a:p>
            <a:pPr algn="ctr"/>
            <a:r>
              <a:rPr lang="en-AU" dirty="0" err="1">
                <a:latin typeface="Candara" panose="020E0502030303020204" pitchFamily="34" charset="0"/>
              </a:rPr>
              <a:t>Pasal</a:t>
            </a:r>
            <a:r>
              <a:rPr lang="en-AU" dirty="0">
                <a:latin typeface="Candara" panose="020E0502030303020204" pitchFamily="34" charset="0"/>
              </a:rPr>
              <a:t> 23</a:t>
            </a:r>
          </a:p>
        </p:txBody>
      </p:sp>
    </p:spTree>
    <p:extLst>
      <p:ext uri="{BB962C8B-B14F-4D97-AF65-F5344CB8AC3E}">
        <p14:creationId xmlns:p14="http://schemas.microsoft.com/office/powerpoint/2010/main" val="174020196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3FA136B-8282-40B8-8522-DB84C586B060}"/>
              </a:ext>
            </a:extLst>
          </p:cNvPr>
          <p:cNvGrpSpPr/>
          <p:nvPr/>
        </p:nvGrpSpPr>
        <p:grpSpPr>
          <a:xfrm>
            <a:off x="5072835" y="1848609"/>
            <a:ext cx="6541749" cy="1452389"/>
            <a:chOff x="5173107" y="3206263"/>
            <a:chExt cx="4863744" cy="1880259"/>
          </a:xfrm>
        </p:grpSpPr>
        <p:sp>
          <p:nvSpPr>
            <p:cNvPr id="21" name="Rectangle 20">
              <a:extLst>
                <a:ext uri="{FF2B5EF4-FFF2-40B4-BE49-F238E27FC236}">
                  <a16:creationId xmlns:a16="http://schemas.microsoft.com/office/drawing/2014/main" id="{1369A46F-B4E2-4058-B44B-39DFD38F0A42}"/>
                </a:ext>
              </a:extLst>
            </p:cNvPr>
            <p:cNvSpPr/>
            <p:nvPr/>
          </p:nvSpPr>
          <p:spPr>
            <a:xfrm>
              <a:off x="5173107" y="3206263"/>
              <a:ext cx="4863744" cy="1880259"/>
            </a:xfrm>
            <a:prstGeom prst="rect">
              <a:avLst/>
            </a:prstGeom>
            <a:solidFill>
              <a:schemeClr val="accent3">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02881F6F-E6DA-404C-9E4D-AB816B937899}"/>
                </a:ext>
              </a:extLst>
            </p:cNvPr>
            <p:cNvSpPr txBox="1"/>
            <p:nvPr/>
          </p:nvSpPr>
          <p:spPr>
            <a:xfrm>
              <a:off x="5327167" y="3407995"/>
              <a:ext cx="4555624" cy="1553944"/>
            </a:xfrm>
            <a:prstGeom prst="rect">
              <a:avLst/>
            </a:prstGeom>
            <a:noFill/>
          </p:spPr>
          <p:txBody>
            <a:bodyPr wrap="square" rtlCol="0">
              <a:spAutoFit/>
            </a:bodyPr>
            <a:lstStyle/>
            <a:p>
              <a:r>
                <a:rPr lang="en-US" altLang="ko-KR" dirty="0" err="1">
                  <a:latin typeface="Candara" panose="020E0502030303020204" pitchFamily="34" charset="0"/>
                  <a:cs typeface="Arial" pitchFamily="34" charset="0"/>
                </a:rPr>
                <a:t>Dalam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hal</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Pejabat</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Berwenang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Menghukum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tidak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menjatuhkan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Hukuman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kepada</a:t>
              </a:r>
              <a:r>
                <a:rPr lang="en-US" altLang="ko-KR" dirty="0">
                  <a:latin typeface="Candara" panose="020E0502030303020204" pitchFamily="34" charset="0"/>
                  <a:cs typeface="Arial" pitchFamily="34" charset="0"/>
                </a:rPr>
                <a:t> PNS yang </a:t>
              </a:r>
              <a:r>
                <a:rPr lang="en-US" altLang="ko-KR" dirty="0" err="1">
                  <a:latin typeface="Candara" panose="020E0502030303020204" pitchFamily="34" charset="0"/>
                  <a:cs typeface="Arial" pitchFamily="34" charset="0"/>
                </a:rPr>
                <a:t>melakukan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Pelanggaran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Pejabat</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Berwenang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Menghukum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dijatuhi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Hukuman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oleh </a:t>
              </a:r>
              <a:r>
                <a:rPr lang="en-US" altLang="ko-KR" dirty="0" err="1">
                  <a:latin typeface="Candara" panose="020E0502030303020204" pitchFamily="34" charset="0"/>
                  <a:cs typeface="Arial" pitchFamily="34" charset="0"/>
                </a:rPr>
                <a:t>atasannya</a:t>
              </a:r>
              <a:r>
                <a:rPr lang="en-US" altLang="ko-KR" dirty="0">
                  <a:latin typeface="Candara" panose="020E0502030303020204" pitchFamily="34" charset="0"/>
                  <a:cs typeface="Arial" pitchFamily="34" charset="0"/>
                </a:rPr>
                <a:t>.   </a:t>
              </a:r>
            </a:p>
          </p:txBody>
        </p:sp>
      </p:grpSp>
      <p:grpSp>
        <p:nvGrpSpPr>
          <p:cNvPr id="16" name="Group 15">
            <a:extLst>
              <a:ext uri="{FF2B5EF4-FFF2-40B4-BE49-F238E27FC236}">
                <a16:creationId xmlns:a16="http://schemas.microsoft.com/office/drawing/2014/main" id="{7236FA4A-335C-4076-B045-76E1B18EFECE}"/>
              </a:ext>
            </a:extLst>
          </p:cNvPr>
          <p:cNvGrpSpPr/>
          <p:nvPr/>
        </p:nvGrpSpPr>
        <p:grpSpPr>
          <a:xfrm>
            <a:off x="4466253" y="545197"/>
            <a:ext cx="6063239" cy="1071954"/>
            <a:chOff x="6383216" y="931985"/>
            <a:chExt cx="5719916" cy="1311319"/>
          </a:xfrm>
        </p:grpSpPr>
        <p:sp>
          <p:nvSpPr>
            <p:cNvPr id="17" name="Rectangle 16">
              <a:extLst>
                <a:ext uri="{FF2B5EF4-FFF2-40B4-BE49-F238E27FC236}">
                  <a16:creationId xmlns:a16="http://schemas.microsoft.com/office/drawing/2014/main" id="{BD0FDB85-5E4E-4D71-85A3-9C03735862FF}"/>
                </a:ext>
              </a:extLst>
            </p:cNvPr>
            <p:cNvSpPr/>
            <p:nvPr/>
          </p:nvSpPr>
          <p:spPr>
            <a:xfrm>
              <a:off x="6383216" y="931985"/>
              <a:ext cx="5677340" cy="1311319"/>
            </a:xfrm>
            <a:prstGeom prst="rect">
              <a:avLst/>
            </a:prstGeom>
            <a:solidFill>
              <a:srgbClr val="92D05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B00CD8FE-6FB1-4F2F-AB86-C1D8F2C9C384}"/>
                </a:ext>
              </a:extLst>
            </p:cNvPr>
            <p:cNvSpPr txBox="1"/>
            <p:nvPr/>
          </p:nvSpPr>
          <p:spPr>
            <a:xfrm>
              <a:off x="6425792" y="1044669"/>
              <a:ext cx="5677340" cy="1129508"/>
            </a:xfrm>
            <a:prstGeom prst="rect">
              <a:avLst/>
            </a:prstGeom>
            <a:noFill/>
          </p:spPr>
          <p:txBody>
            <a:bodyPr wrap="square" rtlCol="0">
              <a:spAutoFit/>
            </a:bodyPr>
            <a:lstStyle/>
            <a:p>
              <a:r>
                <a:rPr lang="en-US" altLang="ko-KR" dirty="0" err="1">
                  <a:latin typeface="Candara" panose="020E0502030303020204" pitchFamily="34" charset="0"/>
                  <a:cs typeface="Arial" pitchFamily="34" charset="0"/>
                </a:rPr>
                <a:t>Pejabat</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Berwenang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Menghukum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wajib</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menjatuhkan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Hukuman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kepada</a:t>
              </a:r>
              <a:r>
                <a:rPr lang="en-US" altLang="ko-KR" dirty="0">
                  <a:latin typeface="Candara" panose="020E0502030303020204" pitchFamily="34" charset="0"/>
                  <a:cs typeface="Arial" pitchFamily="34" charset="0"/>
                </a:rPr>
                <a:t> PNS yang </a:t>
              </a:r>
              <a:r>
                <a:rPr lang="en-US" altLang="ko-KR" dirty="0" err="1">
                  <a:latin typeface="Candara" panose="020E0502030303020204" pitchFamily="34" charset="0"/>
                  <a:cs typeface="Arial" pitchFamily="34" charset="0"/>
                </a:rPr>
                <a:t>melakukan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Pelanggaran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endParaRPr lang="en-US" altLang="ko-KR" dirty="0">
                <a:latin typeface="Candara" panose="020E0502030303020204" pitchFamily="34" charset="0"/>
                <a:cs typeface="Arial" pitchFamily="34" charset="0"/>
              </a:endParaRPr>
            </a:p>
          </p:txBody>
        </p:sp>
      </p:grpSp>
      <p:grpSp>
        <p:nvGrpSpPr>
          <p:cNvPr id="25" name="Group 24">
            <a:extLst>
              <a:ext uri="{FF2B5EF4-FFF2-40B4-BE49-F238E27FC236}">
                <a16:creationId xmlns:a16="http://schemas.microsoft.com/office/drawing/2014/main" id="{D0E21129-D76B-4BF2-B4FE-953F957C6814}"/>
              </a:ext>
            </a:extLst>
          </p:cNvPr>
          <p:cNvGrpSpPr/>
          <p:nvPr/>
        </p:nvGrpSpPr>
        <p:grpSpPr>
          <a:xfrm>
            <a:off x="4913977" y="3543229"/>
            <a:ext cx="6014550" cy="806647"/>
            <a:chOff x="7839448" y="858627"/>
            <a:chExt cx="4760810" cy="1582615"/>
          </a:xfrm>
          <a:solidFill>
            <a:schemeClr val="tx2">
              <a:lumMod val="20000"/>
              <a:lumOff val="80000"/>
            </a:schemeClr>
          </a:solidFill>
        </p:grpSpPr>
        <p:sp>
          <p:nvSpPr>
            <p:cNvPr id="26" name="Rectangle 25">
              <a:extLst>
                <a:ext uri="{FF2B5EF4-FFF2-40B4-BE49-F238E27FC236}">
                  <a16:creationId xmlns:a16="http://schemas.microsoft.com/office/drawing/2014/main" id="{142CB9C6-5BFF-4C0C-97B1-FE41313073ED}"/>
                </a:ext>
              </a:extLst>
            </p:cNvPr>
            <p:cNvSpPr/>
            <p:nvPr/>
          </p:nvSpPr>
          <p:spPr>
            <a:xfrm>
              <a:off x="7839448" y="858627"/>
              <a:ext cx="4760810" cy="1582615"/>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AB069207-B28D-462D-88AA-3CE27DF9B9C7}"/>
                </a:ext>
              </a:extLst>
            </p:cNvPr>
            <p:cNvSpPr txBox="1"/>
            <p:nvPr/>
          </p:nvSpPr>
          <p:spPr>
            <a:xfrm>
              <a:off x="7872878" y="1003603"/>
              <a:ext cx="4677006" cy="1268080"/>
            </a:xfrm>
            <a:prstGeom prst="rect">
              <a:avLst/>
            </a:prstGeom>
            <a:grpFill/>
          </p:spPr>
          <p:txBody>
            <a:bodyPr wrap="square" rtlCol="0">
              <a:spAutoFit/>
            </a:bodyPr>
            <a:lstStyle/>
            <a:p>
              <a:r>
                <a:rPr lang="en-US" altLang="ko-KR" dirty="0" err="1">
                  <a:latin typeface="Candara" panose="020E0502030303020204" pitchFamily="34" charset="0"/>
                  <a:cs typeface="Arial" pitchFamily="34" charset="0"/>
                </a:rPr>
                <a:t>Pejabat</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Berwenang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Menghukum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dijatuhi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Hukuman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lebih</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berat</a:t>
              </a:r>
              <a:r>
                <a:rPr lang="en-US" altLang="ko-KR" dirty="0">
                  <a:latin typeface="Candara" panose="020E0502030303020204" pitchFamily="34" charset="0"/>
                  <a:cs typeface="Arial" pitchFamily="34" charset="0"/>
                </a:rPr>
                <a:t>.</a:t>
              </a:r>
            </a:p>
          </p:txBody>
        </p:sp>
      </p:grpSp>
      <p:grpSp>
        <p:nvGrpSpPr>
          <p:cNvPr id="81" name="Graphic 24">
            <a:extLst>
              <a:ext uri="{FF2B5EF4-FFF2-40B4-BE49-F238E27FC236}">
                <a16:creationId xmlns:a16="http://schemas.microsoft.com/office/drawing/2014/main" id="{2AED3E78-5877-462C-95F4-F61B9E6FEF10}"/>
              </a:ext>
            </a:extLst>
          </p:cNvPr>
          <p:cNvGrpSpPr/>
          <p:nvPr/>
        </p:nvGrpSpPr>
        <p:grpSpPr>
          <a:xfrm>
            <a:off x="352914" y="1406768"/>
            <a:ext cx="4470723" cy="5451231"/>
            <a:chOff x="3282132" y="608"/>
            <a:chExt cx="5624458" cy="6858000"/>
          </a:xfrm>
        </p:grpSpPr>
        <p:grpSp>
          <p:nvGrpSpPr>
            <p:cNvPr id="82" name="Graphic 24">
              <a:extLst>
                <a:ext uri="{FF2B5EF4-FFF2-40B4-BE49-F238E27FC236}">
                  <a16:creationId xmlns:a16="http://schemas.microsoft.com/office/drawing/2014/main" id="{B8CDD275-4A77-4DA7-9F9B-9692C4F35606}"/>
                </a:ext>
              </a:extLst>
            </p:cNvPr>
            <p:cNvGrpSpPr/>
            <p:nvPr/>
          </p:nvGrpSpPr>
          <p:grpSpPr>
            <a:xfrm>
              <a:off x="3286299" y="608"/>
              <a:ext cx="5620291" cy="6858000"/>
              <a:chOff x="3286299" y="608"/>
              <a:chExt cx="5620291" cy="6858000"/>
            </a:xfrm>
            <a:solidFill>
              <a:schemeClr val="accent1"/>
            </a:solidFill>
          </p:grpSpPr>
          <p:sp>
            <p:nvSpPr>
              <p:cNvPr id="103" name="Freeform: Shape 102">
                <a:extLst>
                  <a:ext uri="{FF2B5EF4-FFF2-40B4-BE49-F238E27FC236}">
                    <a16:creationId xmlns:a16="http://schemas.microsoft.com/office/drawing/2014/main" id="{95EFA593-5D39-4959-834A-49023A0F8E7F}"/>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95B75C1-56E7-4FE0-919D-83D489793F1C}"/>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09FA900-8497-473F-B6B2-5248BF260C0B}"/>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B7AC451-DDE4-4DB6-9B96-EAB3B951F07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83" name="Graphic 24">
              <a:extLst>
                <a:ext uri="{FF2B5EF4-FFF2-40B4-BE49-F238E27FC236}">
                  <a16:creationId xmlns:a16="http://schemas.microsoft.com/office/drawing/2014/main" id="{4FD94E4C-69E9-4B94-BC39-39ED09C97A92}"/>
                </a:ext>
              </a:extLst>
            </p:cNvPr>
            <p:cNvGrpSpPr/>
            <p:nvPr/>
          </p:nvGrpSpPr>
          <p:grpSpPr>
            <a:xfrm>
              <a:off x="3282132" y="1314938"/>
              <a:ext cx="5410114" cy="4795151"/>
              <a:chOff x="3282132" y="1314938"/>
              <a:chExt cx="5410114" cy="4795151"/>
            </a:xfrm>
            <a:solidFill>
              <a:schemeClr val="accent1"/>
            </a:solidFill>
          </p:grpSpPr>
          <p:sp>
            <p:nvSpPr>
              <p:cNvPr id="100" name="Freeform: Shape 99">
                <a:extLst>
                  <a:ext uri="{FF2B5EF4-FFF2-40B4-BE49-F238E27FC236}">
                    <a16:creationId xmlns:a16="http://schemas.microsoft.com/office/drawing/2014/main" id="{AD34279C-CD1A-4B8B-A291-178E966B4E0A}"/>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B4C94B2-5CDD-4444-BEC8-2CE10F51CA26}"/>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DE550C9-3C58-4946-8986-3D8A38239C92}"/>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84" name="Freeform: Shape 83">
              <a:extLst>
                <a:ext uri="{FF2B5EF4-FFF2-40B4-BE49-F238E27FC236}">
                  <a16:creationId xmlns:a16="http://schemas.microsoft.com/office/drawing/2014/main" id="{D13DD010-A5E9-4F16-AD58-41B6B32F622B}"/>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5BFE337-5BA9-4CD1-A939-7736E6440A0E}"/>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chemeClr val="tx1">
                <a:lumMod val="85000"/>
                <a:lumOff val="15000"/>
              </a:schemeClr>
            </a:solidFill>
            <a:ln w="777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E6AAFC-81E8-48FA-8441-DEF648652A08}"/>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87" name="Graphic 24">
              <a:extLst>
                <a:ext uri="{FF2B5EF4-FFF2-40B4-BE49-F238E27FC236}">
                  <a16:creationId xmlns:a16="http://schemas.microsoft.com/office/drawing/2014/main" id="{429A4346-3D5D-4953-8F9D-A116FDD6AE50}"/>
                </a:ext>
              </a:extLst>
            </p:cNvPr>
            <p:cNvGrpSpPr/>
            <p:nvPr/>
          </p:nvGrpSpPr>
          <p:grpSpPr>
            <a:xfrm>
              <a:off x="3822070" y="2993077"/>
              <a:ext cx="4040070" cy="2506556"/>
              <a:chOff x="3822070" y="2993077"/>
              <a:chExt cx="4040070" cy="2506556"/>
            </a:xfrm>
            <a:solidFill>
              <a:srgbClr val="A1C1E2"/>
            </a:solidFill>
          </p:grpSpPr>
          <p:sp>
            <p:nvSpPr>
              <p:cNvPr id="89" name="Freeform: Shape 88">
                <a:extLst>
                  <a:ext uri="{FF2B5EF4-FFF2-40B4-BE49-F238E27FC236}">
                    <a16:creationId xmlns:a16="http://schemas.microsoft.com/office/drawing/2014/main" id="{26EE930E-214C-49BF-B86A-5F7C635A57C1}"/>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C81363B-4C66-4B7A-B93C-26953B63BB56}"/>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8FF5141-85C5-46F5-B5FC-E09814E5ACBC}"/>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43B337B-5540-403B-BFD8-09F94656124F}"/>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895D544-8D07-4C6A-BD37-49BDDE5DA603}"/>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486A42F-91AA-4768-AC3A-3A6E20E5E987}"/>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5D8C0BC-12F9-4EF5-B004-064AF2B33363}"/>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734B422-72E2-4C12-8554-66C36F51C6B5}"/>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450C7DA-B8D3-447A-9BE5-159D2E4CDF0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EDAECBB-2146-4233-AD4B-DF3D356CED29}"/>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0C4BEAB-BADE-49E1-B50C-E6195799D0DA}"/>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8CBDC926-9488-4F5D-8D86-4240A15D3EF9}"/>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chemeClr val="bg2">
                <a:lumMod val="90000"/>
              </a:schemeClr>
            </a:solidFill>
            <a:ln w="7773" cap="flat">
              <a:noFill/>
              <a:prstDash val="solid"/>
              <a:miter/>
            </a:ln>
          </p:spPr>
          <p:txBody>
            <a:bodyPr rtlCol="0" anchor="ctr"/>
            <a:lstStyle/>
            <a:p>
              <a:endParaRPr lang="en-US"/>
            </a:p>
          </p:txBody>
        </p:sp>
      </p:grpSp>
      <p:grpSp>
        <p:nvGrpSpPr>
          <p:cNvPr id="44" name="Group 43">
            <a:extLst>
              <a:ext uri="{FF2B5EF4-FFF2-40B4-BE49-F238E27FC236}">
                <a16:creationId xmlns:a16="http://schemas.microsoft.com/office/drawing/2014/main" id="{E87F31AA-F3D4-4866-908F-F2E467F37FA8}"/>
              </a:ext>
            </a:extLst>
          </p:cNvPr>
          <p:cNvGrpSpPr/>
          <p:nvPr/>
        </p:nvGrpSpPr>
        <p:grpSpPr>
          <a:xfrm>
            <a:off x="4901600" y="4645057"/>
            <a:ext cx="6325761" cy="806647"/>
            <a:chOff x="7839448" y="858627"/>
            <a:chExt cx="4760810" cy="1582615"/>
          </a:xfrm>
          <a:solidFill>
            <a:schemeClr val="accent4">
              <a:lumMod val="60000"/>
              <a:lumOff val="40000"/>
            </a:schemeClr>
          </a:solidFill>
        </p:grpSpPr>
        <p:sp>
          <p:nvSpPr>
            <p:cNvPr id="45" name="Rectangle 44">
              <a:extLst>
                <a:ext uri="{FF2B5EF4-FFF2-40B4-BE49-F238E27FC236}">
                  <a16:creationId xmlns:a16="http://schemas.microsoft.com/office/drawing/2014/main" id="{46F34BF5-359E-4523-B758-94191D6A0A2B}"/>
                </a:ext>
              </a:extLst>
            </p:cNvPr>
            <p:cNvSpPr/>
            <p:nvPr/>
          </p:nvSpPr>
          <p:spPr>
            <a:xfrm>
              <a:off x="7839448" y="858627"/>
              <a:ext cx="4760810" cy="1582615"/>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22DE5DBB-427B-4E6D-BD57-B50778B32585}"/>
                </a:ext>
              </a:extLst>
            </p:cNvPr>
            <p:cNvSpPr txBox="1"/>
            <p:nvPr/>
          </p:nvSpPr>
          <p:spPr>
            <a:xfrm>
              <a:off x="7882193" y="1037352"/>
              <a:ext cx="4493160" cy="1268080"/>
            </a:xfrm>
            <a:prstGeom prst="rect">
              <a:avLst/>
            </a:prstGeom>
            <a:grpFill/>
          </p:spPr>
          <p:txBody>
            <a:bodyPr wrap="square" rtlCol="0">
              <a:spAutoFit/>
            </a:bodyPr>
            <a:lstStyle/>
            <a:p>
              <a:r>
                <a:rPr lang="en-US" altLang="ko-KR" dirty="0" err="1">
                  <a:latin typeface="Candara" panose="020E0502030303020204" pitchFamily="34" charset="0"/>
                  <a:cs typeface="Arial" pitchFamily="34" charset="0"/>
                </a:rPr>
                <a:t>Hukuman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sebagaimana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dimaksud</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dijatuhkan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setelah</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melalui</a:t>
              </a:r>
              <a:r>
                <a:rPr lang="en-US" altLang="ko-KR" dirty="0">
                  <a:latin typeface="Candara" panose="020E0502030303020204" pitchFamily="34" charset="0"/>
                  <a:cs typeface="Arial" pitchFamily="34" charset="0"/>
                </a:rPr>
                <a:t> proses </a:t>
              </a:r>
              <a:r>
                <a:rPr lang="en-US" altLang="ko-KR" dirty="0" err="1">
                  <a:latin typeface="Candara" panose="020E0502030303020204" pitchFamily="34" charset="0"/>
                  <a:cs typeface="Arial" pitchFamily="34" charset="0"/>
                </a:rPr>
                <a:t>pemeriksaan</a:t>
              </a:r>
              <a:r>
                <a:rPr lang="en-US" altLang="ko-KR" dirty="0">
                  <a:latin typeface="Candara" panose="020E0502030303020204" pitchFamily="34" charset="0"/>
                  <a:cs typeface="Arial" pitchFamily="34" charset="0"/>
                </a:rPr>
                <a:t>.</a:t>
              </a:r>
            </a:p>
          </p:txBody>
        </p:sp>
      </p:grpSp>
      <p:sp>
        <p:nvSpPr>
          <p:cNvPr id="50" name="Rectangle 49">
            <a:extLst>
              <a:ext uri="{FF2B5EF4-FFF2-40B4-BE49-F238E27FC236}">
                <a16:creationId xmlns:a16="http://schemas.microsoft.com/office/drawing/2014/main" id="{6954FBFF-D97D-484A-94B3-1BEF25A972AB}"/>
              </a:ext>
            </a:extLst>
          </p:cNvPr>
          <p:cNvSpPr/>
          <p:nvPr/>
        </p:nvSpPr>
        <p:spPr>
          <a:xfrm>
            <a:off x="4656859" y="5746885"/>
            <a:ext cx="7054276" cy="806647"/>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altLang="en-US" dirty="0" err="1">
                <a:solidFill>
                  <a:schemeClr val="tx1"/>
                </a:solidFill>
                <a:latin typeface="Candara" panose="020E0502030303020204" pitchFamily="34" charset="0"/>
              </a:rPr>
              <a:t>Atasan</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Pejabat</a:t>
            </a:r>
            <a:r>
              <a:rPr lang="en-ID" altLang="en-US" dirty="0">
                <a:solidFill>
                  <a:schemeClr val="tx1"/>
                </a:solidFill>
                <a:latin typeface="Candara" panose="020E0502030303020204" pitchFamily="34" charset="0"/>
              </a:rPr>
              <a:t> yang </a:t>
            </a:r>
            <a:r>
              <a:rPr lang="en-ID" altLang="en-US" dirty="0" err="1">
                <a:solidFill>
                  <a:schemeClr val="tx1"/>
                </a:solidFill>
                <a:latin typeface="Candara" panose="020E0502030303020204" pitchFamily="34" charset="0"/>
              </a:rPr>
              <a:t>Berwenang</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Menghukum</a:t>
            </a:r>
            <a:r>
              <a:rPr lang="en-ID" altLang="en-US" dirty="0">
                <a:solidFill>
                  <a:schemeClr val="tx1"/>
                </a:solidFill>
                <a:latin typeface="Candara" panose="020E0502030303020204" pitchFamily="34" charset="0"/>
              </a:rPr>
              <a:t> juga </a:t>
            </a:r>
            <a:r>
              <a:rPr lang="en-ID" altLang="en-US" dirty="0" err="1">
                <a:solidFill>
                  <a:schemeClr val="tx1"/>
                </a:solidFill>
                <a:latin typeface="Candara" panose="020E0502030303020204" pitchFamily="34" charset="0"/>
              </a:rPr>
              <a:t>menjatuhkan</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Hukuman</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Disiplin</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terhadap</a:t>
            </a:r>
            <a:r>
              <a:rPr lang="en-ID" altLang="en-US" dirty="0">
                <a:solidFill>
                  <a:schemeClr val="tx1"/>
                </a:solidFill>
                <a:latin typeface="Candara" panose="020E0502030303020204" pitchFamily="34" charset="0"/>
              </a:rPr>
              <a:t> PNS yang </a:t>
            </a:r>
            <a:r>
              <a:rPr lang="en-ID" altLang="en-US" dirty="0" err="1">
                <a:solidFill>
                  <a:schemeClr val="tx1"/>
                </a:solidFill>
                <a:latin typeface="Candara" panose="020E0502030303020204" pitchFamily="34" charset="0"/>
              </a:rPr>
              <a:t>melakukan</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Pelanggaran</a:t>
            </a:r>
            <a:r>
              <a:rPr lang="en-ID" altLang="en-US" dirty="0">
                <a:solidFill>
                  <a:schemeClr val="tx1"/>
                </a:solidFill>
                <a:latin typeface="Candara" panose="020E0502030303020204" pitchFamily="34" charset="0"/>
              </a:rPr>
              <a:t> </a:t>
            </a:r>
            <a:r>
              <a:rPr lang="en-ID" altLang="en-US" dirty="0" err="1">
                <a:solidFill>
                  <a:schemeClr val="tx1"/>
                </a:solidFill>
                <a:latin typeface="Candara" panose="020E0502030303020204" pitchFamily="34" charset="0"/>
              </a:rPr>
              <a:t>Disiplin</a:t>
            </a:r>
            <a:endParaRPr lang="en-US" dirty="0">
              <a:solidFill>
                <a:schemeClr val="tx1"/>
              </a:solidFill>
              <a:latin typeface="Candara" panose="020E0502030303020204" pitchFamily="34" charset="0"/>
            </a:endParaRPr>
          </a:p>
        </p:txBody>
      </p:sp>
    </p:spTree>
    <p:extLst>
      <p:ext uri="{BB962C8B-B14F-4D97-AF65-F5344CB8AC3E}">
        <p14:creationId xmlns:p14="http://schemas.microsoft.com/office/powerpoint/2010/main" val="1929431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73589"/>
            <a:ext cx="11573197" cy="724247"/>
          </a:xfrm>
        </p:spPr>
        <p:txBody>
          <a:bodyPr/>
          <a:lstStyle/>
          <a:p>
            <a:r>
              <a:rPr lang="en-US" sz="4400" dirty="0">
                <a:latin typeface="Tw Cen MT Condensed Extra Bold" panose="020B0803020202020204" pitchFamily="34" charset="0"/>
              </a:rPr>
              <a:t>PEMANGGILAN DAN PEMERIKSAAN, PENJATUHAN, DAN PENYAMPAIAN KEPUTUSAN HUKUMAN DISIPLIN</a:t>
            </a:r>
          </a:p>
        </p:txBody>
      </p:sp>
      <p:sp>
        <p:nvSpPr>
          <p:cNvPr id="127" name="Rectangle 126">
            <a:extLst>
              <a:ext uri="{FF2B5EF4-FFF2-40B4-BE49-F238E27FC236}">
                <a16:creationId xmlns:a16="http://schemas.microsoft.com/office/drawing/2014/main" id="{9B1C067C-6A23-4339-81FB-4BF1969195FF}"/>
              </a:ext>
            </a:extLst>
          </p:cNvPr>
          <p:cNvSpPr/>
          <p:nvPr/>
        </p:nvSpPr>
        <p:spPr>
          <a:xfrm>
            <a:off x="459278" y="1438300"/>
            <a:ext cx="11197244" cy="51419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7" kern="0">
              <a:sym typeface="Arial"/>
              <a:rtl val="0"/>
            </a:endParaRPr>
          </a:p>
        </p:txBody>
      </p:sp>
      <p:sp>
        <p:nvSpPr>
          <p:cNvPr id="128" name="Rounded Rectangle 4">
            <a:extLst>
              <a:ext uri="{FF2B5EF4-FFF2-40B4-BE49-F238E27FC236}">
                <a16:creationId xmlns:a16="http://schemas.microsoft.com/office/drawing/2014/main" id="{45A7FF6E-A061-407B-BE67-5936451FADCD}"/>
              </a:ext>
            </a:extLst>
          </p:cNvPr>
          <p:cNvSpPr/>
          <p:nvPr/>
        </p:nvSpPr>
        <p:spPr>
          <a:xfrm>
            <a:off x="716392" y="2277482"/>
            <a:ext cx="1970603" cy="184631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2400" b="1" kern="0" dirty="0">
                <a:solidFill>
                  <a:schemeClr val="tx1"/>
                </a:solidFill>
                <a:latin typeface="Tw Cen MT Condensed Extra Bold" panose="020B0803020202020204" pitchFamily="34" charset="0"/>
                <a:sym typeface="Arial"/>
                <a:rtl val="0"/>
              </a:rPr>
              <a:t>PNS YANG DIDUGA MELANGGAR DISIPLIN</a:t>
            </a:r>
          </a:p>
        </p:txBody>
      </p:sp>
      <p:sp>
        <p:nvSpPr>
          <p:cNvPr id="129" name="Rounded Rectangle 5">
            <a:extLst>
              <a:ext uri="{FF2B5EF4-FFF2-40B4-BE49-F238E27FC236}">
                <a16:creationId xmlns:a16="http://schemas.microsoft.com/office/drawing/2014/main" id="{FC23DA11-0E00-4A52-9235-E956CC34E31C}"/>
              </a:ext>
            </a:extLst>
          </p:cNvPr>
          <p:cNvSpPr/>
          <p:nvPr/>
        </p:nvSpPr>
        <p:spPr>
          <a:xfrm>
            <a:off x="3175813" y="2277481"/>
            <a:ext cx="1773715" cy="184631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sz="1400" b="1" u="sng" kern="0" dirty="0">
                <a:solidFill>
                  <a:schemeClr val="tx1"/>
                </a:solidFill>
                <a:latin typeface="Candara" panose="020E0502030303020204" pitchFamily="34" charset="0"/>
                <a:sym typeface="Arial"/>
                <a:rtl val="0"/>
              </a:rPr>
              <a:t>PEMANGGILAN 1</a:t>
            </a:r>
          </a:p>
          <a:p>
            <a:pPr algn="ctr" eaLnBrk="1" fontAlgn="auto" hangingPunct="1">
              <a:spcBef>
                <a:spcPts val="0"/>
              </a:spcBef>
              <a:spcAft>
                <a:spcPts val="0"/>
              </a:spcAft>
              <a:defRPr/>
            </a:pPr>
            <a:r>
              <a:rPr lang="en-US" sz="1400" b="1" kern="0" dirty="0">
                <a:solidFill>
                  <a:schemeClr val="tx1"/>
                </a:solidFill>
                <a:latin typeface="Candara" panose="020E0502030303020204" pitchFamily="34" charset="0"/>
                <a:sym typeface="Arial"/>
                <a:rtl val="0"/>
              </a:rPr>
              <a:t>SECARA  TERTULIS OLEH ATASAN LANGSUNG</a:t>
            </a:r>
          </a:p>
        </p:txBody>
      </p:sp>
      <p:sp>
        <p:nvSpPr>
          <p:cNvPr id="130" name="Rounded Rectangle 10">
            <a:extLst>
              <a:ext uri="{FF2B5EF4-FFF2-40B4-BE49-F238E27FC236}">
                <a16:creationId xmlns:a16="http://schemas.microsoft.com/office/drawing/2014/main" id="{970C82CB-A53C-45FA-A2A8-42C948BCA376}"/>
              </a:ext>
            </a:extLst>
          </p:cNvPr>
          <p:cNvSpPr/>
          <p:nvPr/>
        </p:nvSpPr>
        <p:spPr>
          <a:xfrm>
            <a:off x="5264453" y="2642036"/>
            <a:ext cx="1310310" cy="381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kern="0" dirty="0">
                <a:solidFill>
                  <a:schemeClr val="tx1"/>
                </a:solidFill>
                <a:latin typeface="Candara" panose="020E0502030303020204" pitchFamily="34" charset="0"/>
                <a:sym typeface="Arial"/>
                <a:rtl val="0"/>
              </a:rPr>
              <a:t>HADIR</a:t>
            </a:r>
          </a:p>
        </p:txBody>
      </p:sp>
      <p:sp>
        <p:nvSpPr>
          <p:cNvPr id="131" name="Rounded Rectangle 11">
            <a:extLst>
              <a:ext uri="{FF2B5EF4-FFF2-40B4-BE49-F238E27FC236}">
                <a16:creationId xmlns:a16="http://schemas.microsoft.com/office/drawing/2014/main" id="{467ADC99-654C-4BAB-B37B-6648B6E4605B}"/>
              </a:ext>
            </a:extLst>
          </p:cNvPr>
          <p:cNvSpPr/>
          <p:nvPr/>
        </p:nvSpPr>
        <p:spPr>
          <a:xfrm>
            <a:off x="5206548" y="3276364"/>
            <a:ext cx="1371600" cy="381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kern="0" dirty="0">
                <a:solidFill>
                  <a:schemeClr val="tx1"/>
                </a:solidFill>
                <a:latin typeface="Candara" panose="020E0502030303020204" pitchFamily="34" charset="0"/>
                <a:sym typeface="Arial"/>
                <a:rtl val="0"/>
              </a:rPr>
              <a:t>TIDAK HADIR</a:t>
            </a:r>
          </a:p>
        </p:txBody>
      </p:sp>
      <p:sp>
        <p:nvSpPr>
          <p:cNvPr id="132" name="Rounded Rectangle 12">
            <a:extLst>
              <a:ext uri="{FF2B5EF4-FFF2-40B4-BE49-F238E27FC236}">
                <a16:creationId xmlns:a16="http://schemas.microsoft.com/office/drawing/2014/main" id="{C76FE614-B76F-4E0E-8198-69C8DD099512}"/>
              </a:ext>
            </a:extLst>
          </p:cNvPr>
          <p:cNvSpPr/>
          <p:nvPr/>
        </p:nvSpPr>
        <p:spPr>
          <a:xfrm>
            <a:off x="6987971" y="2638756"/>
            <a:ext cx="1981200" cy="381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latin typeface="Candara" panose="020E0502030303020204" pitchFamily="34" charset="0"/>
                <a:sym typeface="Arial"/>
                <a:rtl val="0"/>
              </a:rPr>
              <a:t>PEMERIKSAAN</a:t>
            </a:r>
          </a:p>
        </p:txBody>
      </p:sp>
      <p:sp>
        <p:nvSpPr>
          <p:cNvPr id="133" name="Rounded Rectangle 14">
            <a:extLst>
              <a:ext uri="{FF2B5EF4-FFF2-40B4-BE49-F238E27FC236}">
                <a16:creationId xmlns:a16="http://schemas.microsoft.com/office/drawing/2014/main" id="{CADC360F-6A71-4750-AE2D-5BDA71A73A64}"/>
              </a:ext>
            </a:extLst>
          </p:cNvPr>
          <p:cNvSpPr/>
          <p:nvPr/>
        </p:nvSpPr>
        <p:spPr>
          <a:xfrm>
            <a:off x="6972300" y="3270816"/>
            <a:ext cx="2133600" cy="3810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u="sng" kern="0" dirty="0">
                <a:solidFill>
                  <a:schemeClr val="tx1"/>
                </a:solidFill>
                <a:latin typeface="Candara" panose="020E0502030303020204" pitchFamily="34" charset="0"/>
                <a:sym typeface="Arial"/>
                <a:rtl val="0"/>
              </a:rPr>
              <a:t>PEMANGGILAN  II</a:t>
            </a:r>
          </a:p>
        </p:txBody>
      </p:sp>
      <p:sp>
        <p:nvSpPr>
          <p:cNvPr id="134" name="Rounded Rectangle 15">
            <a:extLst>
              <a:ext uri="{FF2B5EF4-FFF2-40B4-BE49-F238E27FC236}">
                <a16:creationId xmlns:a16="http://schemas.microsoft.com/office/drawing/2014/main" id="{AC7018D7-8682-424B-B49B-5BAC3C2B4195}"/>
              </a:ext>
            </a:extLst>
          </p:cNvPr>
          <p:cNvSpPr/>
          <p:nvPr/>
        </p:nvSpPr>
        <p:spPr>
          <a:xfrm>
            <a:off x="6640286" y="4128624"/>
            <a:ext cx="1201738" cy="381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andara" panose="020E0502030303020204" pitchFamily="34" charset="0"/>
                <a:sym typeface="Arial"/>
                <a:rtl val="0"/>
              </a:rPr>
              <a:t>HADIR</a:t>
            </a:r>
          </a:p>
        </p:txBody>
      </p:sp>
      <p:sp>
        <p:nvSpPr>
          <p:cNvPr id="135" name="Rounded Rectangle 17">
            <a:extLst>
              <a:ext uri="{FF2B5EF4-FFF2-40B4-BE49-F238E27FC236}">
                <a16:creationId xmlns:a16="http://schemas.microsoft.com/office/drawing/2014/main" id="{52F0399D-44BB-49D8-893E-7D2502035D40}"/>
              </a:ext>
            </a:extLst>
          </p:cNvPr>
          <p:cNvSpPr/>
          <p:nvPr/>
        </p:nvSpPr>
        <p:spPr>
          <a:xfrm>
            <a:off x="6145399" y="4962500"/>
            <a:ext cx="1981200" cy="914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latin typeface="Candara" panose="020E0502030303020204" pitchFamily="34" charset="0"/>
                <a:sym typeface="Arial"/>
                <a:rtl val="0"/>
              </a:rPr>
              <a:t>PEMERIKSAAN (</a:t>
            </a:r>
            <a:r>
              <a:rPr lang="en-US" sz="1600" b="1" kern="0" dirty="0" err="1">
                <a:latin typeface="Candara" panose="020E0502030303020204" pitchFamily="34" charset="0"/>
                <a:sym typeface="Arial"/>
                <a:rtl val="0"/>
              </a:rPr>
              <a:t>tatap</a:t>
            </a:r>
            <a:r>
              <a:rPr lang="en-US" sz="1600" b="1" kern="0" dirty="0">
                <a:latin typeface="Candara" panose="020E0502030303020204" pitchFamily="34" charset="0"/>
                <a:sym typeface="Arial"/>
                <a:rtl val="0"/>
              </a:rPr>
              <a:t> </a:t>
            </a:r>
            <a:r>
              <a:rPr lang="en-US" sz="1600" b="1" kern="0" dirty="0" err="1">
                <a:latin typeface="Candara" panose="020E0502030303020204" pitchFamily="34" charset="0"/>
                <a:sym typeface="Arial"/>
                <a:rtl val="0"/>
              </a:rPr>
              <a:t>muka</a:t>
            </a:r>
            <a:r>
              <a:rPr lang="en-US" sz="1600" b="1" kern="0" dirty="0">
                <a:latin typeface="Candara" panose="020E0502030303020204" pitchFamily="34" charset="0"/>
                <a:sym typeface="Arial"/>
                <a:rtl val="0"/>
              </a:rPr>
              <a:t> </a:t>
            </a:r>
            <a:r>
              <a:rPr lang="en-US" sz="1600" b="1" kern="0" dirty="0" err="1">
                <a:latin typeface="Candara" panose="020E0502030303020204" pitchFamily="34" charset="0"/>
                <a:sym typeface="Arial"/>
                <a:rtl val="0"/>
              </a:rPr>
              <a:t>atau</a:t>
            </a:r>
            <a:r>
              <a:rPr lang="en-US" sz="1600" b="1" kern="0" dirty="0">
                <a:latin typeface="Candara" panose="020E0502030303020204" pitchFamily="34" charset="0"/>
                <a:sym typeface="Arial"/>
                <a:rtl val="0"/>
              </a:rPr>
              <a:t> </a:t>
            </a:r>
            <a:r>
              <a:rPr lang="en-US" sz="1600" b="1" i="1" kern="0" dirty="0">
                <a:latin typeface="Candara" panose="020E0502030303020204" pitchFamily="34" charset="0"/>
                <a:sym typeface="Arial"/>
                <a:rtl val="0"/>
              </a:rPr>
              <a:t>virtual</a:t>
            </a:r>
            <a:r>
              <a:rPr lang="en-US" sz="1600" b="1" kern="0" dirty="0">
                <a:latin typeface="Candara" panose="020E0502030303020204" pitchFamily="34" charset="0"/>
                <a:sym typeface="Arial"/>
                <a:rtl val="0"/>
              </a:rPr>
              <a:t>)</a:t>
            </a:r>
          </a:p>
        </p:txBody>
      </p:sp>
      <p:sp>
        <p:nvSpPr>
          <p:cNvPr id="136" name="Rounded Rectangle 18">
            <a:extLst>
              <a:ext uri="{FF2B5EF4-FFF2-40B4-BE49-F238E27FC236}">
                <a16:creationId xmlns:a16="http://schemas.microsoft.com/office/drawing/2014/main" id="{83F125D2-A48F-46D5-84CE-D0CDF93086E1}"/>
              </a:ext>
            </a:extLst>
          </p:cNvPr>
          <p:cNvSpPr/>
          <p:nvPr/>
        </p:nvSpPr>
        <p:spPr>
          <a:xfrm>
            <a:off x="8403534" y="4925059"/>
            <a:ext cx="2514600" cy="1032727"/>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latin typeface="Candara" panose="020E0502030303020204" pitchFamily="34" charset="0"/>
                <a:sym typeface="Arial"/>
                <a:rtl val="0"/>
              </a:rPr>
              <a:t>PENJATUHAN HD OLEH PYBM BERDASARKAN ALAT BUKTI &amp; KETERANGAN YANG ADA</a:t>
            </a:r>
          </a:p>
        </p:txBody>
      </p:sp>
      <p:sp>
        <p:nvSpPr>
          <p:cNvPr id="146" name="Rounded Rectangle 51">
            <a:extLst>
              <a:ext uri="{FF2B5EF4-FFF2-40B4-BE49-F238E27FC236}">
                <a16:creationId xmlns:a16="http://schemas.microsoft.com/office/drawing/2014/main" id="{478AEFBD-4113-4E60-9843-F858CB3FBD27}"/>
              </a:ext>
            </a:extLst>
          </p:cNvPr>
          <p:cNvSpPr/>
          <p:nvPr/>
        </p:nvSpPr>
        <p:spPr>
          <a:xfrm>
            <a:off x="8110879" y="4123793"/>
            <a:ext cx="1549955" cy="381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andara" panose="020E0502030303020204" pitchFamily="34" charset="0"/>
                <a:sym typeface="Arial"/>
                <a:rtl val="0"/>
              </a:rPr>
              <a:t>TIDAK HADIR</a:t>
            </a:r>
          </a:p>
        </p:txBody>
      </p:sp>
      <p:cxnSp>
        <p:nvCxnSpPr>
          <p:cNvPr id="148" name="Elbow Connector 59">
            <a:extLst>
              <a:ext uri="{FF2B5EF4-FFF2-40B4-BE49-F238E27FC236}">
                <a16:creationId xmlns:a16="http://schemas.microsoft.com/office/drawing/2014/main" id="{DA4A4057-EE43-46C3-8991-CB9650C9B042}"/>
              </a:ext>
            </a:extLst>
          </p:cNvPr>
          <p:cNvCxnSpPr>
            <a:cxnSpLocks/>
            <a:stCxn id="133" idx="3"/>
            <a:endCxn id="146" idx="3"/>
          </p:cNvCxnSpPr>
          <p:nvPr/>
        </p:nvCxnSpPr>
        <p:spPr>
          <a:xfrm>
            <a:off x="9105900" y="3461316"/>
            <a:ext cx="554934" cy="852977"/>
          </a:xfrm>
          <a:prstGeom prst="bentConnector3">
            <a:avLst>
              <a:gd name="adj1" fmla="val 141194"/>
            </a:avLst>
          </a:prstGeom>
          <a:ln w="28575"/>
        </p:spPr>
        <p:style>
          <a:lnRef idx="1">
            <a:schemeClr val="dk1"/>
          </a:lnRef>
          <a:fillRef idx="0">
            <a:schemeClr val="dk1"/>
          </a:fillRef>
          <a:effectRef idx="0">
            <a:schemeClr val="dk1"/>
          </a:effectRef>
          <a:fontRef idx="minor">
            <a:schemeClr val="tx1"/>
          </a:fontRef>
        </p:style>
      </p:cxnSp>
      <p:sp>
        <p:nvSpPr>
          <p:cNvPr id="149" name="TextBox 63">
            <a:extLst>
              <a:ext uri="{FF2B5EF4-FFF2-40B4-BE49-F238E27FC236}">
                <a16:creationId xmlns:a16="http://schemas.microsoft.com/office/drawing/2014/main" id="{71E1BF10-4C8B-434C-BE6B-ABDD81680966}"/>
              </a:ext>
            </a:extLst>
          </p:cNvPr>
          <p:cNvSpPr txBox="1">
            <a:spLocks noChangeArrowheads="1"/>
          </p:cNvSpPr>
          <p:nvPr/>
        </p:nvSpPr>
        <p:spPr bwMode="auto">
          <a:xfrm>
            <a:off x="5462526" y="4007756"/>
            <a:ext cx="824960" cy="523220"/>
          </a:xfrm>
          <a:prstGeom prst="rect">
            <a:avLst/>
          </a:prstGeom>
          <a:solidFill>
            <a:schemeClr val="bg2"/>
          </a:solidFill>
          <a:ln>
            <a:noFill/>
          </a:ln>
        </p:spPr>
        <p:txBody>
          <a:bodyPr wrap="square">
            <a:spAutoFit/>
          </a:bodyPr>
          <a:lstStyle>
            <a:lvl1pPr>
              <a:lnSpc>
                <a:spcPct val="90000"/>
              </a:lnSpc>
              <a:spcBef>
                <a:spcPts val="1000"/>
              </a:spcBef>
              <a:buFont typeface="Arial" panose="020B0604020202020204" pitchFamily="34" charset="0"/>
              <a:buChar char="•"/>
              <a:defRPr sz="2800">
                <a:solidFill>
                  <a:srgbClr val="58516A"/>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8516A"/>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8516A"/>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8516A"/>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8516A"/>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000000"/>
                </a:solidFill>
                <a:latin typeface="Candara" panose="020E0502030303020204" pitchFamily="34" charset="0"/>
              </a:rPr>
              <a:t>7 </a:t>
            </a:r>
            <a:r>
              <a:rPr lang="id-ID" altLang="en-US" sz="1400" b="1" dirty="0">
                <a:solidFill>
                  <a:srgbClr val="000000"/>
                </a:solidFill>
                <a:latin typeface="Candara" panose="020E0502030303020204" pitchFamily="34" charset="0"/>
              </a:rPr>
              <a:t>H</a:t>
            </a:r>
            <a:r>
              <a:rPr lang="en-AU" altLang="en-US" sz="1400" b="1" dirty="0">
                <a:solidFill>
                  <a:srgbClr val="000000"/>
                </a:solidFill>
                <a:latin typeface="Candara" panose="020E0502030303020204" pitchFamily="34" charset="0"/>
              </a:rPr>
              <a:t>a</a:t>
            </a:r>
            <a:r>
              <a:rPr lang="en-US" altLang="en-US" sz="1400" b="1" dirty="0" err="1">
                <a:solidFill>
                  <a:srgbClr val="000000"/>
                </a:solidFill>
                <a:latin typeface="Candara" panose="020E0502030303020204" pitchFamily="34" charset="0"/>
              </a:rPr>
              <a:t>ri</a:t>
            </a:r>
            <a:r>
              <a:rPr lang="id-ID" altLang="en-US" sz="1400" b="1" dirty="0">
                <a:solidFill>
                  <a:srgbClr val="000000"/>
                </a:solidFill>
                <a:latin typeface="Candara" panose="020E0502030303020204" pitchFamily="34" charset="0"/>
              </a:rPr>
              <a:t> K</a:t>
            </a:r>
            <a:r>
              <a:rPr lang="en-AU" altLang="en-US" sz="1400" b="1" dirty="0">
                <a:solidFill>
                  <a:srgbClr val="000000"/>
                </a:solidFill>
                <a:latin typeface="Candara" panose="020E0502030303020204" pitchFamily="34" charset="0"/>
              </a:rPr>
              <a:t>e</a:t>
            </a:r>
            <a:r>
              <a:rPr lang="en-US" altLang="en-US" sz="1400" b="1" dirty="0" err="1">
                <a:solidFill>
                  <a:srgbClr val="000000"/>
                </a:solidFill>
                <a:latin typeface="Candara" panose="020E0502030303020204" pitchFamily="34" charset="0"/>
              </a:rPr>
              <a:t>rja</a:t>
            </a:r>
            <a:endParaRPr lang="en-US" altLang="en-US" sz="1400" b="1" dirty="0">
              <a:solidFill>
                <a:srgbClr val="000000"/>
              </a:solidFill>
              <a:latin typeface="Candara" panose="020E0502030303020204" pitchFamily="34" charset="0"/>
            </a:endParaRPr>
          </a:p>
        </p:txBody>
      </p:sp>
      <p:sp>
        <p:nvSpPr>
          <p:cNvPr id="151" name="TextBox 150">
            <a:extLst>
              <a:ext uri="{FF2B5EF4-FFF2-40B4-BE49-F238E27FC236}">
                <a16:creationId xmlns:a16="http://schemas.microsoft.com/office/drawing/2014/main" id="{0CA9A6CA-3018-43AB-B275-87030321A504}"/>
              </a:ext>
            </a:extLst>
          </p:cNvPr>
          <p:cNvSpPr txBox="1"/>
          <p:nvPr/>
        </p:nvSpPr>
        <p:spPr>
          <a:xfrm>
            <a:off x="614989" y="1534661"/>
            <a:ext cx="2486019" cy="461665"/>
          </a:xfrm>
          <a:prstGeom prst="rect">
            <a:avLst/>
          </a:prstGeom>
          <a:solidFill>
            <a:schemeClr val="tx2">
              <a:lumMod val="40000"/>
              <a:lumOff val="60000"/>
            </a:schemeClr>
          </a:solidFill>
        </p:spPr>
        <p:txBody>
          <a:bodyPr wrap="square">
            <a:spAutoFit/>
          </a:bodyPr>
          <a:lstStyle/>
          <a:p>
            <a:r>
              <a:rPr lang="en-AU" sz="2400" dirty="0">
                <a:latin typeface="Impact" panose="020B0806030902050204" pitchFamily="34" charset="0"/>
              </a:rPr>
              <a:t>A. </a:t>
            </a:r>
            <a:r>
              <a:rPr lang="en-AU" sz="2400" dirty="0" err="1">
                <a:latin typeface="Impact" panose="020B0806030902050204" pitchFamily="34" charset="0"/>
              </a:rPr>
              <a:t>Pemanggilan</a:t>
            </a:r>
            <a:endParaRPr lang="en-AU" sz="2400" dirty="0">
              <a:latin typeface="Impact" panose="020B0806030902050204" pitchFamily="34" charset="0"/>
            </a:endParaRPr>
          </a:p>
        </p:txBody>
      </p:sp>
      <p:cxnSp>
        <p:nvCxnSpPr>
          <p:cNvPr id="19" name="Straight Arrow Connector 18">
            <a:extLst>
              <a:ext uri="{FF2B5EF4-FFF2-40B4-BE49-F238E27FC236}">
                <a16:creationId xmlns:a16="http://schemas.microsoft.com/office/drawing/2014/main" id="{CC1043F3-9234-4077-9791-017077B7F073}"/>
              </a:ext>
            </a:extLst>
          </p:cNvPr>
          <p:cNvCxnSpPr>
            <a:cxnSpLocks/>
            <a:endCxn id="149" idx="0"/>
          </p:cNvCxnSpPr>
          <p:nvPr/>
        </p:nvCxnSpPr>
        <p:spPr>
          <a:xfrm>
            <a:off x="5868386" y="3685998"/>
            <a:ext cx="6620" cy="3217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1D6EA53-4C43-45BD-B63B-130F98B9036A}"/>
              </a:ext>
            </a:extLst>
          </p:cNvPr>
          <p:cNvCxnSpPr>
            <a:cxnSpLocks/>
            <a:stCxn id="128" idx="3"/>
            <a:endCxn id="129" idx="1"/>
          </p:cNvCxnSpPr>
          <p:nvPr/>
        </p:nvCxnSpPr>
        <p:spPr>
          <a:xfrm flipV="1">
            <a:off x="2686995" y="3200637"/>
            <a:ext cx="48881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B4A047E2-7A21-4DC9-ABE7-512ACCB9961A}"/>
              </a:ext>
            </a:extLst>
          </p:cNvPr>
          <p:cNvCxnSpPr>
            <a:cxnSpLocks/>
            <a:stCxn id="129" idx="3"/>
            <a:endCxn id="130" idx="1"/>
          </p:cNvCxnSpPr>
          <p:nvPr/>
        </p:nvCxnSpPr>
        <p:spPr>
          <a:xfrm flipV="1">
            <a:off x="4949528" y="2832536"/>
            <a:ext cx="314925" cy="3681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6F2C72D8-7A17-492D-82A4-F8F4F791A272}"/>
              </a:ext>
            </a:extLst>
          </p:cNvPr>
          <p:cNvCxnSpPr>
            <a:endCxn id="131" idx="1"/>
          </p:cNvCxnSpPr>
          <p:nvPr/>
        </p:nvCxnSpPr>
        <p:spPr>
          <a:xfrm>
            <a:off x="4952913" y="3186644"/>
            <a:ext cx="253635" cy="2802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E37F51AC-7324-4ACB-8ECE-3F887F3CDC54}"/>
              </a:ext>
            </a:extLst>
          </p:cNvPr>
          <p:cNvCxnSpPr>
            <a:stCxn id="130" idx="3"/>
            <a:endCxn id="132" idx="1"/>
          </p:cNvCxnSpPr>
          <p:nvPr/>
        </p:nvCxnSpPr>
        <p:spPr>
          <a:xfrm flipV="1">
            <a:off x="6574763" y="2829256"/>
            <a:ext cx="413208" cy="3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C26B6EDB-F005-48C8-BBAD-1BB84C1C3BA3}"/>
              </a:ext>
            </a:extLst>
          </p:cNvPr>
          <p:cNvCxnSpPr>
            <a:stCxn id="131" idx="3"/>
            <a:endCxn id="133" idx="1"/>
          </p:cNvCxnSpPr>
          <p:nvPr/>
        </p:nvCxnSpPr>
        <p:spPr>
          <a:xfrm flipV="1">
            <a:off x="6578148" y="3461316"/>
            <a:ext cx="394152" cy="55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6887BA45-2C1A-48D8-BC8A-D089BBD3AB92}"/>
              </a:ext>
            </a:extLst>
          </p:cNvPr>
          <p:cNvCxnSpPr>
            <a:cxnSpLocks/>
            <a:stCxn id="133" idx="2"/>
            <a:endCxn id="134" idx="0"/>
          </p:cNvCxnSpPr>
          <p:nvPr/>
        </p:nvCxnSpPr>
        <p:spPr>
          <a:xfrm flipH="1">
            <a:off x="7241155" y="3651816"/>
            <a:ext cx="797945" cy="4768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701AA909-A1E6-4DE8-91E6-B63FE13FEBE0}"/>
              </a:ext>
            </a:extLst>
          </p:cNvPr>
          <p:cNvCxnSpPr>
            <a:cxnSpLocks/>
            <a:stCxn id="133" idx="2"/>
            <a:endCxn id="146" idx="0"/>
          </p:cNvCxnSpPr>
          <p:nvPr/>
        </p:nvCxnSpPr>
        <p:spPr>
          <a:xfrm>
            <a:off x="8039100" y="3651816"/>
            <a:ext cx="846757" cy="4719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5F5A60C1-5642-4958-A127-57595B452CAB}"/>
              </a:ext>
            </a:extLst>
          </p:cNvPr>
          <p:cNvCxnSpPr>
            <a:stCxn id="134" idx="2"/>
          </p:cNvCxnSpPr>
          <p:nvPr/>
        </p:nvCxnSpPr>
        <p:spPr>
          <a:xfrm flipH="1">
            <a:off x="7116417" y="4509624"/>
            <a:ext cx="124738" cy="4154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A4BBC9C7-9C61-4BD2-AF22-18A4334E81F7}"/>
              </a:ext>
            </a:extLst>
          </p:cNvPr>
          <p:cNvCxnSpPr>
            <a:cxnSpLocks/>
            <a:stCxn id="146" idx="2"/>
            <a:endCxn id="136" idx="0"/>
          </p:cNvCxnSpPr>
          <p:nvPr/>
        </p:nvCxnSpPr>
        <p:spPr>
          <a:xfrm>
            <a:off x="8885857" y="4504793"/>
            <a:ext cx="774977" cy="4202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9" name="TextBox 63">
            <a:extLst>
              <a:ext uri="{FF2B5EF4-FFF2-40B4-BE49-F238E27FC236}">
                <a16:creationId xmlns:a16="http://schemas.microsoft.com/office/drawing/2014/main" id="{31B6CF00-56AD-4C35-B0E1-961F11792C62}"/>
              </a:ext>
            </a:extLst>
          </p:cNvPr>
          <p:cNvSpPr txBox="1">
            <a:spLocks noChangeArrowheads="1"/>
          </p:cNvSpPr>
          <p:nvPr/>
        </p:nvSpPr>
        <p:spPr bwMode="auto">
          <a:xfrm>
            <a:off x="10093174" y="3585267"/>
            <a:ext cx="824960" cy="523220"/>
          </a:xfrm>
          <a:prstGeom prst="rect">
            <a:avLst/>
          </a:prstGeom>
          <a:solidFill>
            <a:schemeClr val="bg2"/>
          </a:solidFill>
          <a:ln>
            <a:noFill/>
          </a:ln>
        </p:spPr>
        <p:txBody>
          <a:bodyPr wrap="square">
            <a:spAutoFit/>
          </a:bodyPr>
          <a:lstStyle>
            <a:lvl1pPr>
              <a:lnSpc>
                <a:spcPct val="90000"/>
              </a:lnSpc>
              <a:spcBef>
                <a:spcPts val="1000"/>
              </a:spcBef>
              <a:buFont typeface="Arial" panose="020B0604020202020204" pitchFamily="34" charset="0"/>
              <a:buChar char="•"/>
              <a:defRPr sz="2800">
                <a:solidFill>
                  <a:srgbClr val="58516A"/>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8516A"/>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8516A"/>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8516A"/>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8516A"/>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8516A"/>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000000"/>
                </a:solidFill>
                <a:latin typeface="Candara" panose="020E0502030303020204" pitchFamily="34" charset="0"/>
              </a:rPr>
              <a:t>7 </a:t>
            </a:r>
            <a:r>
              <a:rPr lang="id-ID" altLang="en-US" sz="1400" b="1" dirty="0">
                <a:solidFill>
                  <a:srgbClr val="000000"/>
                </a:solidFill>
                <a:latin typeface="Candara" panose="020E0502030303020204" pitchFamily="34" charset="0"/>
              </a:rPr>
              <a:t>H</a:t>
            </a:r>
            <a:r>
              <a:rPr lang="en-AU" altLang="en-US" sz="1400" b="1" dirty="0">
                <a:solidFill>
                  <a:srgbClr val="000000"/>
                </a:solidFill>
                <a:latin typeface="Candara" panose="020E0502030303020204" pitchFamily="34" charset="0"/>
              </a:rPr>
              <a:t>a</a:t>
            </a:r>
            <a:r>
              <a:rPr lang="en-US" altLang="en-US" sz="1400" b="1" dirty="0" err="1">
                <a:solidFill>
                  <a:srgbClr val="000000"/>
                </a:solidFill>
                <a:latin typeface="Candara" panose="020E0502030303020204" pitchFamily="34" charset="0"/>
              </a:rPr>
              <a:t>ri</a:t>
            </a:r>
            <a:r>
              <a:rPr lang="id-ID" altLang="en-US" sz="1400" b="1" dirty="0">
                <a:solidFill>
                  <a:srgbClr val="000000"/>
                </a:solidFill>
                <a:latin typeface="Candara" panose="020E0502030303020204" pitchFamily="34" charset="0"/>
              </a:rPr>
              <a:t> K</a:t>
            </a:r>
            <a:r>
              <a:rPr lang="en-AU" altLang="en-US" sz="1400" b="1" dirty="0">
                <a:solidFill>
                  <a:srgbClr val="000000"/>
                </a:solidFill>
                <a:latin typeface="Candara" panose="020E0502030303020204" pitchFamily="34" charset="0"/>
              </a:rPr>
              <a:t>e</a:t>
            </a:r>
            <a:r>
              <a:rPr lang="en-US" altLang="en-US" sz="1400" b="1" dirty="0" err="1">
                <a:solidFill>
                  <a:srgbClr val="000000"/>
                </a:solidFill>
                <a:latin typeface="Candara" panose="020E0502030303020204" pitchFamily="34" charset="0"/>
              </a:rPr>
              <a:t>rja</a:t>
            </a:r>
            <a:endParaRPr lang="en-US" altLang="en-US" sz="1400" b="1" dirty="0">
              <a:solidFill>
                <a:srgbClr val="000000"/>
              </a:solidFill>
              <a:latin typeface="Candara" panose="020E0502030303020204" pitchFamily="34" charset="0"/>
            </a:endParaRP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DACD96-733C-402A-A63A-334C536666FF}"/>
              </a:ext>
            </a:extLst>
          </p:cNvPr>
          <p:cNvPicPr>
            <a:picLocks noChangeAspect="1"/>
          </p:cNvPicPr>
          <p:nvPr/>
        </p:nvPicPr>
        <p:blipFill>
          <a:blip r:embed="rId2"/>
          <a:stretch>
            <a:fillRect/>
          </a:stretch>
        </p:blipFill>
        <p:spPr>
          <a:xfrm>
            <a:off x="0" y="1"/>
            <a:ext cx="12192000" cy="6858000"/>
          </a:xfrm>
          <a:prstGeom prst="rect">
            <a:avLst/>
          </a:prstGeom>
        </p:spPr>
      </p:pic>
      <p:sp>
        <p:nvSpPr>
          <p:cNvPr id="66" name="Text Placeholder 10">
            <a:extLst>
              <a:ext uri="{FF2B5EF4-FFF2-40B4-BE49-F238E27FC236}">
                <a16:creationId xmlns:a16="http://schemas.microsoft.com/office/drawing/2014/main" id="{8AB1DFCD-725F-45A0-8E03-3540B62AC6C0}"/>
              </a:ext>
            </a:extLst>
          </p:cNvPr>
          <p:cNvSpPr txBox="1">
            <a:spLocks/>
          </p:cNvSpPr>
          <p:nvPr/>
        </p:nvSpPr>
        <p:spPr>
          <a:xfrm>
            <a:off x="456742" y="2945018"/>
            <a:ext cx="4992866" cy="817306"/>
          </a:xfrm>
          <a:prstGeom prst="rect">
            <a:avLst/>
          </a:prstGeom>
          <a:solidFill>
            <a:schemeClr val="accent3">
              <a:lumMod val="50000"/>
            </a:schemeClr>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000" b="1" dirty="0" err="1">
                <a:solidFill>
                  <a:schemeClr val="bg1"/>
                </a:solidFill>
                <a:latin typeface="Tw Cen MT Condensed" panose="020B0606020104020203" pitchFamily="34" charset="0"/>
                <a:cs typeface="Arial" pitchFamily="34" charset="0"/>
              </a:rPr>
              <a:t>Wajib</a:t>
            </a:r>
            <a:r>
              <a:rPr lang="en-US" altLang="ko-KR" sz="4000" b="1" dirty="0">
                <a:solidFill>
                  <a:schemeClr val="bg1"/>
                </a:solidFill>
                <a:latin typeface="Tw Cen MT Condensed" panose="020B0606020104020203" pitchFamily="34" charset="0"/>
                <a:cs typeface="Arial" pitchFamily="34" charset="0"/>
              </a:rPr>
              <a:t> </a:t>
            </a:r>
            <a:r>
              <a:rPr lang="en-US" altLang="ko-KR" sz="4000" b="1" dirty="0" err="1">
                <a:solidFill>
                  <a:schemeClr val="bg1"/>
                </a:solidFill>
                <a:latin typeface="Tw Cen MT Condensed" panose="020B0606020104020203" pitchFamily="34" charset="0"/>
                <a:cs typeface="Arial" pitchFamily="34" charset="0"/>
              </a:rPr>
              <a:t>Memeriksa</a:t>
            </a:r>
            <a:endParaRPr lang="en-US" altLang="ko-KR" sz="4000" b="1" dirty="0">
              <a:solidFill>
                <a:schemeClr val="bg1"/>
              </a:solidFill>
              <a:latin typeface="Tw Cen MT Condensed" panose="020B0606020104020203" pitchFamily="34" charset="0"/>
              <a:cs typeface="Arial" pitchFamily="34" charset="0"/>
            </a:endParaRPr>
          </a:p>
        </p:txBody>
      </p:sp>
      <p:sp>
        <p:nvSpPr>
          <p:cNvPr id="5" name="Text Placeholder 10">
            <a:extLst>
              <a:ext uri="{FF2B5EF4-FFF2-40B4-BE49-F238E27FC236}">
                <a16:creationId xmlns:a16="http://schemas.microsoft.com/office/drawing/2014/main" id="{DD91F82F-5614-471A-B476-A1D874D071CC}"/>
              </a:ext>
            </a:extLst>
          </p:cNvPr>
          <p:cNvSpPr txBox="1">
            <a:spLocks/>
          </p:cNvSpPr>
          <p:nvPr/>
        </p:nvSpPr>
        <p:spPr>
          <a:xfrm>
            <a:off x="456742" y="3762325"/>
            <a:ext cx="4992866" cy="2107534"/>
          </a:xfrm>
          <a:prstGeom prst="rect">
            <a:avLst/>
          </a:prstGeom>
          <a:solidFill>
            <a:srgbClr val="CC9900"/>
          </a:solidFill>
        </p:spPr>
        <p:txBody>
          <a:bodyPr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lnSpc>
                <a:spcPct val="110000"/>
              </a:lnSpc>
              <a:buFont typeface="+mj-lt"/>
              <a:buAutoNum type="arabicPeriod"/>
              <a:tabLst>
                <a:tab pos="265113" algn="l"/>
              </a:tabLst>
            </a:pPr>
            <a:r>
              <a:rPr lang="en-US" altLang="ko-KR" sz="1800" b="1" dirty="0" err="1">
                <a:solidFill>
                  <a:schemeClr val="bg1"/>
                </a:solidFill>
                <a:latin typeface="Candara" panose="020E0502030303020204" pitchFamily="34" charset="0"/>
                <a:cs typeface="Arial" pitchFamily="34" charset="0"/>
              </a:rPr>
              <a:t>Atasan</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langsung</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untuk</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jenis</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Hukdis</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Ringan</a:t>
            </a:r>
            <a:endParaRPr lang="en-US" altLang="ko-KR" sz="1800" b="1" dirty="0">
              <a:solidFill>
                <a:schemeClr val="bg1"/>
              </a:solidFill>
              <a:latin typeface="Candara" panose="020E0502030303020204" pitchFamily="34" charset="0"/>
              <a:cs typeface="Arial" pitchFamily="34" charset="0"/>
            </a:endParaRPr>
          </a:p>
          <a:p>
            <a:pPr marL="265113" indent="-265113">
              <a:lnSpc>
                <a:spcPct val="110000"/>
              </a:lnSpc>
              <a:spcBef>
                <a:spcPts val="0"/>
              </a:spcBef>
              <a:buFont typeface="+mj-lt"/>
              <a:buAutoNum type="arabicPeriod"/>
              <a:tabLst>
                <a:tab pos="265113" algn="l"/>
              </a:tabLst>
            </a:pPr>
            <a:r>
              <a:rPr lang="en-US" altLang="ko-KR" sz="1800" b="1" dirty="0">
                <a:solidFill>
                  <a:schemeClr val="bg1"/>
                </a:solidFill>
                <a:latin typeface="Candara" panose="020E0502030303020204" pitchFamily="34" charset="0"/>
                <a:cs typeface="Arial" pitchFamily="34" charset="0"/>
              </a:rPr>
              <a:t>Tim </a:t>
            </a:r>
            <a:r>
              <a:rPr lang="en-US" altLang="ko-KR" sz="1800" b="1" dirty="0" err="1">
                <a:solidFill>
                  <a:schemeClr val="bg1"/>
                </a:solidFill>
                <a:latin typeface="Candara" panose="020E0502030303020204" pitchFamily="34" charset="0"/>
                <a:cs typeface="Arial" pitchFamily="34" charset="0"/>
              </a:rPr>
              <a:t>Pemeriksa</a:t>
            </a:r>
            <a:r>
              <a:rPr lang="en-US" altLang="ko-KR" sz="1800" b="1" dirty="0">
                <a:solidFill>
                  <a:schemeClr val="bg1"/>
                </a:solidFill>
                <a:latin typeface="Candara" panose="020E0502030303020204" pitchFamily="34" charset="0"/>
                <a:cs typeface="Arial" pitchFamily="34" charset="0"/>
              </a:rPr>
              <a:t>:</a:t>
            </a:r>
          </a:p>
          <a:p>
            <a:pPr marL="541338" indent="-276225">
              <a:lnSpc>
                <a:spcPct val="110000"/>
              </a:lnSpc>
              <a:spcBef>
                <a:spcPts val="0"/>
              </a:spcBef>
              <a:buFont typeface="+mj-lt"/>
              <a:buAutoNum type="alphaLcPeriod"/>
              <a:tabLst>
                <a:tab pos="541338" algn="l"/>
              </a:tabLst>
            </a:pPr>
            <a:r>
              <a:rPr lang="en-US" altLang="ko-KR" sz="1800" b="1" dirty="0" err="1">
                <a:solidFill>
                  <a:schemeClr val="bg1"/>
                </a:solidFill>
                <a:latin typeface="Candara" panose="020E0502030303020204" pitchFamily="34" charset="0"/>
                <a:cs typeface="Arial" pitchFamily="34" charset="0"/>
              </a:rPr>
              <a:t>Hukdis</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sedang</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dapat</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dilakukan</a:t>
            </a:r>
            <a:r>
              <a:rPr lang="en-US" altLang="ko-KR" sz="1800" b="1" dirty="0">
                <a:solidFill>
                  <a:schemeClr val="bg1"/>
                </a:solidFill>
                <a:latin typeface="Candara" panose="020E0502030303020204" pitchFamily="34" charset="0"/>
                <a:cs typeface="Arial" pitchFamily="34" charset="0"/>
              </a:rPr>
              <a:t> oleh </a:t>
            </a:r>
            <a:r>
              <a:rPr lang="en-US" altLang="ko-KR" sz="1800" b="1" dirty="0" err="1">
                <a:solidFill>
                  <a:schemeClr val="bg1"/>
                </a:solidFill>
                <a:latin typeface="Candara" panose="020E0502030303020204" pitchFamily="34" charset="0"/>
                <a:cs typeface="Arial" pitchFamily="34" charset="0"/>
              </a:rPr>
              <a:t>tim</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pemeriksa</a:t>
            </a:r>
            <a:r>
              <a:rPr lang="en-US" altLang="ko-KR" sz="1800" b="1" dirty="0">
                <a:solidFill>
                  <a:schemeClr val="bg1"/>
                </a:solidFill>
                <a:latin typeface="Candara" panose="020E0502030303020204" pitchFamily="34" charset="0"/>
                <a:cs typeface="Arial" pitchFamily="34" charset="0"/>
              </a:rPr>
              <a:t>.</a:t>
            </a:r>
          </a:p>
          <a:p>
            <a:pPr marL="541338" indent="-276225">
              <a:lnSpc>
                <a:spcPct val="110000"/>
              </a:lnSpc>
              <a:spcBef>
                <a:spcPts val="0"/>
              </a:spcBef>
              <a:buFont typeface="+mj-lt"/>
              <a:buAutoNum type="alphaLcPeriod"/>
              <a:tabLst>
                <a:tab pos="541338" algn="l"/>
              </a:tabLst>
            </a:pPr>
            <a:r>
              <a:rPr lang="en-US" altLang="ko-KR" sz="1800" b="1" dirty="0" err="1">
                <a:solidFill>
                  <a:schemeClr val="bg1"/>
                </a:solidFill>
                <a:latin typeface="Candara" panose="020E0502030303020204" pitchFamily="34" charset="0"/>
                <a:cs typeface="Arial" pitchFamily="34" charset="0"/>
              </a:rPr>
              <a:t>Hukdis</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berat</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dilakukan</a:t>
            </a:r>
            <a:r>
              <a:rPr lang="en-US" altLang="ko-KR" sz="1800" b="1" dirty="0">
                <a:solidFill>
                  <a:schemeClr val="bg1"/>
                </a:solidFill>
                <a:latin typeface="Candara" panose="020E0502030303020204" pitchFamily="34" charset="0"/>
                <a:cs typeface="Arial" pitchFamily="34" charset="0"/>
              </a:rPr>
              <a:t> oleh </a:t>
            </a:r>
            <a:r>
              <a:rPr lang="en-US" altLang="ko-KR" sz="1800" b="1" dirty="0" err="1">
                <a:solidFill>
                  <a:schemeClr val="bg1"/>
                </a:solidFill>
                <a:latin typeface="Candara" panose="020E0502030303020204" pitchFamily="34" charset="0"/>
                <a:cs typeface="Arial" pitchFamily="34" charset="0"/>
              </a:rPr>
              <a:t>tim</a:t>
            </a:r>
            <a:r>
              <a:rPr lang="en-US" altLang="ko-KR" sz="1800" b="1" dirty="0">
                <a:solidFill>
                  <a:schemeClr val="bg1"/>
                </a:solidFill>
                <a:latin typeface="Candara" panose="020E0502030303020204" pitchFamily="34" charset="0"/>
                <a:cs typeface="Arial" pitchFamily="34" charset="0"/>
              </a:rPr>
              <a:t> </a:t>
            </a:r>
            <a:r>
              <a:rPr lang="en-US" altLang="ko-KR" sz="1800" b="1" dirty="0" err="1">
                <a:solidFill>
                  <a:schemeClr val="bg1"/>
                </a:solidFill>
                <a:latin typeface="Candara" panose="020E0502030303020204" pitchFamily="34" charset="0"/>
                <a:cs typeface="Arial" pitchFamily="34" charset="0"/>
              </a:rPr>
              <a:t>pemeriksa</a:t>
            </a:r>
            <a:endParaRPr lang="en-US" altLang="ko-KR" sz="1800" b="1" dirty="0">
              <a:solidFill>
                <a:schemeClr val="bg1"/>
              </a:solidFill>
              <a:latin typeface="Candara" panose="020E0502030303020204" pitchFamily="34" charset="0"/>
              <a:cs typeface="Arial" pitchFamily="34" charset="0"/>
            </a:endParaRPr>
          </a:p>
        </p:txBody>
      </p:sp>
      <p:sp>
        <p:nvSpPr>
          <p:cNvPr id="6" name="Text Placeholder 10">
            <a:extLst>
              <a:ext uri="{FF2B5EF4-FFF2-40B4-BE49-F238E27FC236}">
                <a16:creationId xmlns:a16="http://schemas.microsoft.com/office/drawing/2014/main" id="{4D4C0249-D80A-4005-A214-0F0BCEAD107D}"/>
              </a:ext>
            </a:extLst>
          </p:cNvPr>
          <p:cNvSpPr txBox="1">
            <a:spLocks/>
          </p:cNvSpPr>
          <p:nvPr/>
        </p:nvSpPr>
        <p:spPr>
          <a:xfrm>
            <a:off x="5841097" y="267672"/>
            <a:ext cx="4992866" cy="817306"/>
          </a:xfrm>
          <a:prstGeom prst="rect">
            <a:avLst/>
          </a:prstGeom>
          <a:solidFill>
            <a:schemeClr val="accent3">
              <a:lumMod val="50000"/>
            </a:schemeClr>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000" b="1" dirty="0" err="1">
                <a:solidFill>
                  <a:schemeClr val="bg1"/>
                </a:solidFill>
                <a:latin typeface="Tw Cen MT Condensed" panose="020B0606020104020203" pitchFamily="34" charset="0"/>
                <a:cs typeface="Arial" pitchFamily="34" charset="0"/>
              </a:rPr>
              <a:t>Tujuan</a:t>
            </a:r>
            <a:r>
              <a:rPr lang="en-US" altLang="ko-KR" sz="4000" b="1" dirty="0">
                <a:solidFill>
                  <a:schemeClr val="bg1"/>
                </a:solidFill>
                <a:latin typeface="Tw Cen MT Condensed" panose="020B0606020104020203" pitchFamily="34" charset="0"/>
                <a:cs typeface="Arial" pitchFamily="34" charset="0"/>
              </a:rPr>
              <a:t> </a:t>
            </a:r>
            <a:r>
              <a:rPr lang="en-US" altLang="ko-KR" sz="4000" b="1" dirty="0" err="1">
                <a:solidFill>
                  <a:schemeClr val="bg1"/>
                </a:solidFill>
                <a:latin typeface="Tw Cen MT Condensed" panose="020B0606020104020203" pitchFamily="34" charset="0"/>
                <a:cs typeface="Arial" pitchFamily="34" charset="0"/>
              </a:rPr>
              <a:t>Pemeriksaan</a:t>
            </a:r>
            <a:endParaRPr lang="en-US" altLang="ko-KR" sz="4000" b="1" dirty="0">
              <a:solidFill>
                <a:schemeClr val="bg1"/>
              </a:solidFill>
              <a:latin typeface="Tw Cen MT Condensed" panose="020B0606020104020203" pitchFamily="34" charset="0"/>
              <a:cs typeface="Arial" pitchFamily="34" charset="0"/>
            </a:endParaRPr>
          </a:p>
        </p:txBody>
      </p:sp>
      <p:sp>
        <p:nvSpPr>
          <p:cNvPr id="7" name="Text Placeholder 10">
            <a:extLst>
              <a:ext uri="{FF2B5EF4-FFF2-40B4-BE49-F238E27FC236}">
                <a16:creationId xmlns:a16="http://schemas.microsoft.com/office/drawing/2014/main" id="{C210ED5D-BF8C-466A-AC9B-0BBC2879260A}"/>
              </a:ext>
            </a:extLst>
          </p:cNvPr>
          <p:cNvSpPr txBox="1">
            <a:spLocks/>
          </p:cNvSpPr>
          <p:nvPr/>
        </p:nvSpPr>
        <p:spPr>
          <a:xfrm>
            <a:off x="5841097" y="1084978"/>
            <a:ext cx="4992866" cy="1660423"/>
          </a:xfrm>
          <a:prstGeom prst="rect">
            <a:avLst/>
          </a:prstGeom>
          <a:solidFill>
            <a:srgbClr val="CC9900"/>
          </a:solidFill>
        </p:spPr>
        <p:txBody>
          <a:bodyPr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lnSpc>
                <a:spcPct val="110000"/>
              </a:lnSpc>
              <a:buFont typeface="+mj-lt"/>
              <a:buAutoNum type="arabicPeriod"/>
              <a:tabLst>
                <a:tab pos="265113" algn="l"/>
              </a:tabLst>
            </a:pPr>
            <a:r>
              <a:rPr lang="en-US" altLang="ko-KR" sz="2000" b="1" dirty="0" err="1">
                <a:solidFill>
                  <a:schemeClr val="bg1"/>
                </a:solidFill>
                <a:latin typeface="Candara" panose="020E0502030303020204" pitchFamily="34" charset="0"/>
                <a:cs typeface="Arial" pitchFamily="34" charset="0"/>
              </a:rPr>
              <a:t>bersangkutan</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benar</a:t>
            </a:r>
            <a:r>
              <a:rPr lang="en-US" altLang="ko-KR" sz="2000" b="1" dirty="0">
                <a:solidFill>
                  <a:schemeClr val="bg1"/>
                </a:solidFill>
                <a:latin typeface="Candara" panose="020E0502030303020204" pitchFamily="34" charset="0"/>
                <a:cs typeface="Arial" pitchFamily="34" charset="0"/>
              </a:rPr>
              <a:t>/</a:t>
            </a:r>
            <a:r>
              <a:rPr lang="en-US" altLang="ko-KR" sz="2000" b="1" dirty="0" err="1">
                <a:solidFill>
                  <a:schemeClr val="bg1"/>
                </a:solidFill>
                <a:latin typeface="Candara" panose="020E0502030303020204" pitchFamily="34" charset="0"/>
                <a:cs typeface="Arial" pitchFamily="34" charset="0"/>
              </a:rPr>
              <a:t>tidak</a:t>
            </a:r>
            <a:r>
              <a:rPr lang="en-US" altLang="ko-KR" sz="2000" b="1" dirty="0">
                <a:solidFill>
                  <a:schemeClr val="bg1"/>
                </a:solidFill>
                <a:latin typeface="Candara" panose="020E0502030303020204" pitchFamily="34" charset="0"/>
                <a:cs typeface="Arial" pitchFamily="34" charset="0"/>
              </a:rPr>
              <a:t> </a:t>
            </a:r>
          </a:p>
          <a:p>
            <a:pPr marL="265113" indent="-265113">
              <a:lnSpc>
                <a:spcPct val="110000"/>
              </a:lnSpc>
              <a:buFont typeface="+mj-lt"/>
              <a:buAutoNum type="arabicPeriod"/>
              <a:tabLst>
                <a:tab pos="265113" algn="l"/>
              </a:tabLst>
            </a:pPr>
            <a:r>
              <a:rPr lang="en-US" altLang="ko-KR" sz="2000" b="1" dirty="0" err="1">
                <a:solidFill>
                  <a:schemeClr val="bg1"/>
                </a:solidFill>
                <a:latin typeface="Candara" panose="020E0502030303020204" pitchFamily="34" charset="0"/>
                <a:cs typeface="Arial" pitchFamily="34" charset="0"/>
              </a:rPr>
              <a:t>faktor</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yg</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mendorong</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menyebabkan</a:t>
            </a:r>
            <a:r>
              <a:rPr lang="en-US" altLang="ko-KR" sz="2000" b="1" dirty="0">
                <a:solidFill>
                  <a:schemeClr val="bg1"/>
                </a:solidFill>
                <a:latin typeface="Candara" panose="020E0502030303020204" pitchFamily="34" charset="0"/>
                <a:cs typeface="Arial" pitchFamily="34" charset="0"/>
              </a:rPr>
              <a:t> </a:t>
            </a:r>
          </a:p>
          <a:p>
            <a:pPr marL="265113" indent="-265113">
              <a:lnSpc>
                <a:spcPct val="110000"/>
              </a:lnSpc>
              <a:buFont typeface="+mj-lt"/>
              <a:buAutoNum type="arabicPeriod"/>
              <a:tabLst>
                <a:tab pos="265113" algn="l"/>
              </a:tabLst>
            </a:pPr>
            <a:r>
              <a:rPr lang="en-US" altLang="ko-KR" sz="2000" b="1" dirty="0" err="1">
                <a:solidFill>
                  <a:schemeClr val="bg1"/>
                </a:solidFill>
                <a:latin typeface="Candara" panose="020E0502030303020204" pitchFamily="34" charset="0"/>
                <a:cs typeface="Arial" pitchFamily="34" charset="0"/>
              </a:rPr>
              <a:t>mengetahui</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dampak</a:t>
            </a:r>
            <a:r>
              <a:rPr lang="en-US" altLang="ko-KR" sz="2000" b="1" dirty="0">
                <a:solidFill>
                  <a:schemeClr val="bg1"/>
                </a:solidFill>
                <a:latin typeface="Candara" panose="020E0502030303020204" pitchFamily="34" charset="0"/>
                <a:cs typeface="Arial" pitchFamily="34" charset="0"/>
              </a:rPr>
              <a:t>/</a:t>
            </a:r>
            <a:r>
              <a:rPr lang="en-US" altLang="ko-KR" sz="2000" b="1" dirty="0" err="1">
                <a:solidFill>
                  <a:schemeClr val="bg1"/>
                </a:solidFill>
                <a:latin typeface="Candara" panose="020E0502030303020204" pitchFamily="34" charset="0"/>
                <a:cs typeface="Arial" pitchFamily="34" charset="0"/>
              </a:rPr>
              <a:t>akibat</a:t>
            </a:r>
            <a:r>
              <a:rPr lang="en-US" altLang="ko-KR" sz="2000" b="1" dirty="0">
                <a:solidFill>
                  <a:schemeClr val="bg1"/>
                </a:solidFill>
                <a:latin typeface="Candara" panose="020E0502030303020204" pitchFamily="34" charset="0"/>
                <a:cs typeface="Arial" pitchFamily="34" charset="0"/>
              </a:rPr>
              <a:t> </a:t>
            </a:r>
          </a:p>
        </p:txBody>
      </p:sp>
      <p:sp>
        <p:nvSpPr>
          <p:cNvPr id="8" name="Text Placeholder 10">
            <a:extLst>
              <a:ext uri="{FF2B5EF4-FFF2-40B4-BE49-F238E27FC236}">
                <a16:creationId xmlns:a16="http://schemas.microsoft.com/office/drawing/2014/main" id="{B553D94C-93EA-4F6E-832F-E95B79537D4F}"/>
              </a:ext>
            </a:extLst>
          </p:cNvPr>
          <p:cNvSpPr txBox="1">
            <a:spLocks/>
          </p:cNvSpPr>
          <p:nvPr/>
        </p:nvSpPr>
        <p:spPr>
          <a:xfrm>
            <a:off x="6024637" y="3762324"/>
            <a:ext cx="4992866" cy="1180483"/>
          </a:xfrm>
          <a:prstGeom prst="rect">
            <a:avLst/>
          </a:prstGeom>
          <a:solidFill>
            <a:schemeClr val="accent3">
              <a:lumMod val="50000"/>
            </a:schemeClr>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altLang="ko-KR" sz="4000" b="1" dirty="0" err="1">
                <a:solidFill>
                  <a:schemeClr val="bg1"/>
                </a:solidFill>
                <a:latin typeface="Tw Cen MT Condensed" panose="020B0606020104020203" pitchFamily="34" charset="0"/>
                <a:cs typeface="Arial" pitchFamily="34" charset="0"/>
              </a:rPr>
              <a:t>Pemeriksaan</a:t>
            </a:r>
            <a:endParaRPr lang="en-US" altLang="ko-KR" sz="4000" b="1" dirty="0">
              <a:solidFill>
                <a:schemeClr val="bg1"/>
              </a:solidFill>
              <a:latin typeface="Tw Cen MT Condensed" panose="020B0606020104020203" pitchFamily="34" charset="0"/>
              <a:cs typeface="Arial" pitchFamily="34" charset="0"/>
            </a:endParaRPr>
          </a:p>
          <a:p>
            <a:pPr marL="0" indent="0" algn="ctr">
              <a:spcBef>
                <a:spcPts val="0"/>
              </a:spcBef>
              <a:buNone/>
            </a:pPr>
            <a:r>
              <a:rPr lang="en-US" altLang="ko-KR" sz="4000" b="1" dirty="0">
                <a:solidFill>
                  <a:schemeClr val="bg1"/>
                </a:solidFill>
                <a:latin typeface="Tw Cen MT Condensed" panose="020B0606020104020203" pitchFamily="34" charset="0"/>
                <a:cs typeface="Arial" pitchFamily="34" charset="0"/>
              </a:rPr>
              <a:t>(</a:t>
            </a:r>
            <a:r>
              <a:rPr lang="en-US" altLang="ko-KR" sz="4000" b="1" dirty="0" err="1">
                <a:solidFill>
                  <a:schemeClr val="bg1"/>
                </a:solidFill>
                <a:latin typeface="Tw Cen MT Condensed" panose="020B0606020104020203" pitchFamily="34" charset="0"/>
                <a:cs typeface="Arial" pitchFamily="34" charset="0"/>
              </a:rPr>
              <a:t>dituangkan</a:t>
            </a:r>
            <a:r>
              <a:rPr lang="en-US" altLang="ko-KR" sz="4000" b="1" dirty="0">
                <a:solidFill>
                  <a:schemeClr val="bg1"/>
                </a:solidFill>
                <a:latin typeface="Tw Cen MT Condensed" panose="020B0606020104020203" pitchFamily="34" charset="0"/>
                <a:cs typeface="Arial" pitchFamily="34" charset="0"/>
              </a:rPr>
              <a:t> </a:t>
            </a:r>
            <a:r>
              <a:rPr lang="en-US" altLang="ko-KR" sz="4000" b="1" dirty="0" err="1">
                <a:solidFill>
                  <a:schemeClr val="bg1"/>
                </a:solidFill>
                <a:latin typeface="Tw Cen MT Condensed" panose="020B0606020104020203" pitchFamily="34" charset="0"/>
                <a:cs typeface="Arial" pitchFamily="34" charset="0"/>
              </a:rPr>
              <a:t>dalam</a:t>
            </a:r>
            <a:r>
              <a:rPr lang="en-US" altLang="ko-KR" sz="4000" b="1" dirty="0">
                <a:solidFill>
                  <a:schemeClr val="bg1"/>
                </a:solidFill>
                <a:latin typeface="Tw Cen MT Condensed" panose="020B0606020104020203" pitchFamily="34" charset="0"/>
                <a:cs typeface="Arial" pitchFamily="34" charset="0"/>
              </a:rPr>
              <a:t> BAP)</a:t>
            </a:r>
          </a:p>
        </p:txBody>
      </p:sp>
      <p:sp>
        <p:nvSpPr>
          <p:cNvPr id="9" name="Text Placeholder 10">
            <a:extLst>
              <a:ext uri="{FF2B5EF4-FFF2-40B4-BE49-F238E27FC236}">
                <a16:creationId xmlns:a16="http://schemas.microsoft.com/office/drawing/2014/main" id="{3F093C1E-F0F2-4F64-B558-92E61679CE7E}"/>
              </a:ext>
            </a:extLst>
          </p:cNvPr>
          <p:cNvSpPr txBox="1">
            <a:spLocks/>
          </p:cNvSpPr>
          <p:nvPr/>
        </p:nvSpPr>
        <p:spPr>
          <a:xfrm>
            <a:off x="6024637" y="4942808"/>
            <a:ext cx="4992866" cy="1660423"/>
          </a:xfrm>
          <a:prstGeom prst="rect">
            <a:avLst/>
          </a:prstGeom>
          <a:solidFill>
            <a:srgbClr val="CC9900"/>
          </a:solidFill>
        </p:spPr>
        <p:txBody>
          <a:bodyPr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lnSpc>
                <a:spcPct val="110000"/>
              </a:lnSpc>
              <a:buFont typeface="+mj-lt"/>
              <a:buAutoNum type="arabicPeriod"/>
              <a:tabLst>
                <a:tab pos="265113" algn="l"/>
              </a:tabLst>
            </a:pPr>
            <a:r>
              <a:rPr lang="en-US" altLang="ko-KR" sz="2000" b="1" dirty="0" err="1">
                <a:solidFill>
                  <a:schemeClr val="bg1"/>
                </a:solidFill>
                <a:latin typeface="Candara" panose="020E0502030303020204" pitchFamily="34" charset="0"/>
                <a:cs typeface="Arial" pitchFamily="34" charset="0"/>
              </a:rPr>
              <a:t>Teliti</a:t>
            </a:r>
            <a:r>
              <a:rPr lang="en-US" altLang="ko-KR" sz="2000" b="1" dirty="0">
                <a:solidFill>
                  <a:schemeClr val="bg1"/>
                </a:solidFill>
                <a:latin typeface="Candara" panose="020E0502030303020204" pitchFamily="34" charset="0"/>
                <a:cs typeface="Arial" pitchFamily="34" charset="0"/>
              </a:rPr>
              <a:t> dan </a:t>
            </a:r>
            <a:r>
              <a:rPr lang="en-US" altLang="ko-KR" sz="2000" b="1" dirty="0" err="1">
                <a:solidFill>
                  <a:schemeClr val="bg1"/>
                </a:solidFill>
                <a:latin typeface="Candara" panose="020E0502030303020204" pitchFamily="34" charset="0"/>
                <a:cs typeface="Arial" pitchFamily="34" charset="0"/>
              </a:rPr>
              <a:t>obyektif</a:t>
            </a:r>
            <a:r>
              <a:rPr lang="en-US" altLang="ko-KR" sz="2000" b="1" dirty="0">
                <a:solidFill>
                  <a:schemeClr val="bg1"/>
                </a:solidFill>
                <a:latin typeface="Candara" panose="020E0502030303020204" pitchFamily="34" charset="0"/>
                <a:cs typeface="Arial" pitchFamily="34" charset="0"/>
              </a:rPr>
              <a:t>, </a:t>
            </a:r>
          </a:p>
          <a:p>
            <a:pPr marL="265113" indent="-265113">
              <a:lnSpc>
                <a:spcPct val="110000"/>
              </a:lnSpc>
              <a:buFont typeface="+mj-lt"/>
              <a:buAutoNum type="arabicPeriod"/>
              <a:tabLst>
                <a:tab pos="265113" algn="l"/>
              </a:tabLst>
            </a:pPr>
            <a:r>
              <a:rPr lang="en-US" altLang="ko-KR" sz="2000" b="1" dirty="0">
                <a:solidFill>
                  <a:schemeClr val="bg1"/>
                </a:solidFill>
                <a:latin typeface="Candara" panose="020E0502030303020204" pitchFamily="34" charset="0"/>
                <a:cs typeface="Arial" pitchFamily="34" charset="0"/>
              </a:rPr>
              <a:t>PYBM </a:t>
            </a:r>
            <a:r>
              <a:rPr lang="en-US" altLang="ko-KR" sz="2000" b="1" dirty="0" err="1">
                <a:solidFill>
                  <a:schemeClr val="bg1"/>
                </a:solidFill>
                <a:latin typeface="Candara" panose="020E0502030303020204" pitchFamily="34" charset="0"/>
                <a:cs typeface="Arial" pitchFamily="34" charset="0"/>
              </a:rPr>
              <a:t>mempertimbangkan</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dengan</a:t>
            </a:r>
            <a:r>
              <a:rPr lang="en-US" altLang="ko-KR" sz="2000" b="1" dirty="0">
                <a:solidFill>
                  <a:schemeClr val="bg1"/>
                </a:solidFill>
                <a:latin typeface="Candara" panose="020E0502030303020204" pitchFamily="34" charset="0"/>
                <a:cs typeface="Arial" pitchFamily="34" charset="0"/>
              </a:rPr>
              <a:t> </a:t>
            </a:r>
            <a:r>
              <a:rPr lang="en-US" altLang="ko-KR" sz="2000" b="1" dirty="0" err="1">
                <a:solidFill>
                  <a:schemeClr val="bg1"/>
                </a:solidFill>
                <a:latin typeface="Candara" panose="020E0502030303020204" pitchFamily="34" charset="0"/>
                <a:cs typeface="Arial" pitchFamily="34" charset="0"/>
              </a:rPr>
              <a:t>seksama</a:t>
            </a:r>
            <a:r>
              <a:rPr lang="en-US" altLang="ko-KR" sz="2000" b="1" dirty="0">
                <a:solidFill>
                  <a:schemeClr val="bg1"/>
                </a:solidFill>
                <a:latin typeface="Candara" panose="020E0502030303020204" pitchFamily="34" charset="0"/>
                <a:cs typeface="Arial" pitchFamily="34" charset="0"/>
              </a:rPr>
              <a:t>. </a:t>
            </a:r>
          </a:p>
        </p:txBody>
      </p:sp>
      <p:sp>
        <p:nvSpPr>
          <p:cNvPr id="11" name="Arrow: Curved Down 10">
            <a:extLst>
              <a:ext uri="{FF2B5EF4-FFF2-40B4-BE49-F238E27FC236}">
                <a16:creationId xmlns:a16="http://schemas.microsoft.com/office/drawing/2014/main" id="{39B82C00-7476-44BC-9FD5-13010DA24BC6}"/>
              </a:ext>
            </a:extLst>
          </p:cNvPr>
          <p:cNvSpPr/>
          <p:nvPr/>
        </p:nvSpPr>
        <p:spPr>
          <a:xfrm rot="18580676">
            <a:off x="3488868" y="724726"/>
            <a:ext cx="2950963" cy="1233637"/>
          </a:xfrm>
          <a:prstGeom prst="curvedDownArrow">
            <a:avLst/>
          </a:prstGeom>
          <a:solidFill>
            <a:srgbClr val="FFC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3" name="Arrow: Curved Left 2">
            <a:extLst>
              <a:ext uri="{FF2B5EF4-FFF2-40B4-BE49-F238E27FC236}">
                <a16:creationId xmlns:a16="http://schemas.microsoft.com/office/drawing/2014/main" id="{CDB784F1-0516-45E3-8078-A0E9941FC07F}"/>
              </a:ext>
            </a:extLst>
          </p:cNvPr>
          <p:cNvSpPr/>
          <p:nvPr/>
        </p:nvSpPr>
        <p:spPr>
          <a:xfrm rot="730190">
            <a:off x="10728782" y="2219257"/>
            <a:ext cx="1360419" cy="2317334"/>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D">
              <a:solidFill>
                <a:schemeClr val="tx1"/>
              </a:solidFill>
            </a:endParaRPr>
          </a:p>
        </p:txBody>
      </p:sp>
    </p:spTree>
    <p:extLst>
      <p:ext uri="{BB962C8B-B14F-4D97-AF65-F5344CB8AC3E}">
        <p14:creationId xmlns:p14="http://schemas.microsoft.com/office/powerpoint/2010/main" val="170735651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9958F-ADBD-4D4D-A4D0-30D233B0777E}"/>
              </a:ext>
            </a:extLst>
          </p:cNvPr>
          <p:cNvPicPr>
            <a:picLocks noChangeAspect="1"/>
          </p:cNvPicPr>
          <p:nvPr/>
        </p:nvPicPr>
        <p:blipFill>
          <a:blip r:embed="rId2"/>
          <a:stretch>
            <a:fillRect/>
          </a:stretch>
        </p:blipFill>
        <p:spPr>
          <a:xfrm>
            <a:off x="0" y="0"/>
            <a:ext cx="12192000" cy="6858000"/>
          </a:xfrm>
          <a:prstGeom prst="rect">
            <a:avLst/>
          </a:prstGeom>
        </p:spPr>
      </p:pic>
      <p:sp>
        <p:nvSpPr>
          <p:cNvPr id="65" name="Rectangle 56">
            <a:extLst>
              <a:ext uri="{FF2B5EF4-FFF2-40B4-BE49-F238E27FC236}">
                <a16:creationId xmlns:a16="http://schemas.microsoft.com/office/drawing/2014/main" id="{7B1220B3-7BFF-40C0-A355-35232877FB8E}"/>
              </a:ext>
            </a:extLst>
          </p:cNvPr>
          <p:cNvSpPr/>
          <p:nvPr/>
        </p:nvSpPr>
        <p:spPr>
          <a:xfrm flipH="1">
            <a:off x="6375776" y="2412806"/>
            <a:ext cx="5838825" cy="1943100"/>
          </a:xfrm>
          <a:custGeom>
            <a:avLst/>
            <a:gdLst>
              <a:gd name="connsiteX0" fmla="*/ 0 w 5838825"/>
              <a:gd name="connsiteY0" fmla="*/ 0 h 1943100"/>
              <a:gd name="connsiteX1" fmla="*/ 5838825 w 5838825"/>
              <a:gd name="connsiteY1" fmla="*/ 0 h 1943100"/>
              <a:gd name="connsiteX2" fmla="*/ 5838825 w 5838825"/>
              <a:gd name="connsiteY2" fmla="*/ 1943100 h 1943100"/>
              <a:gd name="connsiteX3" fmla="*/ 0 w 5838825"/>
              <a:gd name="connsiteY3" fmla="*/ 1943100 h 1943100"/>
              <a:gd name="connsiteX4" fmla="*/ 0 w 5838825"/>
              <a:gd name="connsiteY4" fmla="*/ 0 h 1943100"/>
              <a:gd name="connsiteX0" fmla="*/ 0 w 5838825"/>
              <a:gd name="connsiteY0" fmla="*/ 0 h 1943100"/>
              <a:gd name="connsiteX1" fmla="*/ 5838825 w 5838825"/>
              <a:gd name="connsiteY1" fmla="*/ 0 h 1943100"/>
              <a:gd name="connsiteX2" fmla="*/ 4895850 w 5838825"/>
              <a:gd name="connsiteY2" fmla="*/ 1933575 h 1943100"/>
              <a:gd name="connsiteX3" fmla="*/ 0 w 5838825"/>
              <a:gd name="connsiteY3" fmla="*/ 1943100 h 1943100"/>
              <a:gd name="connsiteX4" fmla="*/ 0 w 5838825"/>
              <a:gd name="connsiteY4" fmla="*/ 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5" h="1943100">
                <a:moveTo>
                  <a:pt x="0" y="0"/>
                </a:moveTo>
                <a:lnTo>
                  <a:pt x="5838825" y="0"/>
                </a:lnTo>
                <a:lnTo>
                  <a:pt x="4895850" y="1933575"/>
                </a:lnTo>
                <a:lnTo>
                  <a:pt x="0" y="1943100"/>
                </a:lnTo>
                <a:lnTo>
                  <a:pt x="0" y="0"/>
                </a:lnTo>
                <a:close/>
              </a:path>
            </a:pathLst>
          </a:custGeom>
          <a:gradFill flip="none" rotWithShape="1">
            <a:gsLst>
              <a:gs pos="54000">
                <a:srgbClr val="399A84">
                  <a:alpha val="60000"/>
                </a:srgbClr>
              </a:gs>
              <a:gs pos="0">
                <a:schemeClr val="accent4">
                  <a:alpha val="0"/>
                </a:schemeClr>
              </a:gs>
              <a:gs pos="100000">
                <a:schemeClr val="accent4"/>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latin typeface="Tw Cen MT Condensed" panose="020B0606020104020203" pitchFamily="34" charset="0"/>
              </a:rPr>
              <a:t>TIM PEMERIKSA DIBENTUK OLEH PEJABAT PEMBINA KEPEGAWAIAN ATAU PEJABAT LAIN YANG DITUNJUK</a:t>
            </a:r>
          </a:p>
        </p:txBody>
      </p:sp>
      <p:sp>
        <p:nvSpPr>
          <p:cNvPr id="66" name="Rectangle 57">
            <a:extLst>
              <a:ext uri="{FF2B5EF4-FFF2-40B4-BE49-F238E27FC236}">
                <a16:creationId xmlns:a16="http://schemas.microsoft.com/office/drawing/2014/main" id="{9F24D6B2-EC7B-4B49-AC9F-A7460621F91E}"/>
              </a:ext>
            </a:extLst>
          </p:cNvPr>
          <p:cNvSpPr/>
          <p:nvPr/>
        </p:nvSpPr>
        <p:spPr>
          <a:xfrm>
            <a:off x="0" y="3521081"/>
            <a:ext cx="6499123" cy="1943100"/>
          </a:xfrm>
          <a:custGeom>
            <a:avLst/>
            <a:gdLst>
              <a:gd name="connsiteX0" fmla="*/ 0 w 7620000"/>
              <a:gd name="connsiteY0" fmla="*/ 0 h 1943100"/>
              <a:gd name="connsiteX1" fmla="*/ 7620000 w 7620000"/>
              <a:gd name="connsiteY1" fmla="*/ 0 h 1943100"/>
              <a:gd name="connsiteX2" fmla="*/ 7620000 w 7620000"/>
              <a:gd name="connsiteY2" fmla="*/ 1943100 h 1943100"/>
              <a:gd name="connsiteX3" fmla="*/ 0 w 7620000"/>
              <a:gd name="connsiteY3" fmla="*/ 1943100 h 1943100"/>
              <a:gd name="connsiteX4" fmla="*/ 0 w 7620000"/>
              <a:gd name="connsiteY4" fmla="*/ 0 h 1943100"/>
              <a:gd name="connsiteX0" fmla="*/ 0 w 7620000"/>
              <a:gd name="connsiteY0" fmla="*/ 0 h 1943100"/>
              <a:gd name="connsiteX1" fmla="*/ 6705600 w 7620000"/>
              <a:gd name="connsiteY1" fmla="*/ 9525 h 1943100"/>
              <a:gd name="connsiteX2" fmla="*/ 7620000 w 7620000"/>
              <a:gd name="connsiteY2" fmla="*/ 1943100 h 1943100"/>
              <a:gd name="connsiteX3" fmla="*/ 0 w 7620000"/>
              <a:gd name="connsiteY3" fmla="*/ 1943100 h 1943100"/>
              <a:gd name="connsiteX4" fmla="*/ 0 w 7620000"/>
              <a:gd name="connsiteY4" fmla="*/ 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943100">
                <a:moveTo>
                  <a:pt x="0" y="0"/>
                </a:moveTo>
                <a:lnTo>
                  <a:pt x="6705600" y="9525"/>
                </a:lnTo>
                <a:lnTo>
                  <a:pt x="7620000" y="1943100"/>
                </a:lnTo>
                <a:lnTo>
                  <a:pt x="0" y="1943100"/>
                </a:lnTo>
                <a:lnTo>
                  <a:pt x="0" y="0"/>
                </a:lnTo>
                <a:close/>
              </a:path>
            </a:pathLst>
          </a:custGeom>
          <a:gradFill flip="none" rotWithShape="1">
            <a:gsLst>
              <a:gs pos="54000">
                <a:schemeClr val="accent6">
                  <a:alpha val="60000"/>
                </a:schemeClr>
              </a:gs>
              <a:gs pos="0">
                <a:schemeClr val="accent6">
                  <a:alpha val="0"/>
                </a:schemeClr>
              </a:gs>
              <a:gs pos="100000">
                <a:schemeClr val="accent6"/>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bg1"/>
                </a:solidFill>
                <a:latin typeface="Tw Cen MT Condensed" panose="020B0606020104020203" pitchFamily="34" charset="0"/>
              </a:rPr>
              <a:t>Dalam</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hal</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atasan</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langsung</a:t>
            </a:r>
            <a:r>
              <a:rPr lang="en-US" sz="2800" dirty="0">
                <a:solidFill>
                  <a:schemeClr val="bg1"/>
                </a:solidFill>
                <a:latin typeface="Tw Cen MT Condensed" panose="020B0606020104020203" pitchFamily="34" charset="0"/>
              </a:rPr>
              <a:t> PNS yang </a:t>
            </a:r>
            <a:r>
              <a:rPr lang="en-US" sz="2800" dirty="0" err="1">
                <a:solidFill>
                  <a:schemeClr val="bg1"/>
                </a:solidFill>
                <a:latin typeface="Tw Cen MT Condensed" panose="020B0606020104020203" pitchFamily="34" charset="0"/>
              </a:rPr>
              <a:t>diduga</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melakukan</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Pelanggaran</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Disiplin</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terlibat</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dalam</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pelanggaran</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tersebut</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maka</a:t>
            </a:r>
            <a:r>
              <a:rPr lang="en-US" sz="2800" dirty="0">
                <a:solidFill>
                  <a:schemeClr val="bg1"/>
                </a:solidFill>
                <a:latin typeface="Tw Cen MT Condensed" panose="020B0606020104020203" pitchFamily="34" charset="0"/>
              </a:rPr>
              <a:t> yang </a:t>
            </a:r>
            <a:r>
              <a:rPr lang="en-US" sz="2800" dirty="0" err="1">
                <a:solidFill>
                  <a:schemeClr val="bg1"/>
                </a:solidFill>
                <a:latin typeface="Tw Cen MT Condensed" panose="020B0606020104020203" pitchFamily="34" charset="0"/>
              </a:rPr>
              <a:t>menjadi</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anggota</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tim</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pemeriksa</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adalah</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atasan</a:t>
            </a:r>
            <a:r>
              <a:rPr lang="en-US" sz="2800" dirty="0">
                <a:solidFill>
                  <a:schemeClr val="bg1"/>
                </a:solidFill>
                <a:latin typeface="Tw Cen MT Condensed" panose="020B0606020104020203" pitchFamily="34" charset="0"/>
              </a:rPr>
              <a:t> yang </a:t>
            </a:r>
            <a:r>
              <a:rPr lang="en-US" sz="2800" dirty="0" err="1">
                <a:solidFill>
                  <a:schemeClr val="bg1"/>
                </a:solidFill>
                <a:latin typeface="Tw Cen MT Condensed" panose="020B0606020104020203" pitchFamily="34" charset="0"/>
              </a:rPr>
              <a:t>lebih</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tinggi</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secara</a:t>
            </a:r>
            <a:r>
              <a:rPr lang="en-US" sz="2800" dirty="0">
                <a:solidFill>
                  <a:schemeClr val="bg1"/>
                </a:solidFill>
                <a:latin typeface="Tw Cen MT Condensed" panose="020B0606020104020203" pitchFamily="34" charset="0"/>
              </a:rPr>
              <a:t> </a:t>
            </a:r>
            <a:r>
              <a:rPr lang="en-US" sz="2800" dirty="0" err="1">
                <a:solidFill>
                  <a:schemeClr val="bg1"/>
                </a:solidFill>
                <a:latin typeface="Tw Cen MT Condensed" panose="020B0606020104020203" pitchFamily="34" charset="0"/>
              </a:rPr>
              <a:t>berjenjang</a:t>
            </a:r>
            <a:r>
              <a:rPr lang="en-US" sz="2800" dirty="0">
                <a:solidFill>
                  <a:schemeClr val="bg1"/>
                </a:solidFill>
                <a:latin typeface="Tw Cen MT Condensed" panose="020B0606020104020203" pitchFamily="34" charset="0"/>
              </a:rPr>
              <a:t>.</a:t>
            </a:r>
          </a:p>
        </p:txBody>
      </p:sp>
      <p:sp>
        <p:nvSpPr>
          <p:cNvPr id="13" name="Rectangle 56">
            <a:extLst>
              <a:ext uri="{FF2B5EF4-FFF2-40B4-BE49-F238E27FC236}">
                <a16:creationId xmlns:a16="http://schemas.microsoft.com/office/drawing/2014/main" id="{68B826ED-43A9-4703-925D-ADAC52D4700C}"/>
              </a:ext>
            </a:extLst>
          </p:cNvPr>
          <p:cNvSpPr/>
          <p:nvPr/>
        </p:nvSpPr>
        <p:spPr>
          <a:xfrm flipH="1">
            <a:off x="6356112" y="13614"/>
            <a:ext cx="5838825" cy="1943100"/>
          </a:xfrm>
          <a:custGeom>
            <a:avLst/>
            <a:gdLst>
              <a:gd name="connsiteX0" fmla="*/ 0 w 5838825"/>
              <a:gd name="connsiteY0" fmla="*/ 0 h 1943100"/>
              <a:gd name="connsiteX1" fmla="*/ 5838825 w 5838825"/>
              <a:gd name="connsiteY1" fmla="*/ 0 h 1943100"/>
              <a:gd name="connsiteX2" fmla="*/ 5838825 w 5838825"/>
              <a:gd name="connsiteY2" fmla="*/ 1943100 h 1943100"/>
              <a:gd name="connsiteX3" fmla="*/ 0 w 5838825"/>
              <a:gd name="connsiteY3" fmla="*/ 1943100 h 1943100"/>
              <a:gd name="connsiteX4" fmla="*/ 0 w 5838825"/>
              <a:gd name="connsiteY4" fmla="*/ 0 h 1943100"/>
              <a:gd name="connsiteX0" fmla="*/ 0 w 5838825"/>
              <a:gd name="connsiteY0" fmla="*/ 0 h 1943100"/>
              <a:gd name="connsiteX1" fmla="*/ 5838825 w 5838825"/>
              <a:gd name="connsiteY1" fmla="*/ 0 h 1943100"/>
              <a:gd name="connsiteX2" fmla="*/ 4895850 w 5838825"/>
              <a:gd name="connsiteY2" fmla="*/ 1933575 h 1943100"/>
              <a:gd name="connsiteX3" fmla="*/ 0 w 5838825"/>
              <a:gd name="connsiteY3" fmla="*/ 1943100 h 1943100"/>
              <a:gd name="connsiteX4" fmla="*/ 0 w 5838825"/>
              <a:gd name="connsiteY4" fmla="*/ 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5" h="1943100">
                <a:moveTo>
                  <a:pt x="0" y="0"/>
                </a:moveTo>
                <a:lnTo>
                  <a:pt x="5838825" y="0"/>
                </a:lnTo>
                <a:lnTo>
                  <a:pt x="4895850" y="1933575"/>
                </a:lnTo>
                <a:lnTo>
                  <a:pt x="0" y="1943100"/>
                </a:lnTo>
                <a:lnTo>
                  <a:pt x="0" y="0"/>
                </a:lnTo>
                <a:close/>
              </a:path>
            </a:pathLst>
          </a:custGeom>
          <a:gradFill flip="none" rotWithShape="1">
            <a:gsLst>
              <a:gs pos="54000">
                <a:srgbClr val="399A84">
                  <a:alpha val="60000"/>
                </a:srgbClr>
              </a:gs>
              <a:gs pos="0">
                <a:schemeClr val="accent4">
                  <a:alpha val="0"/>
                </a:schemeClr>
              </a:gs>
              <a:gs pos="100000">
                <a:schemeClr val="accent4"/>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tx1"/>
                </a:solidFill>
                <a:latin typeface="Tw Cen MT Condensed" panose="020B0606020104020203" pitchFamily="34" charset="0"/>
              </a:rPr>
              <a:t>TIM PEMERIKSA  TERDIRI DARI ATASAN LANGSUNG, UNSUR PENGAWASAN, DAN UNSUR KEPEGAWAIAN</a:t>
            </a:r>
          </a:p>
        </p:txBody>
      </p:sp>
      <p:sp>
        <p:nvSpPr>
          <p:cNvPr id="14" name="Rectangle 57">
            <a:extLst>
              <a:ext uri="{FF2B5EF4-FFF2-40B4-BE49-F238E27FC236}">
                <a16:creationId xmlns:a16="http://schemas.microsoft.com/office/drawing/2014/main" id="{B185E10A-955E-4864-9688-1B6B7B745507}"/>
              </a:ext>
            </a:extLst>
          </p:cNvPr>
          <p:cNvSpPr/>
          <p:nvPr/>
        </p:nvSpPr>
        <p:spPr>
          <a:xfrm>
            <a:off x="-2937" y="678777"/>
            <a:ext cx="6639711" cy="1943100"/>
          </a:xfrm>
          <a:custGeom>
            <a:avLst/>
            <a:gdLst>
              <a:gd name="connsiteX0" fmla="*/ 0 w 7620000"/>
              <a:gd name="connsiteY0" fmla="*/ 0 h 1943100"/>
              <a:gd name="connsiteX1" fmla="*/ 7620000 w 7620000"/>
              <a:gd name="connsiteY1" fmla="*/ 0 h 1943100"/>
              <a:gd name="connsiteX2" fmla="*/ 7620000 w 7620000"/>
              <a:gd name="connsiteY2" fmla="*/ 1943100 h 1943100"/>
              <a:gd name="connsiteX3" fmla="*/ 0 w 7620000"/>
              <a:gd name="connsiteY3" fmla="*/ 1943100 h 1943100"/>
              <a:gd name="connsiteX4" fmla="*/ 0 w 7620000"/>
              <a:gd name="connsiteY4" fmla="*/ 0 h 1943100"/>
              <a:gd name="connsiteX0" fmla="*/ 0 w 7620000"/>
              <a:gd name="connsiteY0" fmla="*/ 0 h 1943100"/>
              <a:gd name="connsiteX1" fmla="*/ 6705600 w 7620000"/>
              <a:gd name="connsiteY1" fmla="*/ 9525 h 1943100"/>
              <a:gd name="connsiteX2" fmla="*/ 7620000 w 7620000"/>
              <a:gd name="connsiteY2" fmla="*/ 1943100 h 1943100"/>
              <a:gd name="connsiteX3" fmla="*/ 0 w 7620000"/>
              <a:gd name="connsiteY3" fmla="*/ 1943100 h 1943100"/>
              <a:gd name="connsiteX4" fmla="*/ 0 w 7620000"/>
              <a:gd name="connsiteY4" fmla="*/ 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943100">
                <a:moveTo>
                  <a:pt x="0" y="0"/>
                </a:moveTo>
                <a:lnTo>
                  <a:pt x="6705600" y="9525"/>
                </a:lnTo>
                <a:lnTo>
                  <a:pt x="7620000" y="1943100"/>
                </a:lnTo>
                <a:lnTo>
                  <a:pt x="0" y="1943100"/>
                </a:lnTo>
                <a:lnTo>
                  <a:pt x="0" y="0"/>
                </a:lnTo>
                <a:close/>
              </a:path>
            </a:pathLst>
          </a:custGeom>
          <a:gradFill flip="none" rotWithShape="1">
            <a:gsLst>
              <a:gs pos="54000">
                <a:schemeClr val="accent6">
                  <a:alpha val="60000"/>
                </a:schemeClr>
              </a:gs>
              <a:gs pos="0">
                <a:schemeClr val="accent6">
                  <a:alpha val="0"/>
                </a:schemeClr>
              </a:gs>
              <a:gs pos="100000">
                <a:schemeClr val="accent6"/>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w Cen MT Condensed" panose="020B0606020104020203" pitchFamily="34" charset="0"/>
              </a:rPr>
              <a:t>DALAM HAL TERTENTU DAPAT MELIBATKAN PEJABAT LAIN YANG DITUNJUK</a:t>
            </a:r>
          </a:p>
        </p:txBody>
      </p:sp>
      <p:sp>
        <p:nvSpPr>
          <p:cNvPr id="7" name="Rectangle 56">
            <a:extLst>
              <a:ext uri="{FF2B5EF4-FFF2-40B4-BE49-F238E27FC236}">
                <a16:creationId xmlns:a16="http://schemas.microsoft.com/office/drawing/2014/main" id="{39FA7227-F392-40F0-8645-91A8DDB91B96}"/>
              </a:ext>
            </a:extLst>
          </p:cNvPr>
          <p:cNvSpPr/>
          <p:nvPr/>
        </p:nvSpPr>
        <p:spPr>
          <a:xfrm flipH="1">
            <a:off x="6353175" y="4928514"/>
            <a:ext cx="5838825" cy="1943100"/>
          </a:xfrm>
          <a:custGeom>
            <a:avLst/>
            <a:gdLst>
              <a:gd name="connsiteX0" fmla="*/ 0 w 5838825"/>
              <a:gd name="connsiteY0" fmla="*/ 0 h 1943100"/>
              <a:gd name="connsiteX1" fmla="*/ 5838825 w 5838825"/>
              <a:gd name="connsiteY1" fmla="*/ 0 h 1943100"/>
              <a:gd name="connsiteX2" fmla="*/ 5838825 w 5838825"/>
              <a:gd name="connsiteY2" fmla="*/ 1943100 h 1943100"/>
              <a:gd name="connsiteX3" fmla="*/ 0 w 5838825"/>
              <a:gd name="connsiteY3" fmla="*/ 1943100 h 1943100"/>
              <a:gd name="connsiteX4" fmla="*/ 0 w 5838825"/>
              <a:gd name="connsiteY4" fmla="*/ 0 h 1943100"/>
              <a:gd name="connsiteX0" fmla="*/ 0 w 5838825"/>
              <a:gd name="connsiteY0" fmla="*/ 0 h 1943100"/>
              <a:gd name="connsiteX1" fmla="*/ 5838825 w 5838825"/>
              <a:gd name="connsiteY1" fmla="*/ 0 h 1943100"/>
              <a:gd name="connsiteX2" fmla="*/ 4895850 w 5838825"/>
              <a:gd name="connsiteY2" fmla="*/ 1933575 h 1943100"/>
              <a:gd name="connsiteX3" fmla="*/ 0 w 5838825"/>
              <a:gd name="connsiteY3" fmla="*/ 1943100 h 1943100"/>
              <a:gd name="connsiteX4" fmla="*/ 0 w 5838825"/>
              <a:gd name="connsiteY4" fmla="*/ 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5" h="1943100">
                <a:moveTo>
                  <a:pt x="0" y="0"/>
                </a:moveTo>
                <a:lnTo>
                  <a:pt x="5838825" y="0"/>
                </a:lnTo>
                <a:lnTo>
                  <a:pt x="4895850" y="1933575"/>
                </a:lnTo>
                <a:lnTo>
                  <a:pt x="0" y="1943100"/>
                </a:lnTo>
                <a:lnTo>
                  <a:pt x="0" y="0"/>
                </a:lnTo>
                <a:close/>
              </a:path>
            </a:pathLst>
          </a:custGeom>
          <a:gradFill flip="none" rotWithShape="1">
            <a:gsLst>
              <a:gs pos="54000">
                <a:srgbClr val="399A84">
                  <a:alpha val="60000"/>
                </a:srgbClr>
              </a:gs>
              <a:gs pos="0">
                <a:schemeClr val="accent4">
                  <a:alpha val="0"/>
                </a:schemeClr>
              </a:gs>
              <a:gs pos="100000">
                <a:schemeClr val="accent4"/>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latin typeface="Tw Cen MT Condensed" panose="020B0606020104020203" pitchFamily="34" charset="0"/>
              </a:rPr>
              <a:t>DAPAT MEMINTA KETERANGAN DARI PIHAK LAIN DALAM PEMERIKSAAN DUGAAN PELANGGARAN DISIPLIN</a:t>
            </a:r>
          </a:p>
        </p:txBody>
      </p:sp>
    </p:spTree>
    <p:extLst>
      <p:ext uri="{BB962C8B-B14F-4D97-AF65-F5344CB8AC3E}">
        <p14:creationId xmlns:p14="http://schemas.microsoft.com/office/powerpoint/2010/main" val="2774522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B6991-A8BD-497E-9486-7E3BABBA550A}"/>
              </a:ext>
            </a:extLst>
          </p:cNvPr>
          <p:cNvSpPr txBox="1"/>
          <p:nvPr/>
        </p:nvSpPr>
        <p:spPr>
          <a:xfrm>
            <a:off x="689937" y="448121"/>
            <a:ext cx="5483681"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altLang="ko-KR" sz="3600" dirty="0">
                <a:solidFill>
                  <a:schemeClr val="tx1"/>
                </a:solidFill>
                <a:latin typeface="Impact" panose="020B0806030902050204" pitchFamily="34" charset="0"/>
                <a:cs typeface="Arial" pitchFamily="34" charset="0"/>
              </a:rPr>
              <a:t>DISIPLIN PNS</a:t>
            </a:r>
            <a:endParaRPr lang="ko-KR" altLang="en-US" sz="3600" dirty="0">
              <a:solidFill>
                <a:schemeClr val="tx1"/>
              </a:solidFill>
              <a:latin typeface="Impact" panose="020B0806030902050204" pitchFamily="34" charset="0"/>
              <a:cs typeface="Arial" pitchFamily="34" charset="0"/>
            </a:endParaRPr>
          </a:p>
        </p:txBody>
      </p:sp>
      <p:sp>
        <p:nvSpPr>
          <p:cNvPr id="7" name="TextBox 6">
            <a:extLst>
              <a:ext uri="{FF2B5EF4-FFF2-40B4-BE49-F238E27FC236}">
                <a16:creationId xmlns:a16="http://schemas.microsoft.com/office/drawing/2014/main" id="{8799E2E3-41C3-4C47-87EA-02219D3E7EF4}"/>
              </a:ext>
            </a:extLst>
          </p:cNvPr>
          <p:cNvSpPr txBox="1"/>
          <p:nvPr/>
        </p:nvSpPr>
        <p:spPr>
          <a:xfrm>
            <a:off x="1090465" y="1759463"/>
            <a:ext cx="4100601" cy="2677656"/>
          </a:xfrm>
          <a:prstGeom prst="rect">
            <a:avLst/>
          </a:prstGeom>
          <a:noFill/>
        </p:spPr>
        <p:txBody>
          <a:bodyPr wrap="square" rtlCol="0">
            <a:spAutoFit/>
          </a:bodyPr>
          <a:lstStyle/>
          <a:p>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Disiplin PNS adalah kesanggupan PNS untuk menaati</a:t>
            </a:r>
            <a:r>
              <a:rPr lang="id-ID" sz="2800" spc="5" dirty="0">
                <a:latin typeface="Tw Cen MT Condensed Extra Bold" panose="020B0803020202020204" pitchFamily="34" charset="0"/>
                <a:ea typeface="Bookman Old Style" panose="02050604050505020204" pitchFamily="18" charset="0"/>
                <a:cs typeface="Bookman Old Style" panose="02050604050505020204" pitchFamily="18" charset="0"/>
              </a:rPr>
              <a:t> </a:t>
            </a:r>
            <a:r>
              <a:rPr lang="id-ID" sz="2800" spc="-5" dirty="0">
                <a:latin typeface="Tw Cen MT Condensed Extra Bold" panose="020B0803020202020204" pitchFamily="34" charset="0"/>
                <a:ea typeface="Bookman Old Style" panose="02050604050505020204" pitchFamily="18" charset="0"/>
                <a:cs typeface="Bookman Old Style" panose="02050604050505020204" pitchFamily="18" charset="0"/>
              </a:rPr>
              <a:t>kewajiban </a:t>
            </a:r>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dan menghindari larangan yang ditentukan</a:t>
            </a:r>
            <a:r>
              <a:rPr lang="id-ID" sz="2800" spc="5" dirty="0">
                <a:latin typeface="Tw Cen MT Condensed Extra Bold" panose="020B0803020202020204" pitchFamily="34" charset="0"/>
                <a:ea typeface="Bookman Old Style" panose="02050604050505020204" pitchFamily="18" charset="0"/>
                <a:cs typeface="Bookman Old Style" panose="02050604050505020204" pitchFamily="18" charset="0"/>
              </a:rPr>
              <a:t> </a:t>
            </a:r>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dalam</a:t>
            </a:r>
            <a:r>
              <a:rPr lang="id-ID" sz="2800" spc="-55" dirty="0">
                <a:latin typeface="Tw Cen MT Condensed Extra Bold" panose="020B0803020202020204" pitchFamily="34" charset="0"/>
                <a:ea typeface="Bookman Old Style" panose="02050604050505020204" pitchFamily="18" charset="0"/>
                <a:cs typeface="Bookman Old Style" panose="02050604050505020204" pitchFamily="18" charset="0"/>
              </a:rPr>
              <a:t> </a:t>
            </a:r>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peraturan</a:t>
            </a:r>
            <a:r>
              <a:rPr lang="id-ID" sz="2800" spc="5" dirty="0">
                <a:latin typeface="Tw Cen MT Condensed Extra Bold" panose="020B0803020202020204" pitchFamily="34" charset="0"/>
                <a:ea typeface="Bookman Old Style" panose="02050604050505020204" pitchFamily="18" charset="0"/>
                <a:cs typeface="Bookman Old Style" panose="02050604050505020204" pitchFamily="18" charset="0"/>
              </a:rPr>
              <a:t> </a:t>
            </a:r>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perundang-undangan</a:t>
            </a:r>
            <a:r>
              <a:rPr lang="en-US" altLang="ko-KR" sz="2800" dirty="0">
                <a:latin typeface="Tw Cen MT Condensed Extra Bold" panose="020B0803020202020204" pitchFamily="34" charset="0"/>
                <a:cs typeface="Arial" pitchFamily="34" charset="0"/>
              </a:rPr>
              <a:t>. </a:t>
            </a:r>
          </a:p>
        </p:txBody>
      </p:sp>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2077121" y="5009650"/>
            <a:ext cx="3981332" cy="5232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000" dirty="0" err="1">
                <a:effectLst>
                  <a:outerShdw blurRad="38100" dist="38100" dir="2700000" algn="tl">
                    <a:srgbClr val="000000">
                      <a:alpha val="43137"/>
                    </a:srgbClr>
                  </a:outerShdw>
                </a:effectLst>
                <a:latin typeface="Bernard MT Condensed" panose="02050806060905020404" pitchFamily="18" charset="0"/>
              </a:rPr>
              <a:t>Pasal</a:t>
            </a:r>
            <a:r>
              <a:rPr lang="en-US" sz="2000" dirty="0">
                <a:effectLst>
                  <a:outerShdw blurRad="38100" dist="38100" dir="2700000" algn="tl">
                    <a:srgbClr val="000000">
                      <a:alpha val="43137"/>
                    </a:srgbClr>
                  </a:outerShdw>
                </a:effectLst>
                <a:latin typeface="Bernard MT Condensed" panose="02050806060905020404" pitchFamily="18" charset="0"/>
              </a:rPr>
              <a:t> 1 </a:t>
            </a:r>
            <a:r>
              <a:rPr lang="en-US" sz="2000" dirty="0" err="1">
                <a:effectLst>
                  <a:outerShdw blurRad="38100" dist="38100" dir="2700000" algn="tl">
                    <a:srgbClr val="000000">
                      <a:alpha val="43137"/>
                    </a:srgbClr>
                  </a:outerShdw>
                </a:effectLst>
                <a:latin typeface="Bernard MT Condensed" panose="02050806060905020404" pitchFamily="18" charset="0"/>
              </a:rPr>
              <a:t>angka</a:t>
            </a:r>
            <a:r>
              <a:rPr lang="en-US" sz="2000" dirty="0">
                <a:effectLst>
                  <a:outerShdw blurRad="38100" dist="38100" dir="2700000" algn="tl">
                    <a:srgbClr val="000000">
                      <a:alpha val="43137"/>
                    </a:srgbClr>
                  </a:outerShdw>
                </a:effectLst>
                <a:latin typeface="Bernard MT Condensed" panose="02050806060905020404" pitchFamily="18" charset="0"/>
              </a:rPr>
              <a:t> 4 PP 94 </a:t>
            </a:r>
            <a:r>
              <a:rPr lang="en-US" sz="2000" dirty="0" err="1">
                <a:effectLst>
                  <a:outerShdw blurRad="38100" dist="38100" dir="2700000" algn="tl">
                    <a:srgbClr val="000000">
                      <a:alpha val="43137"/>
                    </a:srgbClr>
                  </a:outerShdw>
                </a:effectLst>
                <a:latin typeface="Bernard MT Condensed" panose="02050806060905020404" pitchFamily="18" charset="0"/>
              </a:rPr>
              <a:t>Tahun</a:t>
            </a:r>
            <a:r>
              <a:rPr lang="en-US" sz="2000" dirty="0">
                <a:effectLst>
                  <a:outerShdw blurRad="38100" dist="38100" dir="2700000" algn="tl">
                    <a:srgbClr val="000000">
                      <a:alpha val="43137"/>
                    </a:srgbClr>
                  </a:outerShdw>
                </a:effectLst>
                <a:latin typeface="Bernard MT Condensed" panose="02050806060905020404" pitchFamily="18" charset="0"/>
              </a:rPr>
              <a:t> 2021</a:t>
            </a:r>
            <a:endParaRPr lang="ko-KR" altLang="en-US" sz="2000" b="1" i="1" dirty="0">
              <a:solidFill>
                <a:schemeClr val="bg1"/>
              </a:solidFill>
              <a:latin typeface="Bernard MT Condensed" panose="02050806060905020404" pitchFamily="18" charset="0"/>
              <a:cs typeface="Arial" pitchFamily="34" charset="0"/>
            </a:endParaRPr>
          </a:p>
        </p:txBody>
      </p:sp>
      <p:pic>
        <p:nvPicPr>
          <p:cNvPr id="8" name="Picture Placeholder 7">
            <a:extLst>
              <a:ext uri="{FF2B5EF4-FFF2-40B4-BE49-F238E27FC236}">
                <a16:creationId xmlns:a16="http://schemas.microsoft.com/office/drawing/2014/main" id="{9E26D331-48D7-490B-B618-DA3D3AC1B8D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448" r="20448"/>
          <a:stretch/>
        </p:blipFill>
        <p:spPr>
          <a:xfrm>
            <a:off x="6229977" y="653142"/>
            <a:ext cx="4824557" cy="5054322"/>
          </a:xfrm>
        </p:spPr>
      </p:pic>
    </p:spTree>
    <p:extLst>
      <p:ext uri="{BB962C8B-B14F-4D97-AF65-F5344CB8AC3E}">
        <p14:creationId xmlns:p14="http://schemas.microsoft.com/office/powerpoint/2010/main" val="66701022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73589"/>
            <a:ext cx="11573197" cy="724247"/>
          </a:xfrm>
        </p:spPr>
        <p:txBody>
          <a:bodyPr/>
          <a:lstStyle/>
          <a:p>
            <a:r>
              <a:rPr lang="en-US" sz="4400" dirty="0">
                <a:latin typeface="Tw Cen MT Condensed Extra Bold" panose="020B0803020202020204" pitchFamily="34" charset="0"/>
              </a:rPr>
              <a:t>PEMANGGILAN DAN PEMERIKSAAN, PENJATUHAN, DAN PENYAMPAIAN KEPUTUSAN HUKUMAN DISIPLIN</a:t>
            </a:r>
          </a:p>
        </p:txBody>
      </p:sp>
      <p:sp>
        <p:nvSpPr>
          <p:cNvPr id="128" name="Rounded Rectangle 4">
            <a:extLst>
              <a:ext uri="{FF2B5EF4-FFF2-40B4-BE49-F238E27FC236}">
                <a16:creationId xmlns:a16="http://schemas.microsoft.com/office/drawing/2014/main" id="{45A7FF6E-A061-407B-BE67-5936451FADCD}"/>
              </a:ext>
            </a:extLst>
          </p:cNvPr>
          <p:cNvSpPr/>
          <p:nvPr/>
        </p:nvSpPr>
        <p:spPr>
          <a:xfrm>
            <a:off x="716392" y="2277482"/>
            <a:ext cx="1970603" cy="1846312"/>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2400" b="1" kern="0" dirty="0">
                <a:solidFill>
                  <a:schemeClr val="tx1"/>
                </a:solidFill>
                <a:latin typeface="Tw Cen MT Condensed Extra Bold" panose="020B0803020202020204" pitchFamily="34" charset="0"/>
                <a:sym typeface="Arial"/>
                <a:rtl val="0"/>
              </a:rPr>
              <a:t>PNS YANG DIDUGA MELANGGAR DISIPLIN</a:t>
            </a:r>
          </a:p>
        </p:txBody>
      </p:sp>
      <p:sp>
        <p:nvSpPr>
          <p:cNvPr id="129" name="Rounded Rectangle 5">
            <a:extLst>
              <a:ext uri="{FF2B5EF4-FFF2-40B4-BE49-F238E27FC236}">
                <a16:creationId xmlns:a16="http://schemas.microsoft.com/office/drawing/2014/main" id="{FC23DA11-0E00-4A52-9235-E956CC34E31C}"/>
              </a:ext>
            </a:extLst>
          </p:cNvPr>
          <p:cNvSpPr/>
          <p:nvPr/>
        </p:nvSpPr>
        <p:spPr>
          <a:xfrm>
            <a:off x="3175813" y="2638756"/>
            <a:ext cx="1773715" cy="111716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fi-FI" sz="1600" b="1" kern="0" dirty="0">
                <a:solidFill>
                  <a:schemeClr val="tx1"/>
                </a:solidFill>
                <a:latin typeface="Candara" panose="020E0502030303020204" pitchFamily="34" charset="0"/>
                <a:sym typeface="Arial"/>
                <a:rtl val="0"/>
              </a:rPr>
              <a:t>PEMERIKSAAN OLEH ATASAN LANGSUNG/TIM</a:t>
            </a:r>
          </a:p>
        </p:txBody>
      </p:sp>
      <p:sp>
        <p:nvSpPr>
          <p:cNvPr id="130" name="Rounded Rectangle 10">
            <a:extLst>
              <a:ext uri="{FF2B5EF4-FFF2-40B4-BE49-F238E27FC236}">
                <a16:creationId xmlns:a16="http://schemas.microsoft.com/office/drawing/2014/main" id="{970C82CB-A53C-45FA-A2A8-42C948BCA376}"/>
              </a:ext>
            </a:extLst>
          </p:cNvPr>
          <p:cNvSpPr/>
          <p:nvPr/>
        </p:nvSpPr>
        <p:spPr>
          <a:xfrm>
            <a:off x="3247422" y="4048220"/>
            <a:ext cx="1367811" cy="3810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kern="0" dirty="0">
                <a:solidFill>
                  <a:schemeClr val="tx1"/>
                </a:solidFill>
                <a:latin typeface="Candara" panose="020E0502030303020204" pitchFamily="34" charset="0"/>
                <a:sym typeface="Arial"/>
                <a:rtl val="0"/>
              </a:rPr>
              <a:t>HADIR</a:t>
            </a:r>
          </a:p>
        </p:txBody>
      </p:sp>
      <p:sp>
        <p:nvSpPr>
          <p:cNvPr id="131" name="Rounded Rectangle 11">
            <a:extLst>
              <a:ext uri="{FF2B5EF4-FFF2-40B4-BE49-F238E27FC236}">
                <a16:creationId xmlns:a16="http://schemas.microsoft.com/office/drawing/2014/main" id="{467ADC99-654C-4BAB-B37B-6648B6E4605B}"/>
              </a:ext>
            </a:extLst>
          </p:cNvPr>
          <p:cNvSpPr/>
          <p:nvPr/>
        </p:nvSpPr>
        <p:spPr>
          <a:xfrm>
            <a:off x="3247422" y="4640920"/>
            <a:ext cx="1371600" cy="3810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kern="0">
                <a:solidFill>
                  <a:schemeClr val="tx1"/>
                </a:solidFill>
                <a:latin typeface="Candara" panose="020E0502030303020204" pitchFamily="34" charset="0"/>
                <a:sym typeface="Arial"/>
                <a:rtl val="0"/>
              </a:rPr>
              <a:t>TIDAK HADIR</a:t>
            </a:r>
            <a:endParaRPr lang="en-US" sz="1400" kern="0" dirty="0">
              <a:solidFill>
                <a:schemeClr val="tx1"/>
              </a:solidFill>
              <a:latin typeface="Candara" panose="020E0502030303020204" pitchFamily="34" charset="0"/>
              <a:sym typeface="Arial"/>
              <a:rtl val="0"/>
            </a:endParaRPr>
          </a:p>
        </p:txBody>
      </p:sp>
      <p:sp>
        <p:nvSpPr>
          <p:cNvPr id="135" name="Rounded Rectangle 17">
            <a:extLst>
              <a:ext uri="{FF2B5EF4-FFF2-40B4-BE49-F238E27FC236}">
                <a16:creationId xmlns:a16="http://schemas.microsoft.com/office/drawing/2014/main" id="{52F0399D-44BB-49D8-893E-7D2502035D40}"/>
              </a:ext>
            </a:extLst>
          </p:cNvPr>
          <p:cNvSpPr/>
          <p:nvPr/>
        </p:nvSpPr>
        <p:spPr>
          <a:xfrm>
            <a:off x="5685931" y="2676650"/>
            <a:ext cx="2228938" cy="1041379"/>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kern="0" dirty="0">
                <a:solidFill>
                  <a:schemeClr val="tx1"/>
                </a:solidFill>
                <a:latin typeface="Candara" panose="020E0502030303020204" pitchFamily="34" charset="0"/>
                <a:sym typeface="Arial"/>
                <a:rtl val="0"/>
              </a:rPr>
              <a:t>BAP</a:t>
            </a:r>
          </a:p>
        </p:txBody>
      </p:sp>
      <p:sp>
        <p:nvSpPr>
          <p:cNvPr id="136" name="Rounded Rectangle 18">
            <a:extLst>
              <a:ext uri="{FF2B5EF4-FFF2-40B4-BE49-F238E27FC236}">
                <a16:creationId xmlns:a16="http://schemas.microsoft.com/office/drawing/2014/main" id="{83F125D2-A48F-46D5-84CE-D0CDF93086E1}"/>
              </a:ext>
            </a:extLst>
          </p:cNvPr>
          <p:cNvSpPr/>
          <p:nvPr/>
        </p:nvSpPr>
        <p:spPr>
          <a:xfrm>
            <a:off x="8619841" y="2676650"/>
            <a:ext cx="2514600" cy="1041379"/>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latin typeface="Candara" panose="020E0502030303020204" pitchFamily="34" charset="0"/>
                <a:sym typeface="Arial"/>
                <a:rtl val="0"/>
              </a:rPr>
              <a:t>PENJATUHAN HD OLEH PYBM BERDASARKAN ALAT BUKTI &amp; KETERANGAN YANG ADA</a:t>
            </a:r>
          </a:p>
        </p:txBody>
      </p:sp>
      <p:sp>
        <p:nvSpPr>
          <p:cNvPr id="151" name="TextBox 150">
            <a:extLst>
              <a:ext uri="{FF2B5EF4-FFF2-40B4-BE49-F238E27FC236}">
                <a16:creationId xmlns:a16="http://schemas.microsoft.com/office/drawing/2014/main" id="{0CA9A6CA-3018-43AB-B275-87030321A504}"/>
              </a:ext>
            </a:extLst>
          </p:cNvPr>
          <p:cNvSpPr txBox="1"/>
          <p:nvPr/>
        </p:nvSpPr>
        <p:spPr>
          <a:xfrm>
            <a:off x="614989" y="1534661"/>
            <a:ext cx="2486019" cy="461665"/>
          </a:xfrm>
          <a:prstGeom prst="rect">
            <a:avLst/>
          </a:prstGeom>
          <a:solidFill>
            <a:schemeClr val="tx2">
              <a:lumMod val="40000"/>
              <a:lumOff val="60000"/>
            </a:schemeClr>
          </a:solidFill>
        </p:spPr>
        <p:txBody>
          <a:bodyPr wrap="square">
            <a:spAutoFit/>
          </a:bodyPr>
          <a:lstStyle/>
          <a:p>
            <a:r>
              <a:rPr lang="en-AU" sz="2400" dirty="0">
                <a:latin typeface="Impact" panose="020B0806030902050204" pitchFamily="34" charset="0"/>
              </a:rPr>
              <a:t>A. </a:t>
            </a:r>
            <a:r>
              <a:rPr lang="en-AU" sz="2400" dirty="0" err="1">
                <a:latin typeface="Impact" panose="020B0806030902050204" pitchFamily="34" charset="0"/>
              </a:rPr>
              <a:t>Pemeriksaan</a:t>
            </a:r>
            <a:endParaRPr lang="en-AU" sz="2400" dirty="0">
              <a:latin typeface="Impact" panose="020B0806030902050204" pitchFamily="34" charset="0"/>
            </a:endParaRPr>
          </a:p>
        </p:txBody>
      </p:sp>
      <p:cxnSp>
        <p:nvCxnSpPr>
          <p:cNvPr id="23" name="Straight Arrow Connector 22">
            <a:extLst>
              <a:ext uri="{FF2B5EF4-FFF2-40B4-BE49-F238E27FC236}">
                <a16:creationId xmlns:a16="http://schemas.microsoft.com/office/drawing/2014/main" id="{B1D6EA53-4C43-45BD-B63B-130F98B9036A}"/>
              </a:ext>
            </a:extLst>
          </p:cNvPr>
          <p:cNvCxnSpPr>
            <a:cxnSpLocks/>
            <a:stCxn id="128" idx="3"/>
            <a:endCxn id="129" idx="1"/>
          </p:cNvCxnSpPr>
          <p:nvPr/>
        </p:nvCxnSpPr>
        <p:spPr>
          <a:xfrm flipV="1">
            <a:off x="2686995" y="3197340"/>
            <a:ext cx="488818" cy="32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7" name="Rounded Rectangle 11">
            <a:extLst>
              <a:ext uri="{FF2B5EF4-FFF2-40B4-BE49-F238E27FC236}">
                <a16:creationId xmlns:a16="http://schemas.microsoft.com/office/drawing/2014/main" id="{A26A2A57-FD26-4A43-9A2D-6A07C9B5BB7C}"/>
              </a:ext>
            </a:extLst>
          </p:cNvPr>
          <p:cNvSpPr/>
          <p:nvPr/>
        </p:nvSpPr>
        <p:spPr>
          <a:xfrm>
            <a:off x="3250118" y="5250922"/>
            <a:ext cx="1371600" cy="3810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kern="0">
                <a:solidFill>
                  <a:schemeClr val="tx1"/>
                </a:solidFill>
                <a:latin typeface="Candara" panose="020E0502030303020204" pitchFamily="34" charset="0"/>
                <a:sym typeface="Arial"/>
                <a:rtl val="0"/>
              </a:rPr>
              <a:t>TIDAK HADIR</a:t>
            </a:r>
            <a:endParaRPr lang="en-US" sz="1400" kern="0" dirty="0">
              <a:solidFill>
                <a:schemeClr val="tx1"/>
              </a:solidFill>
              <a:latin typeface="Candara" panose="020E0502030303020204" pitchFamily="34" charset="0"/>
              <a:sym typeface="Arial"/>
              <a:rtl val="0"/>
            </a:endParaRPr>
          </a:p>
        </p:txBody>
      </p:sp>
      <p:cxnSp>
        <p:nvCxnSpPr>
          <p:cNvPr id="13" name="Connector: Elbow 12">
            <a:extLst>
              <a:ext uri="{FF2B5EF4-FFF2-40B4-BE49-F238E27FC236}">
                <a16:creationId xmlns:a16="http://schemas.microsoft.com/office/drawing/2014/main" id="{20AF6197-D8BE-4D76-A4FE-5637CF63C07D}"/>
              </a:ext>
            </a:extLst>
          </p:cNvPr>
          <p:cNvCxnSpPr>
            <a:stCxn id="129" idx="3"/>
            <a:endCxn id="130" idx="3"/>
          </p:cNvCxnSpPr>
          <p:nvPr/>
        </p:nvCxnSpPr>
        <p:spPr>
          <a:xfrm flipH="1">
            <a:off x="4615233" y="3197340"/>
            <a:ext cx="334295" cy="1041380"/>
          </a:xfrm>
          <a:prstGeom prst="bentConnector3">
            <a:avLst>
              <a:gd name="adj1" fmla="val -68383"/>
            </a:avLst>
          </a:prstGeom>
          <a:ln w="28575"/>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3577708F-A1A2-4C15-A148-32F501D3E12E}"/>
              </a:ext>
            </a:extLst>
          </p:cNvPr>
          <p:cNvCxnSpPr>
            <a:stCxn id="129" idx="3"/>
            <a:endCxn id="131" idx="3"/>
          </p:cNvCxnSpPr>
          <p:nvPr/>
        </p:nvCxnSpPr>
        <p:spPr>
          <a:xfrm flipH="1">
            <a:off x="4619022" y="3197340"/>
            <a:ext cx="330506" cy="1634080"/>
          </a:xfrm>
          <a:prstGeom prst="bentConnector3">
            <a:avLst>
              <a:gd name="adj1" fmla="val -69167"/>
            </a:avLst>
          </a:prstGeom>
          <a:ln w="28575"/>
        </p:spPr>
        <p:style>
          <a:lnRef idx="1">
            <a:schemeClr val="dk1"/>
          </a:lnRef>
          <a:fillRef idx="0">
            <a:schemeClr val="dk1"/>
          </a:fillRef>
          <a:effectRef idx="0">
            <a:schemeClr val="dk1"/>
          </a:effectRef>
          <a:fontRef idx="minor">
            <a:schemeClr val="tx1"/>
          </a:fontRef>
        </p:style>
      </p:cxnSp>
      <p:cxnSp>
        <p:nvCxnSpPr>
          <p:cNvPr id="47" name="Connector: Elbow 46">
            <a:extLst>
              <a:ext uri="{FF2B5EF4-FFF2-40B4-BE49-F238E27FC236}">
                <a16:creationId xmlns:a16="http://schemas.microsoft.com/office/drawing/2014/main" id="{FB22AB7D-FEE2-4AFB-8B27-2DCAF0E62157}"/>
              </a:ext>
            </a:extLst>
          </p:cNvPr>
          <p:cNvCxnSpPr>
            <a:cxnSpLocks/>
            <a:stCxn id="129" idx="3"/>
            <a:endCxn id="37" idx="3"/>
          </p:cNvCxnSpPr>
          <p:nvPr/>
        </p:nvCxnSpPr>
        <p:spPr>
          <a:xfrm flipH="1">
            <a:off x="4621718" y="3197340"/>
            <a:ext cx="327810" cy="2244082"/>
          </a:xfrm>
          <a:prstGeom prst="bentConnector3">
            <a:avLst>
              <a:gd name="adj1" fmla="val -69736"/>
            </a:avLst>
          </a:prstGeom>
          <a:ln w="28575"/>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9F38D58-1732-4DA8-A6A2-FA5A205DA8DD}"/>
              </a:ext>
            </a:extLst>
          </p:cNvPr>
          <p:cNvCxnSpPr>
            <a:cxnSpLocks/>
            <a:stCxn id="129" idx="3"/>
            <a:endCxn id="135" idx="1"/>
          </p:cNvCxnSpPr>
          <p:nvPr/>
        </p:nvCxnSpPr>
        <p:spPr>
          <a:xfrm>
            <a:off x="4949528" y="3197340"/>
            <a:ext cx="73640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Rounded Rectangle 10">
            <a:extLst>
              <a:ext uri="{FF2B5EF4-FFF2-40B4-BE49-F238E27FC236}">
                <a16:creationId xmlns:a16="http://schemas.microsoft.com/office/drawing/2014/main" id="{9633C937-8CBC-4F2D-B5DE-7D25628D4F0B}"/>
              </a:ext>
            </a:extLst>
          </p:cNvPr>
          <p:cNvSpPr/>
          <p:nvPr/>
        </p:nvSpPr>
        <p:spPr>
          <a:xfrm>
            <a:off x="5341345" y="3775589"/>
            <a:ext cx="2228938" cy="59057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kern="0" dirty="0" err="1">
                <a:solidFill>
                  <a:schemeClr val="tx1"/>
                </a:solidFill>
                <a:latin typeface="Candara" panose="020E0502030303020204" pitchFamily="34" charset="0"/>
                <a:sym typeface="Arial"/>
                <a:rtl val="0"/>
              </a:rPr>
              <a:t>Mempersulit</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akan</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dijatuhi</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sanksi</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sesuai</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bukti</a:t>
            </a:r>
            <a:r>
              <a:rPr lang="en-US" sz="1400" kern="0" dirty="0">
                <a:solidFill>
                  <a:schemeClr val="tx1"/>
                </a:solidFill>
                <a:latin typeface="Candara" panose="020E0502030303020204" pitchFamily="34" charset="0"/>
                <a:sym typeface="Arial"/>
                <a:rtl val="0"/>
              </a:rPr>
              <a:t> yang </a:t>
            </a:r>
            <a:r>
              <a:rPr lang="en-US" sz="1400" kern="0" dirty="0" err="1">
                <a:solidFill>
                  <a:schemeClr val="tx1"/>
                </a:solidFill>
                <a:latin typeface="Candara" panose="020E0502030303020204" pitchFamily="34" charset="0"/>
                <a:sym typeface="Arial"/>
                <a:rtl val="0"/>
              </a:rPr>
              <a:t>ada</a:t>
            </a:r>
            <a:endParaRPr lang="en-US" sz="1400" kern="0" dirty="0">
              <a:solidFill>
                <a:schemeClr val="tx1"/>
              </a:solidFill>
              <a:latin typeface="Candara" panose="020E0502030303020204" pitchFamily="34" charset="0"/>
              <a:sym typeface="Arial"/>
              <a:rtl val="0"/>
            </a:endParaRPr>
          </a:p>
        </p:txBody>
      </p:sp>
      <p:sp>
        <p:nvSpPr>
          <p:cNvPr id="54" name="Rounded Rectangle 11">
            <a:extLst>
              <a:ext uri="{FF2B5EF4-FFF2-40B4-BE49-F238E27FC236}">
                <a16:creationId xmlns:a16="http://schemas.microsoft.com/office/drawing/2014/main" id="{A32FE44B-D6D2-44C9-A451-7A172604D34A}"/>
              </a:ext>
            </a:extLst>
          </p:cNvPr>
          <p:cNvSpPr/>
          <p:nvPr/>
        </p:nvSpPr>
        <p:spPr>
          <a:xfrm>
            <a:off x="5341345" y="4419727"/>
            <a:ext cx="2228938" cy="84589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kern="0" dirty="0" err="1">
                <a:solidFill>
                  <a:schemeClr val="tx1"/>
                </a:solidFill>
                <a:latin typeface="Candara" panose="020E0502030303020204" pitchFamily="34" charset="0"/>
                <a:sym typeface="Arial"/>
                <a:rtl val="0"/>
              </a:rPr>
              <a:t>Ttd</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pejabat</a:t>
            </a:r>
            <a:r>
              <a:rPr lang="en-US" sz="1400" kern="0" dirty="0">
                <a:solidFill>
                  <a:schemeClr val="tx1"/>
                </a:solidFill>
                <a:latin typeface="Candara" panose="020E0502030303020204" pitchFamily="34" charset="0"/>
                <a:sym typeface="Arial"/>
                <a:rtl val="0"/>
              </a:rPr>
              <a:t> yang </a:t>
            </a:r>
            <a:r>
              <a:rPr lang="en-US" sz="1400" kern="0" dirty="0" err="1">
                <a:solidFill>
                  <a:schemeClr val="tx1"/>
                </a:solidFill>
                <a:latin typeface="Candara" panose="020E0502030303020204" pitchFamily="34" charset="0"/>
                <a:sym typeface="Arial"/>
                <a:rtl val="0"/>
              </a:rPr>
              <a:t>memeriksa</a:t>
            </a:r>
            <a:r>
              <a:rPr lang="en-US" sz="1400" kern="0" dirty="0">
                <a:solidFill>
                  <a:schemeClr val="tx1"/>
                </a:solidFill>
                <a:latin typeface="Candara" panose="020E0502030303020204" pitchFamily="34" charset="0"/>
                <a:sym typeface="Arial"/>
                <a:rtl val="0"/>
              </a:rPr>
              <a:t> &amp; </a:t>
            </a:r>
            <a:r>
              <a:rPr lang="en-US" sz="1400" kern="0" dirty="0" err="1">
                <a:solidFill>
                  <a:schemeClr val="tx1"/>
                </a:solidFill>
                <a:latin typeface="Candara" panose="020E0502030303020204" pitchFamily="34" charset="0"/>
                <a:sym typeface="Arial"/>
                <a:rtl val="0"/>
              </a:rPr>
              <a:t>pns</a:t>
            </a:r>
            <a:r>
              <a:rPr lang="en-US" sz="1400" kern="0" dirty="0">
                <a:solidFill>
                  <a:schemeClr val="tx1"/>
                </a:solidFill>
                <a:latin typeface="Candara" panose="020E0502030303020204" pitchFamily="34" charset="0"/>
                <a:sym typeface="Arial"/>
                <a:rtl val="0"/>
              </a:rPr>
              <a:t> yang </a:t>
            </a:r>
            <a:r>
              <a:rPr lang="en-US" sz="1400" kern="0" dirty="0" err="1">
                <a:solidFill>
                  <a:schemeClr val="tx1"/>
                </a:solidFill>
                <a:latin typeface="Candara" panose="020E0502030303020204" pitchFamily="34" charset="0"/>
                <a:sym typeface="Arial"/>
                <a:rtl val="0"/>
              </a:rPr>
              <a:t>diperiksa</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baik</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secara</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lansung</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maupun</a:t>
            </a:r>
            <a:r>
              <a:rPr lang="en-US" sz="1400" kern="0" dirty="0">
                <a:solidFill>
                  <a:schemeClr val="tx1"/>
                </a:solidFill>
                <a:latin typeface="Candara" panose="020E0502030303020204" pitchFamily="34" charset="0"/>
                <a:sym typeface="Arial"/>
                <a:rtl val="0"/>
              </a:rPr>
              <a:t> virtual </a:t>
            </a:r>
          </a:p>
        </p:txBody>
      </p:sp>
      <p:sp>
        <p:nvSpPr>
          <p:cNvPr id="55" name="Rounded Rectangle 11">
            <a:extLst>
              <a:ext uri="{FF2B5EF4-FFF2-40B4-BE49-F238E27FC236}">
                <a16:creationId xmlns:a16="http://schemas.microsoft.com/office/drawing/2014/main" id="{B5EA0EA3-B154-4394-8471-33338264B6F9}"/>
              </a:ext>
            </a:extLst>
          </p:cNvPr>
          <p:cNvSpPr/>
          <p:nvPr/>
        </p:nvSpPr>
        <p:spPr>
          <a:xfrm>
            <a:off x="5314600" y="5335029"/>
            <a:ext cx="2255683" cy="84588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kern="0" dirty="0">
                <a:solidFill>
                  <a:schemeClr val="tx1"/>
                </a:solidFill>
                <a:latin typeface="Candara" panose="020E0502030303020204" pitchFamily="34" charset="0"/>
                <a:sym typeface="Arial"/>
                <a:rtl val="0"/>
              </a:rPr>
              <a:t>PNS </a:t>
            </a:r>
            <a:r>
              <a:rPr lang="en-US" sz="1400" kern="0" dirty="0" err="1">
                <a:solidFill>
                  <a:schemeClr val="tx1"/>
                </a:solidFill>
                <a:latin typeface="Candara" panose="020E0502030303020204" pitchFamily="34" charset="0"/>
                <a:sym typeface="Arial"/>
                <a:rtl val="0"/>
              </a:rPr>
              <a:t>tidak</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bersedia</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menandatangani</a:t>
            </a:r>
            <a:r>
              <a:rPr lang="en-US" sz="1400" kern="0" dirty="0">
                <a:solidFill>
                  <a:schemeClr val="tx1"/>
                </a:solidFill>
                <a:latin typeface="Candara" panose="020E0502030303020204" pitchFamily="34" charset="0"/>
                <a:sym typeface="Arial"/>
                <a:rtl val="0"/>
              </a:rPr>
              <a:t> BAP, </a:t>
            </a:r>
            <a:r>
              <a:rPr lang="en-US" sz="1400" kern="0" dirty="0" err="1">
                <a:solidFill>
                  <a:schemeClr val="tx1"/>
                </a:solidFill>
                <a:latin typeface="Candara" panose="020E0502030303020204" pitchFamily="34" charset="0"/>
                <a:sym typeface="Arial"/>
                <a:rtl val="0"/>
              </a:rPr>
              <a:t>tetap</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dijadikan</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dasar</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penjatuhan</a:t>
            </a:r>
            <a:r>
              <a:rPr lang="en-US" sz="1400" kern="0" dirty="0">
                <a:solidFill>
                  <a:schemeClr val="tx1"/>
                </a:solidFill>
                <a:latin typeface="Candara" panose="020E0502030303020204" pitchFamily="34" charset="0"/>
                <a:sym typeface="Arial"/>
                <a:rtl val="0"/>
              </a:rPr>
              <a:t> </a:t>
            </a:r>
            <a:r>
              <a:rPr lang="en-US" sz="1400" kern="0" dirty="0" err="1">
                <a:solidFill>
                  <a:schemeClr val="tx1"/>
                </a:solidFill>
                <a:latin typeface="Candara" panose="020E0502030303020204" pitchFamily="34" charset="0"/>
                <a:sym typeface="Arial"/>
                <a:rtl val="0"/>
              </a:rPr>
              <a:t>hukdis</a:t>
            </a:r>
            <a:endParaRPr lang="en-US" sz="1400" kern="0" dirty="0">
              <a:solidFill>
                <a:schemeClr val="tx1"/>
              </a:solidFill>
              <a:latin typeface="Candara" panose="020E0502030303020204" pitchFamily="34" charset="0"/>
              <a:sym typeface="Arial"/>
              <a:rtl val="0"/>
            </a:endParaRPr>
          </a:p>
        </p:txBody>
      </p:sp>
      <p:sp>
        <p:nvSpPr>
          <p:cNvPr id="61" name="Rounded Rectangle 11">
            <a:extLst>
              <a:ext uri="{FF2B5EF4-FFF2-40B4-BE49-F238E27FC236}">
                <a16:creationId xmlns:a16="http://schemas.microsoft.com/office/drawing/2014/main" id="{11D5748B-3D30-430C-8E3D-1A326B0BA97B}"/>
              </a:ext>
            </a:extLst>
          </p:cNvPr>
          <p:cNvSpPr/>
          <p:nvPr/>
        </p:nvSpPr>
        <p:spPr>
          <a:xfrm>
            <a:off x="5314600" y="6254140"/>
            <a:ext cx="2255682" cy="381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kern="0" dirty="0">
                <a:solidFill>
                  <a:schemeClr val="tx1"/>
                </a:solidFill>
                <a:latin typeface="Candara" panose="020E0502030303020204" pitchFamily="34" charset="0"/>
                <a:sym typeface="Arial"/>
                <a:rtl val="0"/>
              </a:rPr>
              <a:t>PNS </a:t>
            </a:r>
            <a:r>
              <a:rPr lang="en-US" sz="1400" kern="0" dirty="0" err="1">
                <a:solidFill>
                  <a:schemeClr val="tx1"/>
                </a:solidFill>
                <a:latin typeface="Candara" panose="020E0502030303020204" pitchFamily="34" charset="0"/>
                <a:sym typeface="Arial"/>
                <a:rtl val="0"/>
              </a:rPr>
              <a:t>diberi</a:t>
            </a:r>
            <a:r>
              <a:rPr lang="en-US" sz="1400" kern="0" dirty="0">
                <a:solidFill>
                  <a:schemeClr val="tx1"/>
                </a:solidFill>
                <a:latin typeface="Candara" panose="020E0502030303020204" pitchFamily="34" charset="0"/>
                <a:sym typeface="Arial"/>
                <a:rtl val="0"/>
              </a:rPr>
              <a:t> Salinan BAP</a:t>
            </a:r>
          </a:p>
        </p:txBody>
      </p:sp>
      <p:cxnSp>
        <p:nvCxnSpPr>
          <p:cNvPr id="38" name="Connector: Elbow 37">
            <a:extLst>
              <a:ext uri="{FF2B5EF4-FFF2-40B4-BE49-F238E27FC236}">
                <a16:creationId xmlns:a16="http://schemas.microsoft.com/office/drawing/2014/main" id="{96C28812-4663-4D63-BE79-0B3431B360E2}"/>
              </a:ext>
            </a:extLst>
          </p:cNvPr>
          <p:cNvCxnSpPr>
            <a:stCxn id="135" idx="3"/>
            <a:endCxn id="61" idx="3"/>
          </p:cNvCxnSpPr>
          <p:nvPr/>
        </p:nvCxnSpPr>
        <p:spPr>
          <a:xfrm flipH="1">
            <a:off x="7570282" y="3197340"/>
            <a:ext cx="344587" cy="3247300"/>
          </a:xfrm>
          <a:prstGeom prst="bentConnector3">
            <a:avLst>
              <a:gd name="adj1" fmla="val -66340"/>
            </a:avLst>
          </a:prstGeom>
          <a:ln w="28575"/>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8931EBB-4FF4-4CDC-B552-65FFB72D7543}"/>
              </a:ext>
            </a:extLst>
          </p:cNvPr>
          <p:cNvCxnSpPr>
            <a:cxnSpLocks/>
            <a:stCxn id="135" idx="3"/>
            <a:endCxn id="53" idx="3"/>
          </p:cNvCxnSpPr>
          <p:nvPr/>
        </p:nvCxnSpPr>
        <p:spPr>
          <a:xfrm flipH="1">
            <a:off x="7570283" y="3197340"/>
            <a:ext cx="344586" cy="873538"/>
          </a:xfrm>
          <a:prstGeom prst="bentConnector3">
            <a:avLst>
              <a:gd name="adj1" fmla="val -66340"/>
            </a:avLst>
          </a:prstGeom>
          <a:ln w="28575"/>
        </p:spPr>
        <p:style>
          <a:lnRef idx="1">
            <a:schemeClr val="dk1"/>
          </a:lnRef>
          <a:fillRef idx="0">
            <a:schemeClr val="dk1"/>
          </a:fillRef>
          <a:effectRef idx="0">
            <a:schemeClr val="dk1"/>
          </a:effectRef>
          <a:fontRef idx="minor">
            <a:schemeClr val="tx1"/>
          </a:fontRef>
        </p:style>
      </p:cxnSp>
      <p:cxnSp>
        <p:nvCxnSpPr>
          <p:cNvPr id="42" name="Connector: Elbow 41">
            <a:extLst>
              <a:ext uri="{FF2B5EF4-FFF2-40B4-BE49-F238E27FC236}">
                <a16:creationId xmlns:a16="http://schemas.microsoft.com/office/drawing/2014/main" id="{A8A4A77A-5EE9-4CBE-A0C4-DF4D7D8BB9D3}"/>
              </a:ext>
            </a:extLst>
          </p:cNvPr>
          <p:cNvCxnSpPr>
            <a:stCxn id="135" idx="3"/>
            <a:endCxn id="54" idx="3"/>
          </p:cNvCxnSpPr>
          <p:nvPr/>
        </p:nvCxnSpPr>
        <p:spPr>
          <a:xfrm flipH="1">
            <a:off x="7570283" y="3197340"/>
            <a:ext cx="344586" cy="1645333"/>
          </a:xfrm>
          <a:prstGeom prst="bentConnector3">
            <a:avLst>
              <a:gd name="adj1" fmla="val -66340"/>
            </a:avLst>
          </a:prstGeom>
          <a:ln w="28575"/>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6326CB6F-9AD0-4F26-944A-E4D6B8E7E69B}"/>
              </a:ext>
            </a:extLst>
          </p:cNvPr>
          <p:cNvCxnSpPr>
            <a:cxnSpLocks/>
            <a:stCxn id="135" idx="3"/>
            <a:endCxn id="55" idx="3"/>
          </p:cNvCxnSpPr>
          <p:nvPr/>
        </p:nvCxnSpPr>
        <p:spPr>
          <a:xfrm flipH="1">
            <a:off x="7570283" y="3197340"/>
            <a:ext cx="344586" cy="2560634"/>
          </a:xfrm>
          <a:prstGeom prst="bentConnector3">
            <a:avLst>
              <a:gd name="adj1" fmla="val -66340"/>
            </a:avLst>
          </a:prstGeom>
          <a:ln w="28575"/>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FE40DA49-3F2B-40CA-9BD4-EC6E24D36BDA}"/>
              </a:ext>
            </a:extLst>
          </p:cNvPr>
          <p:cNvCxnSpPr>
            <a:cxnSpLocks/>
          </p:cNvCxnSpPr>
          <p:nvPr/>
        </p:nvCxnSpPr>
        <p:spPr>
          <a:xfrm>
            <a:off x="7903102" y="3197340"/>
            <a:ext cx="73640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7" name="Rounded Rectangle 11">
            <a:extLst>
              <a:ext uri="{FF2B5EF4-FFF2-40B4-BE49-F238E27FC236}">
                <a16:creationId xmlns:a16="http://schemas.microsoft.com/office/drawing/2014/main" id="{86FE12C4-0A3D-40B3-BCF8-A951FCF683B2}"/>
              </a:ext>
            </a:extLst>
          </p:cNvPr>
          <p:cNvSpPr/>
          <p:nvPr/>
        </p:nvSpPr>
        <p:spPr>
          <a:xfrm>
            <a:off x="8762672" y="4217974"/>
            <a:ext cx="2228938" cy="84589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kern="0" dirty="0">
                <a:solidFill>
                  <a:schemeClr val="tx1"/>
                </a:solidFill>
                <a:latin typeface="Candara" panose="020E0502030303020204" pitchFamily="34" charset="0"/>
                <a:sym typeface="Arial"/>
                <a:rtl val="0"/>
              </a:rPr>
              <a:t>DISEBUTKAN JENIS PELANGGARAN DISIPLIN YANG DILAKUKAN</a:t>
            </a:r>
          </a:p>
        </p:txBody>
      </p:sp>
      <p:cxnSp>
        <p:nvCxnSpPr>
          <p:cNvPr id="64" name="Straight Arrow Connector 63">
            <a:extLst>
              <a:ext uri="{FF2B5EF4-FFF2-40B4-BE49-F238E27FC236}">
                <a16:creationId xmlns:a16="http://schemas.microsoft.com/office/drawing/2014/main" id="{E4F9ED29-C086-4F44-992D-6F8E84AA0E15}"/>
              </a:ext>
            </a:extLst>
          </p:cNvPr>
          <p:cNvCxnSpPr>
            <a:stCxn id="136" idx="2"/>
            <a:endCxn id="77" idx="0"/>
          </p:cNvCxnSpPr>
          <p:nvPr/>
        </p:nvCxnSpPr>
        <p:spPr>
          <a:xfrm>
            <a:off x="9877141" y="3718029"/>
            <a:ext cx="0" cy="4999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226783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236FA4A-335C-4076-B045-76E1B18EFECE}"/>
              </a:ext>
            </a:extLst>
          </p:cNvPr>
          <p:cNvGrpSpPr/>
          <p:nvPr/>
        </p:nvGrpSpPr>
        <p:grpSpPr>
          <a:xfrm>
            <a:off x="4913976" y="1541943"/>
            <a:ext cx="6767729" cy="2281817"/>
            <a:chOff x="6383216" y="931984"/>
            <a:chExt cx="5719916" cy="6977943"/>
          </a:xfrm>
        </p:grpSpPr>
        <p:sp>
          <p:nvSpPr>
            <p:cNvPr id="17" name="Rectangle 16">
              <a:extLst>
                <a:ext uri="{FF2B5EF4-FFF2-40B4-BE49-F238E27FC236}">
                  <a16:creationId xmlns:a16="http://schemas.microsoft.com/office/drawing/2014/main" id="{BD0FDB85-5E4E-4D71-85A3-9C03735862FF}"/>
                </a:ext>
              </a:extLst>
            </p:cNvPr>
            <p:cNvSpPr/>
            <p:nvPr/>
          </p:nvSpPr>
          <p:spPr>
            <a:xfrm>
              <a:off x="6383216" y="931984"/>
              <a:ext cx="5677340" cy="6977943"/>
            </a:xfrm>
            <a:prstGeom prst="rect">
              <a:avLst/>
            </a:prstGeom>
            <a:solidFill>
              <a:srgbClr val="92D05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B00CD8FE-6FB1-4F2F-AB86-C1D8F2C9C384}"/>
                </a:ext>
              </a:extLst>
            </p:cNvPr>
            <p:cNvSpPr txBox="1"/>
            <p:nvPr/>
          </p:nvSpPr>
          <p:spPr>
            <a:xfrm>
              <a:off x="6425792" y="1044669"/>
              <a:ext cx="5677340" cy="2823767"/>
            </a:xfrm>
            <a:prstGeom prst="rect">
              <a:avLst/>
            </a:prstGeom>
            <a:noFill/>
          </p:spPr>
          <p:txBody>
            <a:bodyPr wrap="square" rtlCol="0">
              <a:spAutoFit/>
            </a:bodyPr>
            <a:lstStyle/>
            <a:p>
              <a:pPr marL="285750" indent="-285750">
                <a:buFont typeface="Wingdings" panose="05000000000000000000" pitchFamily="2" charset="2"/>
                <a:buChar char="q"/>
              </a:pPr>
              <a:r>
                <a:rPr lang="en-US" altLang="ko-KR" dirty="0">
                  <a:latin typeface="Candara" panose="020E0502030303020204" pitchFamily="34" charset="0"/>
                  <a:cs typeface="Arial" pitchFamily="34" charset="0"/>
                </a:rPr>
                <a:t>PNS yang </a:t>
              </a:r>
              <a:r>
                <a:rPr lang="en-US" altLang="ko-KR" dirty="0" err="1">
                  <a:latin typeface="Candara" panose="020E0502030303020204" pitchFamily="34" charset="0"/>
                  <a:cs typeface="Arial" pitchFamily="34" charset="0"/>
                </a:rPr>
                <a:t>diduga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pelanggaran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dan </a:t>
              </a:r>
              <a:r>
                <a:rPr lang="en-US" altLang="ko-KR" dirty="0" err="1">
                  <a:latin typeface="Candara" panose="020E0502030303020204" pitchFamily="34" charset="0"/>
                  <a:cs typeface="Arial" pitchFamily="34" charset="0"/>
                </a:rPr>
                <a:t>kemungkinan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dijatuhi</a:t>
              </a:r>
              <a:r>
                <a:rPr lang="en-US" altLang="ko-KR" dirty="0">
                  <a:latin typeface="Candara" panose="020E0502030303020204" pitchFamily="34" charset="0"/>
                  <a:cs typeface="Arial" pitchFamily="34" charset="0"/>
                </a:rPr>
                <a:t> HD </a:t>
              </a:r>
              <a:r>
                <a:rPr lang="en-US" altLang="ko-KR" dirty="0" err="1">
                  <a:latin typeface="Candara" panose="020E0502030303020204" pitchFamily="34" charset="0"/>
                  <a:cs typeface="Arial" pitchFamily="34" charset="0"/>
                </a:rPr>
                <a:t>berat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dapat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dibebaskan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sementara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dari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tugas</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jabatannya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sejak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diperiksa</a:t>
              </a:r>
              <a:r>
                <a:rPr lang="en-US" altLang="ko-KR" dirty="0">
                  <a:latin typeface="Candara" panose="020E0502030303020204" pitchFamily="34" charset="0"/>
                  <a:cs typeface="Arial" pitchFamily="34" charset="0"/>
                </a:rPr>
                <a:t>.</a:t>
              </a:r>
            </a:p>
            <a:p>
              <a:pPr marL="285750" indent="-285750">
                <a:buFont typeface="Wingdings" panose="05000000000000000000" pitchFamily="2" charset="2"/>
                <a:buChar char="q"/>
              </a:pPr>
              <a:r>
                <a:rPr lang="en-US" altLang="ko-KR" dirty="0" err="1">
                  <a:latin typeface="Candara" panose="020E0502030303020204" pitchFamily="34" charset="0"/>
                  <a:cs typeface="Arial" pitchFamily="34" charset="0"/>
                </a:rPr>
                <a:t>Sampai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dengan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ditetapkan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keputusan</a:t>
              </a:r>
              <a:r>
                <a:rPr lang="en-US" altLang="ko-KR" dirty="0">
                  <a:latin typeface="Candara" panose="020E0502030303020204" pitchFamily="34" charset="0"/>
                  <a:cs typeface="Arial" pitchFamily="34" charset="0"/>
                </a:rPr>
                <a:t> HD.</a:t>
              </a:r>
            </a:p>
            <a:p>
              <a:pPr marL="285750" indent="-285750">
                <a:buFont typeface="Wingdings" panose="05000000000000000000" pitchFamily="2" charset="2"/>
                <a:buChar char="q"/>
              </a:pPr>
              <a:r>
                <a:rPr lang="en-US" altLang="ko-KR" dirty="0" err="1">
                  <a:latin typeface="Candara" panose="020E0502030303020204" pitchFamily="34" charset="0"/>
                  <a:cs typeface="Arial" pitchFamily="34" charset="0"/>
                </a:rPr>
                <a:t>Diangkat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pejabat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pelaksana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harian</a:t>
              </a:r>
              <a:r>
                <a:rPr lang="en-US" altLang="ko-KR" dirty="0">
                  <a:latin typeface="Candara" panose="020E0502030303020204" pitchFamily="34" charset="0"/>
                  <a:cs typeface="Arial" pitchFamily="34" charset="0"/>
                </a:rPr>
                <a:t>.</a:t>
              </a:r>
            </a:p>
            <a:p>
              <a:pPr marL="285750" indent="-285750">
                <a:buFont typeface="Wingdings" panose="05000000000000000000" pitchFamily="2" charset="2"/>
                <a:buChar char="q"/>
              </a:pPr>
              <a:r>
                <a:rPr lang="en-US" altLang="ko-KR" dirty="0" err="1">
                  <a:latin typeface="Candara" panose="020E0502030303020204" pitchFamily="34" charset="0"/>
                  <a:cs typeface="Arial" pitchFamily="34" charset="0"/>
                </a:rPr>
                <a:t>Diberikan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hak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kepegawaian</a:t>
              </a:r>
              <a:r>
                <a:rPr lang="en-US" altLang="ko-KR" dirty="0">
                  <a:latin typeface="Candara" panose="020E0502030303020204" pitchFamily="34" charset="0"/>
                  <a:cs typeface="Arial" pitchFamily="34" charset="0"/>
                </a:rPr>
                <a:t>.</a:t>
              </a:r>
            </a:p>
            <a:p>
              <a:pPr marL="285750" indent="-285750">
                <a:buFont typeface="Wingdings" panose="05000000000000000000" pitchFamily="2" charset="2"/>
                <a:buChar char="q"/>
              </a:pPr>
              <a:r>
                <a:rPr lang="en-US" altLang="ko-KR" dirty="0">
                  <a:latin typeface="Candara" panose="020E0502030303020204" pitchFamily="34" charset="0"/>
                  <a:cs typeface="Arial" pitchFamily="34" charset="0"/>
                </a:rPr>
                <a:t>Jika </a:t>
              </a:r>
              <a:r>
                <a:rPr lang="en-US" altLang="ko-KR" dirty="0" err="1">
                  <a:latin typeface="Candara" panose="020E0502030303020204" pitchFamily="34" charset="0"/>
                  <a:cs typeface="Arial" pitchFamily="34" charset="0"/>
                </a:rPr>
                <a:t>tidak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ada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atasan</a:t>
              </a:r>
              <a:r>
                <a:rPr lang="en-US" altLang="ko-KR" dirty="0">
                  <a:latin typeface="Candara" panose="020E0502030303020204" pitchFamily="34" charset="0"/>
                  <a:cs typeface="Arial" pitchFamily="34" charset="0"/>
                </a:rPr>
                <a:t>, oleh </a:t>
              </a:r>
              <a:r>
                <a:rPr lang="en-US" altLang="ko-KR" dirty="0" err="1">
                  <a:latin typeface="Candara" panose="020E0502030303020204" pitchFamily="34" charset="0"/>
                  <a:cs typeface="Arial" pitchFamily="34" charset="0"/>
                </a:rPr>
                <a:t>pejabat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lebih</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tinggi</a:t>
              </a:r>
              <a:r>
                <a:rPr lang="en-US" altLang="ko-KR" dirty="0">
                  <a:latin typeface="Candara" panose="020E0502030303020204" pitchFamily="34" charset="0"/>
                  <a:cs typeface="Arial" pitchFamily="34" charset="0"/>
                </a:rPr>
                <a:t>.</a:t>
              </a:r>
            </a:p>
            <a:p>
              <a:pPr marL="285750" indent="-285750">
                <a:buFont typeface="Wingdings" panose="05000000000000000000" pitchFamily="2" charset="2"/>
                <a:buChar char="q"/>
              </a:pPr>
              <a:endParaRPr lang="en-US" altLang="ko-KR" dirty="0">
                <a:latin typeface="Candara" panose="020E0502030303020204" pitchFamily="34" charset="0"/>
                <a:cs typeface="Arial" pitchFamily="34" charset="0"/>
              </a:endParaRPr>
            </a:p>
          </p:txBody>
        </p:sp>
      </p:grpSp>
      <p:grpSp>
        <p:nvGrpSpPr>
          <p:cNvPr id="81" name="Graphic 24">
            <a:extLst>
              <a:ext uri="{FF2B5EF4-FFF2-40B4-BE49-F238E27FC236}">
                <a16:creationId xmlns:a16="http://schemas.microsoft.com/office/drawing/2014/main" id="{2AED3E78-5877-462C-95F4-F61B9E6FEF10}"/>
              </a:ext>
            </a:extLst>
          </p:cNvPr>
          <p:cNvGrpSpPr/>
          <p:nvPr/>
        </p:nvGrpSpPr>
        <p:grpSpPr>
          <a:xfrm>
            <a:off x="352914" y="1406768"/>
            <a:ext cx="4470723" cy="5451231"/>
            <a:chOff x="3282132" y="608"/>
            <a:chExt cx="5624458" cy="6858000"/>
          </a:xfrm>
        </p:grpSpPr>
        <p:grpSp>
          <p:nvGrpSpPr>
            <p:cNvPr id="82" name="Graphic 24">
              <a:extLst>
                <a:ext uri="{FF2B5EF4-FFF2-40B4-BE49-F238E27FC236}">
                  <a16:creationId xmlns:a16="http://schemas.microsoft.com/office/drawing/2014/main" id="{B8CDD275-4A77-4DA7-9F9B-9692C4F35606}"/>
                </a:ext>
              </a:extLst>
            </p:cNvPr>
            <p:cNvGrpSpPr/>
            <p:nvPr/>
          </p:nvGrpSpPr>
          <p:grpSpPr>
            <a:xfrm>
              <a:off x="3286299" y="608"/>
              <a:ext cx="5620291" cy="6858000"/>
              <a:chOff x="3286299" y="608"/>
              <a:chExt cx="5620291" cy="6858000"/>
            </a:xfrm>
            <a:solidFill>
              <a:schemeClr val="accent1"/>
            </a:solidFill>
          </p:grpSpPr>
          <p:sp>
            <p:nvSpPr>
              <p:cNvPr id="103" name="Freeform: Shape 102">
                <a:extLst>
                  <a:ext uri="{FF2B5EF4-FFF2-40B4-BE49-F238E27FC236}">
                    <a16:creationId xmlns:a16="http://schemas.microsoft.com/office/drawing/2014/main" id="{95EFA593-5D39-4959-834A-49023A0F8E7F}"/>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95B75C1-56E7-4FE0-919D-83D489793F1C}"/>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09FA900-8497-473F-B6B2-5248BF260C0B}"/>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B7AC451-DDE4-4DB6-9B96-EAB3B951F07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83" name="Graphic 24">
              <a:extLst>
                <a:ext uri="{FF2B5EF4-FFF2-40B4-BE49-F238E27FC236}">
                  <a16:creationId xmlns:a16="http://schemas.microsoft.com/office/drawing/2014/main" id="{4FD94E4C-69E9-4B94-BC39-39ED09C97A92}"/>
                </a:ext>
              </a:extLst>
            </p:cNvPr>
            <p:cNvGrpSpPr/>
            <p:nvPr/>
          </p:nvGrpSpPr>
          <p:grpSpPr>
            <a:xfrm>
              <a:off x="3282132" y="1314938"/>
              <a:ext cx="5410114" cy="4795151"/>
              <a:chOff x="3282132" y="1314938"/>
              <a:chExt cx="5410114" cy="4795151"/>
            </a:xfrm>
            <a:solidFill>
              <a:schemeClr val="accent1"/>
            </a:solidFill>
          </p:grpSpPr>
          <p:sp>
            <p:nvSpPr>
              <p:cNvPr id="100" name="Freeform: Shape 99">
                <a:extLst>
                  <a:ext uri="{FF2B5EF4-FFF2-40B4-BE49-F238E27FC236}">
                    <a16:creationId xmlns:a16="http://schemas.microsoft.com/office/drawing/2014/main" id="{AD34279C-CD1A-4B8B-A291-178E966B4E0A}"/>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B4C94B2-5CDD-4444-BEC8-2CE10F51CA26}"/>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DE550C9-3C58-4946-8986-3D8A38239C92}"/>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84" name="Freeform: Shape 83">
              <a:extLst>
                <a:ext uri="{FF2B5EF4-FFF2-40B4-BE49-F238E27FC236}">
                  <a16:creationId xmlns:a16="http://schemas.microsoft.com/office/drawing/2014/main" id="{D13DD010-A5E9-4F16-AD58-41B6B32F622B}"/>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5BFE337-5BA9-4CD1-A939-7736E6440A0E}"/>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chemeClr val="tx1">
                <a:lumMod val="85000"/>
                <a:lumOff val="15000"/>
              </a:schemeClr>
            </a:solidFill>
            <a:ln w="777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E6AAFC-81E8-48FA-8441-DEF648652A08}"/>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87" name="Graphic 24">
              <a:extLst>
                <a:ext uri="{FF2B5EF4-FFF2-40B4-BE49-F238E27FC236}">
                  <a16:creationId xmlns:a16="http://schemas.microsoft.com/office/drawing/2014/main" id="{429A4346-3D5D-4953-8F9D-A116FDD6AE50}"/>
                </a:ext>
              </a:extLst>
            </p:cNvPr>
            <p:cNvGrpSpPr/>
            <p:nvPr/>
          </p:nvGrpSpPr>
          <p:grpSpPr>
            <a:xfrm>
              <a:off x="3822070" y="2993077"/>
              <a:ext cx="4040070" cy="2506556"/>
              <a:chOff x="3822070" y="2993077"/>
              <a:chExt cx="4040070" cy="2506556"/>
            </a:xfrm>
            <a:solidFill>
              <a:srgbClr val="A1C1E2"/>
            </a:solidFill>
          </p:grpSpPr>
          <p:sp>
            <p:nvSpPr>
              <p:cNvPr id="89" name="Freeform: Shape 88">
                <a:extLst>
                  <a:ext uri="{FF2B5EF4-FFF2-40B4-BE49-F238E27FC236}">
                    <a16:creationId xmlns:a16="http://schemas.microsoft.com/office/drawing/2014/main" id="{26EE930E-214C-49BF-B86A-5F7C635A57C1}"/>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C81363B-4C66-4B7A-B93C-26953B63BB56}"/>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8FF5141-85C5-46F5-B5FC-E09814E5ACBC}"/>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43B337B-5540-403B-BFD8-09F94656124F}"/>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895D544-8D07-4C6A-BD37-49BDDE5DA603}"/>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486A42F-91AA-4768-AC3A-3A6E20E5E987}"/>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5D8C0BC-12F9-4EF5-B004-064AF2B33363}"/>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734B422-72E2-4C12-8554-66C36F51C6B5}"/>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450C7DA-B8D3-447A-9BE5-159D2E4CDF0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EDAECBB-2146-4233-AD4B-DF3D356CED29}"/>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0C4BEAB-BADE-49E1-B50C-E6195799D0DA}"/>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8CBDC926-9488-4F5D-8D86-4240A15D3EF9}"/>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chemeClr val="bg2">
                <a:lumMod val="90000"/>
              </a:schemeClr>
            </a:solidFill>
            <a:ln w="7773" cap="flat">
              <a:noFill/>
              <a:prstDash val="solid"/>
              <a:miter/>
            </a:ln>
          </p:spPr>
          <p:txBody>
            <a:bodyPr rtlCol="0" anchor="ctr"/>
            <a:lstStyle/>
            <a:p>
              <a:endParaRPr lang="en-US"/>
            </a:p>
          </p:txBody>
        </p:sp>
      </p:grpSp>
    </p:spTree>
    <p:extLst>
      <p:ext uri="{BB962C8B-B14F-4D97-AF65-F5344CB8AC3E}">
        <p14:creationId xmlns:p14="http://schemas.microsoft.com/office/powerpoint/2010/main" val="115830032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3FA136B-8282-40B8-8522-DB84C586B060}"/>
              </a:ext>
            </a:extLst>
          </p:cNvPr>
          <p:cNvGrpSpPr/>
          <p:nvPr/>
        </p:nvGrpSpPr>
        <p:grpSpPr>
          <a:xfrm>
            <a:off x="5139954" y="2537474"/>
            <a:ext cx="6541749" cy="1697140"/>
            <a:chOff x="5173107" y="3206263"/>
            <a:chExt cx="4863744" cy="2197113"/>
          </a:xfrm>
        </p:grpSpPr>
        <p:sp>
          <p:nvSpPr>
            <p:cNvPr id="21" name="Rectangle 20">
              <a:extLst>
                <a:ext uri="{FF2B5EF4-FFF2-40B4-BE49-F238E27FC236}">
                  <a16:creationId xmlns:a16="http://schemas.microsoft.com/office/drawing/2014/main" id="{1369A46F-B4E2-4058-B44B-39DFD38F0A42}"/>
                </a:ext>
              </a:extLst>
            </p:cNvPr>
            <p:cNvSpPr/>
            <p:nvPr/>
          </p:nvSpPr>
          <p:spPr>
            <a:xfrm>
              <a:off x="5173107" y="3206263"/>
              <a:ext cx="4863744" cy="2197113"/>
            </a:xfrm>
            <a:prstGeom prst="rect">
              <a:avLst/>
            </a:prstGeom>
            <a:solidFill>
              <a:schemeClr val="accent3">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02881F6F-E6DA-404C-9E4D-AB816B937899}"/>
                </a:ext>
              </a:extLst>
            </p:cNvPr>
            <p:cNvSpPr txBox="1"/>
            <p:nvPr/>
          </p:nvSpPr>
          <p:spPr>
            <a:xfrm>
              <a:off x="5327167" y="3407995"/>
              <a:ext cx="4555624" cy="1912545"/>
            </a:xfrm>
            <a:prstGeom prst="rect">
              <a:avLst/>
            </a:prstGeom>
            <a:noFill/>
          </p:spPr>
          <p:txBody>
            <a:bodyPr wrap="square" rtlCol="0">
              <a:spAutoFit/>
            </a:bodyPr>
            <a:lstStyle/>
            <a:p>
              <a:r>
                <a:rPr lang="en-US" altLang="ko-KR" dirty="0" err="1">
                  <a:latin typeface="Candara" panose="020E0502030303020204" pitchFamily="34" charset="0"/>
                  <a:cs typeface="Arial" pitchFamily="34" charset="0"/>
                </a:rPr>
                <a:t>Dalam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hal</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berdasarkan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hasil</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pemeriksaan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atasan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langsung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terdapat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indikasi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penyalahgunaan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wewenang</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menimbulkan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kerugian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keuangan</a:t>
              </a:r>
              <a:r>
                <a:rPr lang="en-US" altLang="ko-KR" dirty="0">
                  <a:latin typeface="Candara" panose="020E0502030303020204" pitchFamily="34" charset="0"/>
                  <a:cs typeface="Arial" pitchFamily="34" charset="0"/>
                </a:rPr>
                <a:t> negara, </a:t>
              </a:r>
              <a:r>
                <a:rPr lang="en-US" altLang="ko-KR" dirty="0" err="1">
                  <a:latin typeface="Candara" panose="020E0502030303020204" pitchFamily="34" charset="0"/>
                  <a:cs typeface="Arial" pitchFamily="34" charset="0"/>
                </a:rPr>
                <a:t>maka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atasan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langsung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tim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pemeriksa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wajib</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berkoordinasi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dengan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aparat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pengawas</a:t>
              </a:r>
              <a:r>
                <a:rPr lang="en-US" altLang="ko-KR" dirty="0">
                  <a:latin typeface="Candara" panose="020E0502030303020204" pitchFamily="34" charset="0"/>
                  <a:cs typeface="Arial" pitchFamily="34" charset="0"/>
                </a:rPr>
                <a:t> intern </a:t>
              </a:r>
              <a:r>
                <a:rPr lang="en-US" altLang="ko-KR" dirty="0" err="1">
                  <a:latin typeface="Candara" panose="020E0502030303020204" pitchFamily="34" charset="0"/>
                  <a:cs typeface="Arial" pitchFamily="34" charset="0"/>
                </a:rPr>
                <a:t>pemerintah</a:t>
              </a:r>
              <a:r>
                <a:rPr lang="en-US" altLang="ko-KR" dirty="0">
                  <a:latin typeface="Candara" panose="020E0502030303020204" pitchFamily="34" charset="0"/>
                  <a:cs typeface="Arial" pitchFamily="34" charset="0"/>
                </a:rPr>
                <a:t>.   </a:t>
              </a:r>
            </a:p>
          </p:txBody>
        </p:sp>
      </p:grpSp>
      <p:grpSp>
        <p:nvGrpSpPr>
          <p:cNvPr id="16" name="Group 15">
            <a:extLst>
              <a:ext uri="{FF2B5EF4-FFF2-40B4-BE49-F238E27FC236}">
                <a16:creationId xmlns:a16="http://schemas.microsoft.com/office/drawing/2014/main" id="{7236FA4A-335C-4076-B045-76E1B18EFECE}"/>
              </a:ext>
            </a:extLst>
          </p:cNvPr>
          <p:cNvGrpSpPr/>
          <p:nvPr/>
        </p:nvGrpSpPr>
        <p:grpSpPr>
          <a:xfrm>
            <a:off x="4823637" y="446637"/>
            <a:ext cx="6767729" cy="1667746"/>
            <a:chOff x="6383216" y="931985"/>
            <a:chExt cx="5719916" cy="2040150"/>
          </a:xfrm>
        </p:grpSpPr>
        <p:sp>
          <p:nvSpPr>
            <p:cNvPr id="17" name="Rectangle 16">
              <a:extLst>
                <a:ext uri="{FF2B5EF4-FFF2-40B4-BE49-F238E27FC236}">
                  <a16:creationId xmlns:a16="http://schemas.microsoft.com/office/drawing/2014/main" id="{BD0FDB85-5E4E-4D71-85A3-9C03735862FF}"/>
                </a:ext>
              </a:extLst>
            </p:cNvPr>
            <p:cNvSpPr/>
            <p:nvPr/>
          </p:nvSpPr>
          <p:spPr>
            <a:xfrm>
              <a:off x="6383216" y="931985"/>
              <a:ext cx="5677340" cy="2040150"/>
            </a:xfrm>
            <a:prstGeom prst="rect">
              <a:avLst/>
            </a:prstGeom>
            <a:solidFill>
              <a:srgbClr val="92D05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B00CD8FE-6FB1-4F2F-AB86-C1D8F2C9C384}"/>
                </a:ext>
              </a:extLst>
            </p:cNvPr>
            <p:cNvSpPr txBox="1"/>
            <p:nvPr/>
          </p:nvSpPr>
          <p:spPr>
            <a:xfrm>
              <a:off x="6425792" y="1044669"/>
              <a:ext cx="5677340" cy="1807212"/>
            </a:xfrm>
            <a:prstGeom prst="rect">
              <a:avLst/>
            </a:prstGeom>
            <a:noFill/>
          </p:spPr>
          <p:txBody>
            <a:bodyPr wrap="square" rtlCol="0">
              <a:spAutoFit/>
            </a:bodyPr>
            <a:lstStyle/>
            <a:p>
              <a:r>
                <a:rPr lang="en-US" altLang="ko-KR" dirty="0">
                  <a:latin typeface="Candara" panose="020E0502030303020204" pitchFamily="34" charset="0"/>
                  <a:cs typeface="Arial" pitchFamily="34" charset="0"/>
                </a:rPr>
                <a:t>Hasil </a:t>
              </a:r>
              <a:r>
                <a:rPr lang="en-US" altLang="ko-KR" dirty="0" err="1">
                  <a:latin typeface="Candara" panose="020E0502030303020204" pitchFamily="34" charset="0"/>
                  <a:cs typeface="Arial" pitchFamily="34" charset="0"/>
                </a:rPr>
                <a:t>pemeriksaan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unsur</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pengawasan</a:t>
              </a:r>
              <a:r>
                <a:rPr lang="en-US" altLang="ko-KR" dirty="0">
                  <a:latin typeface="Candara" panose="020E0502030303020204" pitchFamily="34" charset="0"/>
                  <a:cs typeface="Arial" pitchFamily="34" charset="0"/>
                </a:rPr>
                <a:t> dan/</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unit yang </a:t>
              </a:r>
              <a:r>
                <a:rPr lang="en-US" altLang="ko-KR" dirty="0" err="1">
                  <a:latin typeface="Candara" panose="020E0502030303020204" pitchFamily="34" charset="0"/>
                  <a:cs typeface="Arial" pitchFamily="34" charset="0"/>
                </a:rPr>
                <a:t>mempunyai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tugas</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pengawasan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dapat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digunakan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sebagai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bahan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untuk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pemeriksaan</a:t>
              </a:r>
              <a:r>
                <a:rPr lang="en-US" altLang="ko-KR" dirty="0">
                  <a:latin typeface="Candara" panose="020E0502030303020204" pitchFamily="34" charset="0"/>
                  <a:cs typeface="Arial" pitchFamily="34" charset="0"/>
                </a:rPr>
                <a:t> dan/</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melengkapi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pertimbangan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untuk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menjatuhkan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Hukuman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terhadap</a:t>
              </a:r>
              <a:r>
                <a:rPr lang="en-US" altLang="ko-KR" dirty="0">
                  <a:latin typeface="Candara" panose="020E0502030303020204" pitchFamily="34" charset="0"/>
                  <a:cs typeface="Arial" pitchFamily="34" charset="0"/>
                </a:rPr>
                <a:t> PNS yang </a:t>
              </a:r>
              <a:r>
                <a:rPr lang="en-US" altLang="ko-KR" dirty="0" err="1">
                  <a:latin typeface="Candara" panose="020E0502030303020204" pitchFamily="34" charset="0"/>
                  <a:cs typeface="Arial" pitchFamily="34" charset="0"/>
                </a:rPr>
                <a:t>diduga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Pelanggaran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Disiplin</a:t>
              </a:r>
              <a:endParaRPr lang="en-US" altLang="ko-KR" dirty="0">
                <a:latin typeface="Candara" panose="020E0502030303020204" pitchFamily="34" charset="0"/>
                <a:cs typeface="Arial" pitchFamily="34" charset="0"/>
              </a:endParaRPr>
            </a:p>
          </p:txBody>
        </p:sp>
      </p:grpSp>
      <p:grpSp>
        <p:nvGrpSpPr>
          <p:cNvPr id="81" name="Graphic 24">
            <a:extLst>
              <a:ext uri="{FF2B5EF4-FFF2-40B4-BE49-F238E27FC236}">
                <a16:creationId xmlns:a16="http://schemas.microsoft.com/office/drawing/2014/main" id="{2AED3E78-5877-462C-95F4-F61B9E6FEF10}"/>
              </a:ext>
            </a:extLst>
          </p:cNvPr>
          <p:cNvGrpSpPr/>
          <p:nvPr/>
        </p:nvGrpSpPr>
        <p:grpSpPr>
          <a:xfrm>
            <a:off x="352914" y="1406768"/>
            <a:ext cx="4470723" cy="5451231"/>
            <a:chOff x="3282132" y="608"/>
            <a:chExt cx="5624458" cy="6858000"/>
          </a:xfrm>
        </p:grpSpPr>
        <p:grpSp>
          <p:nvGrpSpPr>
            <p:cNvPr id="82" name="Graphic 24">
              <a:extLst>
                <a:ext uri="{FF2B5EF4-FFF2-40B4-BE49-F238E27FC236}">
                  <a16:creationId xmlns:a16="http://schemas.microsoft.com/office/drawing/2014/main" id="{B8CDD275-4A77-4DA7-9F9B-9692C4F35606}"/>
                </a:ext>
              </a:extLst>
            </p:cNvPr>
            <p:cNvGrpSpPr/>
            <p:nvPr/>
          </p:nvGrpSpPr>
          <p:grpSpPr>
            <a:xfrm>
              <a:off x="3286299" y="608"/>
              <a:ext cx="5620291" cy="6858000"/>
              <a:chOff x="3286299" y="608"/>
              <a:chExt cx="5620291" cy="6858000"/>
            </a:xfrm>
            <a:solidFill>
              <a:schemeClr val="accent1"/>
            </a:solidFill>
          </p:grpSpPr>
          <p:sp>
            <p:nvSpPr>
              <p:cNvPr id="103" name="Freeform: Shape 102">
                <a:extLst>
                  <a:ext uri="{FF2B5EF4-FFF2-40B4-BE49-F238E27FC236}">
                    <a16:creationId xmlns:a16="http://schemas.microsoft.com/office/drawing/2014/main" id="{95EFA593-5D39-4959-834A-49023A0F8E7F}"/>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95B75C1-56E7-4FE0-919D-83D489793F1C}"/>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09FA900-8497-473F-B6B2-5248BF260C0B}"/>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B7AC451-DDE4-4DB6-9B96-EAB3B951F07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83" name="Graphic 24">
              <a:extLst>
                <a:ext uri="{FF2B5EF4-FFF2-40B4-BE49-F238E27FC236}">
                  <a16:creationId xmlns:a16="http://schemas.microsoft.com/office/drawing/2014/main" id="{4FD94E4C-69E9-4B94-BC39-39ED09C97A92}"/>
                </a:ext>
              </a:extLst>
            </p:cNvPr>
            <p:cNvGrpSpPr/>
            <p:nvPr/>
          </p:nvGrpSpPr>
          <p:grpSpPr>
            <a:xfrm>
              <a:off x="3282132" y="1314938"/>
              <a:ext cx="5410114" cy="4795151"/>
              <a:chOff x="3282132" y="1314938"/>
              <a:chExt cx="5410114" cy="4795151"/>
            </a:xfrm>
            <a:solidFill>
              <a:schemeClr val="accent1"/>
            </a:solidFill>
          </p:grpSpPr>
          <p:sp>
            <p:nvSpPr>
              <p:cNvPr id="100" name="Freeform: Shape 99">
                <a:extLst>
                  <a:ext uri="{FF2B5EF4-FFF2-40B4-BE49-F238E27FC236}">
                    <a16:creationId xmlns:a16="http://schemas.microsoft.com/office/drawing/2014/main" id="{AD34279C-CD1A-4B8B-A291-178E966B4E0A}"/>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B4C94B2-5CDD-4444-BEC8-2CE10F51CA26}"/>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DE550C9-3C58-4946-8986-3D8A38239C92}"/>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84" name="Freeform: Shape 83">
              <a:extLst>
                <a:ext uri="{FF2B5EF4-FFF2-40B4-BE49-F238E27FC236}">
                  <a16:creationId xmlns:a16="http://schemas.microsoft.com/office/drawing/2014/main" id="{D13DD010-A5E9-4F16-AD58-41B6B32F622B}"/>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5BFE337-5BA9-4CD1-A939-7736E6440A0E}"/>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chemeClr val="tx1">
                <a:lumMod val="85000"/>
                <a:lumOff val="15000"/>
              </a:schemeClr>
            </a:solidFill>
            <a:ln w="777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E6AAFC-81E8-48FA-8441-DEF648652A08}"/>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87" name="Graphic 24">
              <a:extLst>
                <a:ext uri="{FF2B5EF4-FFF2-40B4-BE49-F238E27FC236}">
                  <a16:creationId xmlns:a16="http://schemas.microsoft.com/office/drawing/2014/main" id="{429A4346-3D5D-4953-8F9D-A116FDD6AE50}"/>
                </a:ext>
              </a:extLst>
            </p:cNvPr>
            <p:cNvGrpSpPr/>
            <p:nvPr/>
          </p:nvGrpSpPr>
          <p:grpSpPr>
            <a:xfrm>
              <a:off x="3822070" y="2993077"/>
              <a:ext cx="4040070" cy="2506556"/>
              <a:chOff x="3822070" y="2993077"/>
              <a:chExt cx="4040070" cy="2506556"/>
            </a:xfrm>
            <a:solidFill>
              <a:srgbClr val="A1C1E2"/>
            </a:solidFill>
          </p:grpSpPr>
          <p:sp>
            <p:nvSpPr>
              <p:cNvPr id="89" name="Freeform: Shape 88">
                <a:extLst>
                  <a:ext uri="{FF2B5EF4-FFF2-40B4-BE49-F238E27FC236}">
                    <a16:creationId xmlns:a16="http://schemas.microsoft.com/office/drawing/2014/main" id="{26EE930E-214C-49BF-B86A-5F7C635A57C1}"/>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C81363B-4C66-4B7A-B93C-26953B63BB56}"/>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8FF5141-85C5-46F5-B5FC-E09814E5ACBC}"/>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43B337B-5540-403B-BFD8-09F94656124F}"/>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895D544-8D07-4C6A-BD37-49BDDE5DA603}"/>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486A42F-91AA-4768-AC3A-3A6E20E5E987}"/>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5D8C0BC-12F9-4EF5-B004-064AF2B33363}"/>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734B422-72E2-4C12-8554-66C36F51C6B5}"/>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450C7DA-B8D3-447A-9BE5-159D2E4CDF0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EDAECBB-2146-4233-AD4B-DF3D356CED29}"/>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0C4BEAB-BADE-49E1-B50C-E6195799D0DA}"/>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8CBDC926-9488-4F5D-8D86-4240A15D3EF9}"/>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chemeClr val="bg2">
                <a:lumMod val="90000"/>
              </a:schemeClr>
            </a:solidFill>
            <a:ln w="7773" cap="flat">
              <a:noFill/>
              <a:prstDash val="solid"/>
              <a:miter/>
            </a:ln>
          </p:spPr>
          <p:txBody>
            <a:bodyPr rtlCol="0" anchor="ctr"/>
            <a:lstStyle/>
            <a:p>
              <a:endParaRPr lang="en-US"/>
            </a:p>
          </p:txBody>
        </p:sp>
      </p:grpSp>
      <p:sp>
        <p:nvSpPr>
          <p:cNvPr id="45" name="Rectangle 44">
            <a:extLst>
              <a:ext uri="{FF2B5EF4-FFF2-40B4-BE49-F238E27FC236}">
                <a16:creationId xmlns:a16="http://schemas.microsoft.com/office/drawing/2014/main" id="{46F34BF5-359E-4523-B758-94191D6A0A2B}"/>
              </a:ext>
            </a:extLst>
          </p:cNvPr>
          <p:cNvSpPr/>
          <p:nvPr/>
        </p:nvSpPr>
        <p:spPr>
          <a:xfrm>
            <a:off x="4901601" y="4645057"/>
            <a:ext cx="5821817" cy="1329716"/>
          </a:xfrm>
          <a:prstGeom prst="rect">
            <a:avLst/>
          </a:prstGeom>
          <a:solidFill>
            <a:schemeClr val="accent4">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F682FEDD-FA0F-43FB-A21D-0A65256AF614}"/>
              </a:ext>
            </a:extLst>
          </p:cNvPr>
          <p:cNvSpPr txBox="1"/>
          <p:nvPr/>
        </p:nvSpPr>
        <p:spPr>
          <a:xfrm>
            <a:off x="4964804" y="4661818"/>
            <a:ext cx="5607826" cy="1200329"/>
          </a:xfrm>
          <a:prstGeom prst="rect">
            <a:avLst/>
          </a:prstGeom>
          <a:noFill/>
        </p:spPr>
        <p:txBody>
          <a:bodyPr wrap="square">
            <a:spAutoFit/>
          </a:bodyPr>
          <a:lstStyle/>
          <a:p>
            <a:pPr algn="just">
              <a:defRPr/>
            </a:pPr>
            <a:r>
              <a:rPr lang="id-ID" sz="1800" spc="-5" dirty="0">
                <a:latin typeface="Candara" panose="020E0502030303020204" pitchFamily="34" charset="0"/>
                <a:ea typeface="Bookman Old Style" panose="02050604050505020204" pitchFamily="18" charset="0"/>
                <a:cs typeface="Bookman Old Style" panose="02050604050505020204" pitchFamily="18" charset="0"/>
              </a:rPr>
              <a:t>Dalam hal indikasi </a:t>
            </a:r>
            <a:r>
              <a:rPr lang="en-US" sz="1800" spc="-5" dirty="0" err="1">
                <a:latin typeface="Candara" panose="020E0502030303020204" pitchFamily="34" charset="0"/>
                <a:ea typeface="Bookman Old Style" panose="02050604050505020204" pitchFamily="18" charset="0"/>
                <a:cs typeface="Bookman Old Style" panose="02050604050505020204" pitchFamily="18" charset="0"/>
              </a:rPr>
              <a:t>tersebut</a:t>
            </a:r>
            <a:r>
              <a:rPr lang="en-US"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terbukti,</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aparat</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pengawas</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intern</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pemerintah</a:t>
            </a:r>
            <a:r>
              <a:rPr lang="en-AU"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merekomendasikan</a:t>
            </a:r>
            <a:r>
              <a:rPr lang="en-AU"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Pejabat</a:t>
            </a:r>
            <a:r>
              <a:rPr lang="en-AU"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Pembina</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Kepegawaian</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untuk</a:t>
            </a:r>
            <a:r>
              <a:rPr lang="id-ID" sz="1800" spc="-80"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melaporkan</a:t>
            </a:r>
            <a:r>
              <a:rPr lang="id-ID" sz="1800" spc="-20"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kepada</a:t>
            </a:r>
            <a:r>
              <a:rPr lang="id-ID" sz="1800" spc="-7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aparat</a:t>
            </a:r>
            <a:r>
              <a:rPr lang="id-ID" sz="1800" spc="-80"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penegak</a:t>
            </a:r>
            <a:r>
              <a:rPr lang="id-ID" sz="1800" spc="-85" dirty="0">
                <a:latin typeface="Candara" panose="020E0502030303020204" pitchFamily="34" charset="0"/>
                <a:ea typeface="Bookman Old Style" panose="02050604050505020204" pitchFamily="18" charset="0"/>
                <a:cs typeface="Bookman Old Style" panose="02050604050505020204" pitchFamily="18" charset="0"/>
              </a:rPr>
              <a:t> </a:t>
            </a:r>
            <a:r>
              <a:rPr lang="id-ID" sz="1800" spc="-5" dirty="0">
                <a:latin typeface="Candara" panose="020E0502030303020204" pitchFamily="34" charset="0"/>
                <a:ea typeface="Bookman Old Style" panose="02050604050505020204" pitchFamily="18" charset="0"/>
                <a:cs typeface="Bookman Old Style" panose="02050604050505020204" pitchFamily="18" charset="0"/>
              </a:rPr>
              <a:t>hukum.</a:t>
            </a:r>
            <a:endParaRPr lang="en-ID" sz="1800" spc="-5" dirty="0">
              <a:latin typeface="Candara" panose="020E0502030303020204" pitchFamily="34"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391930729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3501" y="10498"/>
            <a:ext cx="6083685" cy="707886"/>
          </a:xfrm>
          <a:prstGeom prst="rect">
            <a:avLst/>
          </a:prstGeom>
          <a:noFill/>
        </p:spPr>
        <p:txBody>
          <a:bodyPr wrap="square" rtlCol="0" anchor="ctr">
            <a:spAutoFit/>
          </a:bodyPr>
          <a:lstStyle/>
          <a:p>
            <a:pPr algn="r"/>
            <a:r>
              <a:rPr lang="en-US" altLang="ko-KR" sz="4000" dirty="0" err="1">
                <a:solidFill>
                  <a:schemeClr val="tx1">
                    <a:lumMod val="85000"/>
                    <a:lumOff val="15000"/>
                  </a:schemeClr>
                </a:solidFill>
                <a:latin typeface="Tw Cen MT Condensed Extra Bold" panose="020B0803020202020204" pitchFamily="34" charset="0"/>
                <a:cs typeface="Arial" pitchFamily="34" charset="0"/>
              </a:rPr>
              <a:t>Penjatuhan</a:t>
            </a:r>
            <a:r>
              <a:rPr lang="en-US" altLang="ko-KR" sz="4000" dirty="0">
                <a:solidFill>
                  <a:schemeClr val="tx1">
                    <a:lumMod val="85000"/>
                    <a:lumOff val="15000"/>
                  </a:schemeClr>
                </a:solidFill>
                <a:latin typeface="Tw Cen MT Condensed Extra Bold" panose="020B0803020202020204" pitchFamily="34" charset="0"/>
                <a:cs typeface="Arial" pitchFamily="34" charset="0"/>
              </a:rPr>
              <a:t> </a:t>
            </a:r>
            <a:r>
              <a:rPr lang="en-US" altLang="ko-KR" sz="4000" dirty="0" err="1">
                <a:solidFill>
                  <a:schemeClr val="tx1">
                    <a:lumMod val="85000"/>
                    <a:lumOff val="15000"/>
                  </a:schemeClr>
                </a:solidFill>
                <a:latin typeface="Tw Cen MT Condensed Extra Bold" panose="020B0803020202020204" pitchFamily="34" charset="0"/>
                <a:cs typeface="Arial" pitchFamily="34" charset="0"/>
              </a:rPr>
              <a:t>Hukuman</a:t>
            </a:r>
            <a:r>
              <a:rPr lang="en-US" altLang="ko-KR" sz="4000" dirty="0">
                <a:solidFill>
                  <a:schemeClr val="tx1">
                    <a:lumMod val="85000"/>
                    <a:lumOff val="15000"/>
                  </a:schemeClr>
                </a:solidFill>
                <a:latin typeface="Tw Cen MT Condensed Extra Bold" panose="020B0803020202020204" pitchFamily="34" charset="0"/>
                <a:cs typeface="Arial" pitchFamily="34" charset="0"/>
              </a:rPr>
              <a:t> </a:t>
            </a:r>
            <a:r>
              <a:rPr lang="en-US" altLang="ko-KR" sz="4000" dirty="0" err="1">
                <a:solidFill>
                  <a:schemeClr val="tx1">
                    <a:lumMod val="85000"/>
                    <a:lumOff val="15000"/>
                  </a:schemeClr>
                </a:solidFill>
                <a:latin typeface="Tw Cen MT Condensed Extra Bold" panose="020B0803020202020204" pitchFamily="34" charset="0"/>
                <a:cs typeface="Arial" pitchFamily="34" charset="0"/>
              </a:rPr>
              <a:t>Disiplin</a:t>
            </a:r>
            <a:endParaRPr lang="ko-KR" altLang="en-US" sz="4000" dirty="0">
              <a:solidFill>
                <a:schemeClr val="tx1">
                  <a:lumMod val="85000"/>
                  <a:lumOff val="15000"/>
                </a:schemeClr>
              </a:solidFill>
              <a:latin typeface="Tw Cen MT Condensed Extra Bold" panose="020B0803020202020204" pitchFamily="34" charset="0"/>
              <a:cs typeface="Arial" pitchFamily="34" charset="0"/>
            </a:endParaRPr>
          </a:p>
        </p:txBody>
      </p:sp>
      <p:sp>
        <p:nvSpPr>
          <p:cNvPr id="19" name="Oval 18">
            <a:extLst>
              <a:ext uri="{FF2B5EF4-FFF2-40B4-BE49-F238E27FC236}">
                <a16:creationId xmlns:a16="http://schemas.microsoft.com/office/drawing/2014/main" id="{8E5E9BDA-ADBA-44E1-A868-BD140F20C7A5}"/>
              </a:ext>
            </a:extLst>
          </p:cNvPr>
          <p:cNvSpPr/>
          <p:nvPr/>
        </p:nvSpPr>
        <p:spPr>
          <a:xfrm flipH="1">
            <a:off x="5414262" y="1357119"/>
            <a:ext cx="576000" cy="5760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0" name="TextBox 19">
            <a:extLst>
              <a:ext uri="{FF2B5EF4-FFF2-40B4-BE49-F238E27FC236}">
                <a16:creationId xmlns:a16="http://schemas.microsoft.com/office/drawing/2014/main" id="{73528400-D3FA-45E4-8E7D-4BEF0C17E1A6}"/>
              </a:ext>
            </a:extLst>
          </p:cNvPr>
          <p:cNvSpPr txBox="1"/>
          <p:nvPr/>
        </p:nvSpPr>
        <p:spPr>
          <a:xfrm flipH="1">
            <a:off x="5457561" y="1449836"/>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1</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1" name="Oval 20">
            <a:extLst>
              <a:ext uri="{FF2B5EF4-FFF2-40B4-BE49-F238E27FC236}">
                <a16:creationId xmlns:a16="http://schemas.microsoft.com/office/drawing/2014/main" id="{FFE4CB81-9588-4587-93E6-4085BE5306DB}"/>
              </a:ext>
            </a:extLst>
          </p:cNvPr>
          <p:cNvSpPr/>
          <p:nvPr/>
        </p:nvSpPr>
        <p:spPr>
          <a:xfrm flipH="1">
            <a:off x="5045100" y="2166816"/>
            <a:ext cx="576000" cy="5760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2" name="TextBox 21">
            <a:extLst>
              <a:ext uri="{FF2B5EF4-FFF2-40B4-BE49-F238E27FC236}">
                <a16:creationId xmlns:a16="http://schemas.microsoft.com/office/drawing/2014/main" id="{1BCC85EF-4D56-41B7-BC8D-755B10EF8BBD}"/>
              </a:ext>
            </a:extLst>
          </p:cNvPr>
          <p:cNvSpPr txBox="1"/>
          <p:nvPr/>
        </p:nvSpPr>
        <p:spPr>
          <a:xfrm flipH="1">
            <a:off x="5088399" y="2259533"/>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2</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3" name="Oval 22">
            <a:extLst>
              <a:ext uri="{FF2B5EF4-FFF2-40B4-BE49-F238E27FC236}">
                <a16:creationId xmlns:a16="http://schemas.microsoft.com/office/drawing/2014/main" id="{CF214774-EA58-4BAA-A80D-DBD3E97D4474}"/>
              </a:ext>
            </a:extLst>
          </p:cNvPr>
          <p:cNvSpPr/>
          <p:nvPr/>
        </p:nvSpPr>
        <p:spPr>
          <a:xfrm flipH="1">
            <a:off x="4621764" y="2956034"/>
            <a:ext cx="576000" cy="576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4" name="TextBox 23">
            <a:extLst>
              <a:ext uri="{FF2B5EF4-FFF2-40B4-BE49-F238E27FC236}">
                <a16:creationId xmlns:a16="http://schemas.microsoft.com/office/drawing/2014/main" id="{121F7A3A-FACE-4CCE-9E65-997142087905}"/>
              </a:ext>
            </a:extLst>
          </p:cNvPr>
          <p:cNvSpPr txBox="1"/>
          <p:nvPr/>
        </p:nvSpPr>
        <p:spPr>
          <a:xfrm flipH="1">
            <a:off x="4665063" y="3048751"/>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3</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5" name="Oval 24">
            <a:extLst>
              <a:ext uri="{FF2B5EF4-FFF2-40B4-BE49-F238E27FC236}">
                <a16:creationId xmlns:a16="http://schemas.microsoft.com/office/drawing/2014/main" id="{257AB795-A447-4764-9586-76623DDC59A7}"/>
              </a:ext>
            </a:extLst>
          </p:cNvPr>
          <p:cNvSpPr/>
          <p:nvPr/>
        </p:nvSpPr>
        <p:spPr>
          <a:xfrm flipH="1">
            <a:off x="5134439" y="3819870"/>
            <a:ext cx="576000" cy="5760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6" name="TextBox 25">
            <a:extLst>
              <a:ext uri="{FF2B5EF4-FFF2-40B4-BE49-F238E27FC236}">
                <a16:creationId xmlns:a16="http://schemas.microsoft.com/office/drawing/2014/main" id="{3B3C6D7A-E0B9-4663-84AB-A758F6225E91}"/>
              </a:ext>
            </a:extLst>
          </p:cNvPr>
          <p:cNvSpPr txBox="1"/>
          <p:nvPr/>
        </p:nvSpPr>
        <p:spPr>
          <a:xfrm flipH="1">
            <a:off x="5177738" y="3912587"/>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4</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8" name="Oval 27">
            <a:extLst>
              <a:ext uri="{FF2B5EF4-FFF2-40B4-BE49-F238E27FC236}">
                <a16:creationId xmlns:a16="http://schemas.microsoft.com/office/drawing/2014/main" id="{808FDA0E-357A-40D2-9811-BEADCB3808D8}"/>
              </a:ext>
            </a:extLst>
          </p:cNvPr>
          <p:cNvSpPr/>
          <p:nvPr/>
        </p:nvSpPr>
        <p:spPr>
          <a:xfrm flipH="1">
            <a:off x="5658963" y="4864425"/>
            <a:ext cx="576000" cy="576000"/>
          </a:xfrm>
          <a:prstGeom prst="ellipse">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TextBox 28">
            <a:extLst>
              <a:ext uri="{FF2B5EF4-FFF2-40B4-BE49-F238E27FC236}">
                <a16:creationId xmlns:a16="http://schemas.microsoft.com/office/drawing/2014/main" id="{A4321E33-40B3-46A5-9834-AF5CCAF8CFE6}"/>
              </a:ext>
            </a:extLst>
          </p:cNvPr>
          <p:cNvSpPr txBox="1"/>
          <p:nvPr/>
        </p:nvSpPr>
        <p:spPr>
          <a:xfrm flipH="1">
            <a:off x="5702262" y="4957142"/>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5</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33" name="TextBox 32">
            <a:extLst>
              <a:ext uri="{FF2B5EF4-FFF2-40B4-BE49-F238E27FC236}">
                <a16:creationId xmlns:a16="http://schemas.microsoft.com/office/drawing/2014/main" id="{063762C0-A3C8-4E78-8B66-45D0037995D0}"/>
              </a:ext>
            </a:extLst>
          </p:cNvPr>
          <p:cNvSpPr txBox="1"/>
          <p:nvPr/>
        </p:nvSpPr>
        <p:spPr>
          <a:xfrm flipH="1">
            <a:off x="226377" y="1302580"/>
            <a:ext cx="4992284" cy="584775"/>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Setiap penjatuhan HD ditetapkan dengan keputusan pejabat yang berwenang menghukum</a:t>
            </a:r>
            <a:endParaRPr lang="en-AU" sz="1600" dirty="0">
              <a:latin typeface="Candara" panose="020E0502030303020204" pitchFamily="34" charset="0"/>
            </a:endParaRPr>
          </a:p>
        </p:txBody>
      </p:sp>
      <p:sp>
        <p:nvSpPr>
          <p:cNvPr id="34" name="TextBox 33">
            <a:extLst>
              <a:ext uri="{FF2B5EF4-FFF2-40B4-BE49-F238E27FC236}">
                <a16:creationId xmlns:a16="http://schemas.microsoft.com/office/drawing/2014/main" id="{6BDCE581-AF86-44A6-8C2D-C4AEA39924BB}"/>
              </a:ext>
            </a:extLst>
          </p:cNvPr>
          <p:cNvSpPr txBox="1"/>
          <p:nvPr/>
        </p:nvSpPr>
        <p:spPr>
          <a:xfrm flipH="1">
            <a:off x="53135" y="1949444"/>
            <a:ext cx="4920633" cy="830997"/>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PNS berdasarkan hasil pemeriksaan melakukan beberapa pelanggaran, kepadanya hanya dijatuhi satu jenis HD yg terberat</a:t>
            </a:r>
            <a:endParaRPr lang="en-AU" sz="1600" dirty="0">
              <a:latin typeface="Candara" panose="020E0502030303020204" pitchFamily="34" charset="0"/>
            </a:endParaRPr>
          </a:p>
        </p:txBody>
      </p:sp>
      <p:sp>
        <p:nvSpPr>
          <p:cNvPr id="35" name="TextBox 34">
            <a:extLst>
              <a:ext uri="{FF2B5EF4-FFF2-40B4-BE49-F238E27FC236}">
                <a16:creationId xmlns:a16="http://schemas.microsoft.com/office/drawing/2014/main" id="{54995C07-C25F-48D7-97D4-3BD48A4C393C}"/>
              </a:ext>
            </a:extLst>
          </p:cNvPr>
          <p:cNvSpPr txBox="1"/>
          <p:nvPr/>
        </p:nvSpPr>
        <p:spPr>
          <a:xfrm flipH="1">
            <a:off x="694328" y="3809454"/>
            <a:ext cx="4215436" cy="584775"/>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PNS tidak dapat dijatuhi hukdis 2 kali atau lebih untuk pelanggaran disiplin yang sama</a:t>
            </a:r>
            <a:endParaRPr lang="en-AU" sz="1600" dirty="0">
              <a:latin typeface="Candara" panose="020E0502030303020204" pitchFamily="34" charset="0"/>
            </a:endParaRPr>
          </a:p>
        </p:txBody>
      </p:sp>
      <p:sp>
        <p:nvSpPr>
          <p:cNvPr id="39" name="TextBox 38">
            <a:extLst>
              <a:ext uri="{FF2B5EF4-FFF2-40B4-BE49-F238E27FC236}">
                <a16:creationId xmlns:a16="http://schemas.microsoft.com/office/drawing/2014/main" id="{2D287D79-2A1B-49CA-B887-1B68FEF3ECFC}"/>
              </a:ext>
            </a:extLst>
          </p:cNvPr>
          <p:cNvSpPr txBox="1"/>
          <p:nvPr/>
        </p:nvSpPr>
        <p:spPr>
          <a:xfrm flipH="1">
            <a:off x="363029" y="4591884"/>
            <a:ext cx="5094532" cy="1384995"/>
          </a:xfrm>
          <a:prstGeom prst="rect">
            <a:avLst/>
          </a:prstGeom>
          <a:noFill/>
        </p:spPr>
        <p:txBody>
          <a:bodyPr wrap="square" lIns="108000" rIns="108000" rtlCol="0">
            <a:spAutoFit/>
          </a:bodyPr>
          <a:lstStyle/>
          <a:p>
            <a:pPr lvl="0" algn="r"/>
            <a:r>
              <a:rPr lang="id-ID" altLang="en-US" sz="1400" dirty="0">
                <a:latin typeface="Candara" panose="020E0502030303020204" pitchFamily="34" charset="0"/>
                <a:ea typeface="Bookman Old Style" panose="02050604050505020204" pitchFamily="18" charset="0"/>
                <a:cs typeface="Bookman Old Style" panose="02050604050505020204" pitchFamily="18" charset="0"/>
              </a:rPr>
              <a:t>Hukuman Disiplin yang akan dijatuhkan</a:t>
            </a:r>
            <a:r>
              <a:rPr lang="en-AU" altLang="en-US" sz="1400" dirty="0">
                <a:latin typeface="Candara" panose="020E0502030303020204" pitchFamily="34" charset="0"/>
                <a:ea typeface="Bookman Old Style" panose="02050604050505020204" pitchFamily="18" charset="0"/>
                <a:cs typeface="Bookman Old Style" panose="02050604050505020204" pitchFamily="18" charset="0"/>
              </a:rPr>
              <a:t> </a:t>
            </a:r>
            <a:r>
              <a:rPr lang="id-ID" altLang="en-US" sz="1400" dirty="0">
                <a:latin typeface="Candara" panose="020E0502030303020204" pitchFamily="34" charset="0"/>
                <a:ea typeface="Bookman Old Style" panose="02050604050505020204" pitchFamily="18" charset="0"/>
                <a:cs typeface="Bookman Old Style" panose="02050604050505020204" pitchFamily="18" charset="0"/>
              </a:rPr>
              <a:t>pada PNS yang mendapatkan penugasan khusus dan  bukan merupakan kewenangan pimpinan instansi atau Kepala Perwakilan tempat penugasan khusus, maka pimpinan instansi atau Kepala Perwakilan mengusulkan penjatuhan Hukuman Disiplin kepada pimpinan instansi induk disertai berita acara pemeriksaan</a:t>
            </a:r>
            <a:endParaRPr lang="en-AU" sz="1400" dirty="0">
              <a:latin typeface="Candara" panose="020E0502030303020204" pitchFamily="34" charset="0"/>
            </a:endParaRPr>
          </a:p>
        </p:txBody>
      </p:sp>
      <p:sp>
        <p:nvSpPr>
          <p:cNvPr id="27" name="TextBox 26">
            <a:extLst>
              <a:ext uri="{FF2B5EF4-FFF2-40B4-BE49-F238E27FC236}">
                <a16:creationId xmlns:a16="http://schemas.microsoft.com/office/drawing/2014/main" id="{0CE51338-F9C8-49D5-8D8C-38F7E58062DD}"/>
              </a:ext>
            </a:extLst>
          </p:cNvPr>
          <p:cNvSpPr txBox="1"/>
          <p:nvPr/>
        </p:nvSpPr>
        <p:spPr>
          <a:xfrm flipH="1">
            <a:off x="53135" y="2886779"/>
            <a:ext cx="4455900" cy="738664"/>
          </a:xfrm>
          <a:prstGeom prst="rect">
            <a:avLst/>
          </a:prstGeom>
          <a:noFill/>
        </p:spPr>
        <p:txBody>
          <a:bodyPr wrap="square" lIns="108000" rIns="108000" rtlCol="0">
            <a:spAutoFit/>
          </a:bodyPr>
          <a:lstStyle/>
          <a:p>
            <a:pPr lvl="0" algn="r"/>
            <a:r>
              <a:rPr lang="en-AU" altLang="en-US" sz="1400" noProof="1">
                <a:latin typeface="Candara" panose="020E0502030303020204" pitchFamily="34" charset="0"/>
              </a:rPr>
              <a:t>PNS yang pernah dijatuhi HD, kemudian melakukan pelangaran yang sifatnya sama, maka dijatuhi HD yang lebih berat dari HD yang pernah dijatuhkan</a:t>
            </a:r>
          </a:p>
        </p:txBody>
      </p:sp>
    </p:spTree>
    <p:extLst>
      <p:ext uri="{BB962C8B-B14F-4D97-AF65-F5344CB8AC3E}">
        <p14:creationId xmlns:p14="http://schemas.microsoft.com/office/powerpoint/2010/main" val="13130977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05429"/>
            <a:ext cx="11573197" cy="724247"/>
          </a:xfrm>
        </p:spPr>
        <p:txBody>
          <a:bodyPr/>
          <a:lstStyle/>
          <a:p>
            <a:r>
              <a:rPr lang="en-US" sz="6000" dirty="0" err="1">
                <a:latin typeface="Impact" panose="020B0806030902050204" pitchFamily="34" charset="0"/>
              </a:rPr>
              <a:t>Penyampaian</a:t>
            </a:r>
            <a:r>
              <a:rPr lang="en-US" sz="6000" dirty="0">
                <a:latin typeface="Impact" panose="020B0806030902050204" pitchFamily="34" charset="0"/>
              </a:rPr>
              <a:t> HD</a:t>
            </a:r>
          </a:p>
        </p:txBody>
      </p:sp>
      <p:cxnSp>
        <p:nvCxnSpPr>
          <p:cNvPr id="3" name="Straight Connector 2">
            <a:extLst>
              <a:ext uri="{FF2B5EF4-FFF2-40B4-BE49-F238E27FC236}">
                <a16:creationId xmlns:a16="http://schemas.microsoft.com/office/drawing/2014/main" id="{2188F4E6-8D9C-4BBA-A02D-27CBD2040FAE}"/>
              </a:ext>
            </a:extLst>
          </p:cNvPr>
          <p:cNvCxnSpPr/>
          <p:nvPr/>
        </p:nvCxnSpPr>
        <p:spPr>
          <a:xfrm flipV="1">
            <a:off x="6985693" y="1884404"/>
            <a:ext cx="612000" cy="612000"/>
          </a:xfrm>
          <a:prstGeom prst="line">
            <a:avLst/>
          </a:prstGeom>
          <a:ln w="31750" cap="sq">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CB5AE8-D109-4803-B3A8-83841208BDB4}"/>
              </a:ext>
            </a:extLst>
          </p:cNvPr>
          <p:cNvCxnSpPr/>
          <p:nvPr/>
        </p:nvCxnSpPr>
        <p:spPr>
          <a:xfrm>
            <a:off x="6928513" y="3779844"/>
            <a:ext cx="612000" cy="0"/>
          </a:xfrm>
          <a:prstGeom prst="line">
            <a:avLst/>
          </a:prstGeom>
          <a:ln w="31750" cap="sq">
            <a:solidFill>
              <a:schemeClr val="accent4"/>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E57DD1-02DA-438D-8BE8-3A97C69541F6}"/>
              </a:ext>
            </a:extLst>
          </p:cNvPr>
          <p:cNvCxnSpPr>
            <a:cxnSpLocks/>
          </p:cNvCxnSpPr>
          <p:nvPr/>
        </p:nvCxnSpPr>
        <p:spPr>
          <a:xfrm>
            <a:off x="6758609" y="4509525"/>
            <a:ext cx="839084" cy="33282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54FF7E-87A9-42C0-843B-DCBAA2C37E9B}"/>
              </a:ext>
            </a:extLst>
          </p:cNvPr>
          <p:cNvCxnSpPr/>
          <p:nvPr/>
        </p:nvCxnSpPr>
        <p:spPr>
          <a:xfrm flipH="1" flipV="1">
            <a:off x="4312691" y="1828975"/>
            <a:ext cx="612000" cy="612000"/>
          </a:xfrm>
          <a:prstGeom prst="line">
            <a:avLst/>
          </a:prstGeom>
          <a:ln w="31750" cap="sq">
            <a:solidFill>
              <a:schemeClr val="accent2"/>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E3B03B-3CB7-4D8F-8099-BECDF5FF7B17}"/>
              </a:ext>
            </a:extLst>
          </p:cNvPr>
          <p:cNvCxnSpPr>
            <a:cxnSpLocks/>
          </p:cNvCxnSpPr>
          <p:nvPr/>
        </p:nvCxnSpPr>
        <p:spPr>
          <a:xfrm flipH="1">
            <a:off x="4363542" y="4129668"/>
            <a:ext cx="685269" cy="92200"/>
          </a:xfrm>
          <a:prstGeom prst="line">
            <a:avLst/>
          </a:prstGeom>
          <a:ln w="31750" cap="sq">
            <a:solidFill>
              <a:schemeClr val="accent5"/>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A8CB03-2791-4AD4-8BCD-31E07E164F19}"/>
              </a:ext>
            </a:extLst>
          </p:cNvPr>
          <p:cNvSpPr txBox="1"/>
          <p:nvPr/>
        </p:nvSpPr>
        <p:spPr>
          <a:xfrm>
            <a:off x="8345240" y="1447401"/>
            <a:ext cx="3708092" cy="338554"/>
          </a:xfrm>
          <a:prstGeom prst="rect">
            <a:avLst/>
          </a:prstGeom>
          <a:solidFill>
            <a:schemeClr val="bg2">
              <a:lumMod val="90000"/>
            </a:schemeClr>
          </a:solidFill>
        </p:spPr>
        <p:txBody>
          <a:bodyPr wrap="square" rtlCol="0" anchor="ctr">
            <a:spAutoFit/>
          </a:bodyPr>
          <a:lstStyle/>
          <a:p>
            <a:r>
              <a:rPr lang="en-US" altLang="ko-KR" sz="1600" dirty="0" err="1">
                <a:solidFill>
                  <a:schemeClr val="tx1">
                    <a:lumMod val="75000"/>
                    <a:lumOff val="25000"/>
                  </a:schemeClr>
                </a:solidFill>
                <a:latin typeface="Candara" panose="020E0502030303020204" pitchFamily="34" charset="0"/>
                <a:cs typeface="Arial" pitchFamily="34" charset="0"/>
              </a:rPr>
              <a:t>Ditetapkan</a:t>
            </a:r>
            <a:r>
              <a:rPr lang="en-US" altLang="ko-KR" sz="1600" dirty="0">
                <a:solidFill>
                  <a:schemeClr val="tx1">
                    <a:lumMod val="75000"/>
                    <a:lumOff val="25000"/>
                  </a:schemeClr>
                </a:solidFill>
                <a:latin typeface="Candara" panose="020E0502030303020204" pitchFamily="34" charset="0"/>
                <a:cs typeface="Arial" pitchFamily="34" charset="0"/>
              </a:rPr>
              <a:t> oleh Keputusan PYBM.</a:t>
            </a:r>
          </a:p>
        </p:txBody>
      </p:sp>
      <p:sp>
        <p:nvSpPr>
          <p:cNvPr id="13" name="TextBox 12">
            <a:extLst>
              <a:ext uri="{FF2B5EF4-FFF2-40B4-BE49-F238E27FC236}">
                <a16:creationId xmlns:a16="http://schemas.microsoft.com/office/drawing/2014/main" id="{925DD9FA-0DFD-4985-9664-2F16B6DB1033}"/>
              </a:ext>
            </a:extLst>
          </p:cNvPr>
          <p:cNvSpPr txBox="1"/>
          <p:nvPr/>
        </p:nvSpPr>
        <p:spPr>
          <a:xfrm>
            <a:off x="8233017" y="3468065"/>
            <a:ext cx="3399301" cy="584775"/>
          </a:xfrm>
          <a:prstGeom prst="rect">
            <a:avLst/>
          </a:prstGeom>
          <a:solidFill>
            <a:schemeClr val="bg2">
              <a:lumMod val="90000"/>
            </a:schemeClr>
          </a:solidFill>
        </p:spPr>
        <p:txBody>
          <a:bodyPr wrap="square" rtlCol="0" anchor="ctr">
            <a:spAutoFit/>
          </a:bodyPr>
          <a:lstStyle/>
          <a:p>
            <a:r>
              <a:rPr lang="id-ID" altLang="en-US" sz="1600" dirty="0">
                <a:latin typeface="Candara" panose="020E0502030303020204" pitchFamily="34" charset="0"/>
              </a:rPr>
              <a:t>PNS ybs dipanggil secara tertulis untuk menerima keputusan HD</a:t>
            </a:r>
            <a:r>
              <a:rPr lang="en-AU" altLang="en-US" sz="1600" dirty="0">
                <a:latin typeface="Candara" panose="020E0502030303020204" pitchFamily="34" charset="0"/>
              </a:rPr>
              <a:t>.</a:t>
            </a:r>
            <a:endParaRPr lang="id-ID" altLang="en-US" sz="1600" dirty="0">
              <a:latin typeface="Candara" panose="020E0502030303020204" pitchFamily="34" charset="0"/>
            </a:endParaRPr>
          </a:p>
        </p:txBody>
      </p:sp>
      <p:sp>
        <p:nvSpPr>
          <p:cNvPr id="16" name="TextBox 15">
            <a:extLst>
              <a:ext uri="{FF2B5EF4-FFF2-40B4-BE49-F238E27FC236}">
                <a16:creationId xmlns:a16="http://schemas.microsoft.com/office/drawing/2014/main" id="{8EC97704-A902-4933-A5C6-07B4BE123F1C}"/>
              </a:ext>
            </a:extLst>
          </p:cNvPr>
          <p:cNvSpPr txBox="1"/>
          <p:nvPr/>
        </p:nvSpPr>
        <p:spPr>
          <a:xfrm>
            <a:off x="8278457" y="4656761"/>
            <a:ext cx="3096000" cy="584775"/>
          </a:xfrm>
          <a:prstGeom prst="rect">
            <a:avLst/>
          </a:prstGeom>
          <a:solidFill>
            <a:schemeClr val="bg2">
              <a:lumMod val="90000"/>
            </a:schemeClr>
          </a:solidFill>
        </p:spPr>
        <p:txBody>
          <a:bodyPr wrap="square" rtlCol="0" anchor="ctr">
            <a:spAutoFit/>
          </a:bodyPr>
          <a:lstStyle/>
          <a:p>
            <a:r>
              <a:rPr lang="id-ID" altLang="en-US" sz="1600" dirty="0">
                <a:latin typeface="Candara" panose="020E0502030303020204" pitchFamily="34" charset="0"/>
              </a:rPr>
              <a:t>Disampaikan oleh PYBM atau Pejabat lain yang ditunjuk</a:t>
            </a:r>
          </a:p>
        </p:txBody>
      </p:sp>
      <p:sp>
        <p:nvSpPr>
          <p:cNvPr id="19" name="TextBox 18">
            <a:extLst>
              <a:ext uri="{FF2B5EF4-FFF2-40B4-BE49-F238E27FC236}">
                <a16:creationId xmlns:a16="http://schemas.microsoft.com/office/drawing/2014/main" id="{645B56E7-C173-418F-8969-F6CAF747B906}"/>
              </a:ext>
            </a:extLst>
          </p:cNvPr>
          <p:cNvSpPr txBox="1"/>
          <p:nvPr/>
        </p:nvSpPr>
        <p:spPr>
          <a:xfrm>
            <a:off x="320150" y="1345310"/>
            <a:ext cx="3096000" cy="584775"/>
          </a:xfrm>
          <a:prstGeom prst="rect">
            <a:avLst/>
          </a:prstGeom>
          <a:solidFill>
            <a:schemeClr val="bg2">
              <a:lumMod val="90000"/>
            </a:schemeClr>
          </a:solidFill>
        </p:spPr>
        <p:txBody>
          <a:bodyPr wrap="square" rtlCol="0" anchor="ctr">
            <a:spAutoFit/>
          </a:bodyPr>
          <a:lstStyle/>
          <a:p>
            <a:pPr algn="r"/>
            <a:r>
              <a:rPr lang="id-ID" altLang="en-US" sz="1600" dirty="0">
                <a:latin typeface="Candara" panose="020E0502030303020204" pitchFamily="34" charset="0"/>
              </a:rPr>
              <a:t>Apabila kedudukan jauh dapat menunjuk pejabat lain</a:t>
            </a:r>
          </a:p>
        </p:txBody>
      </p:sp>
      <p:sp>
        <p:nvSpPr>
          <p:cNvPr id="22" name="TextBox 21">
            <a:extLst>
              <a:ext uri="{FF2B5EF4-FFF2-40B4-BE49-F238E27FC236}">
                <a16:creationId xmlns:a16="http://schemas.microsoft.com/office/drawing/2014/main" id="{76C8B13C-944E-4244-B2AE-251F61289979}"/>
              </a:ext>
            </a:extLst>
          </p:cNvPr>
          <p:cNvSpPr txBox="1"/>
          <p:nvPr/>
        </p:nvSpPr>
        <p:spPr>
          <a:xfrm>
            <a:off x="101577" y="4063150"/>
            <a:ext cx="3395889" cy="584775"/>
          </a:xfrm>
          <a:prstGeom prst="rect">
            <a:avLst/>
          </a:prstGeom>
          <a:solidFill>
            <a:schemeClr val="bg2">
              <a:lumMod val="90000"/>
            </a:schemeClr>
          </a:solidFill>
        </p:spPr>
        <p:txBody>
          <a:bodyPr wrap="square" rtlCol="0" anchor="ctr">
            <a:spAutoFit/>
          </a:bodyPr>
          <a:lstStyle/>
          <a:p>
            <a:pPr algn="r"/>
            <a:r>
              <a:rPr lang="id-ID" altLang="en-US" sz="1600" dirty="0">
                <a:latin typeface="Candara" panose="020E0502030303020204" pitchFamily="34" charset="0"/>
              </a:rPr>
              <a:t>Apabila PNS ybs tidak hadir maka Kep</a:t>
            </a:r>
            <a:r>
              <a:rPr lang="en-AU" altLang="en-US" sz="1600" dirty="0" err="1">
                <a:latin typeface="Candara" panose="020E0502030303020204" pitchFamily="34" charset="0"/>
              </a:rPr>
              <a:t>utusan</a:t>
            </a:r>
            <a:r>
              <a:rPr lang="id-ID" altLang="en-US" sz="1600" dirty="0">
                <a:latin typeface="Candara" panose="020E0502030303020204" pitchFamily="34" charset="0"/>
              </a:rPr>
              <a:t> HD dikirim kepada ybs</a:t>
            </a:r>
          </a:p>
        </p:txBody>
      </p:sp>
      <p:grpSp>
        <p:nvGrpSpPr>
          <p:cNvPr id="43" name="Group 42">
            <a:extLst>
              <a:ext uri="{FF2B5EF4-FFF2-40B4-BE49-F238E27FC236}">
                <a16:creationId xmlns:a16="http://schemas.microsoft.com/office/drawing/2014/main" id="{52EE5192-10EB-4032-BEAB-37EE607D7FB6}"/>
              </a:ext>
            </a:extLst>
          </p:cNvPr>
          <p:cNvGrpSpPr/>
          <p:nvPr/>
        </p:nvGrpSpPr>
        <p:grpSpPr>
          <a:xfrm>
            <a:off x="5096020" y="1371936"/>
            <a:ext cx="1741136" cy="5117859"/>
            <a:chOff x="7013832" y="2122467"/>
            <a:chExt cx="1741136" cy="5117859"/>
          </a:xfrm>
        </p:grpSpPr>
        <p:sp>
          <p:nvSpPr>
            <p:cNvPr id="48" name="Freeform 13">
              <a:extLst>
                <a:ext uri="{FF2B5EF4-FFF2-40B4-BE49-F238E27FC236}">
                  <a16:creationId xmlns:a16="http://schemas.microsoft.com/office/drawing/2014/main" id="{77CE4EC7-F5FA-41EB-8A79-B5C10129C72C}"/>
                </a:ext>
              </a:extLst>
            </p:cNvPr>
            <p:cNvSpPr/>
            <p:nvPr/>
          </p:nvSpPr>
          <p:spPr>
            <a:xfrm>
              <a:off x="8412262" y="4660678"/>
              <a:ext cx="213927" cy="439042"/>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56" name="Freeform 21">
              <a:extLst>
                <a:ext uri="{FF2B5EF4-FFF2-40B4-BE49-F238E27FC236}">
                  <a16:creationId xmlns:a16="http://schemas.microsoft.com/office/drawing/2014/main" id="{00A7B204-DB19-4735-9AE9-9ECCDADD1BB0}"/>
                </a:ext>
              </a:extLst>
            </p:cNvPr>
            <p:cNvSpPr/>
            <p:nvPr/>
          </p:nvSpPr>
          <p:spPr>
            <a:xfrm>
              <a:off x="8458534" y="4749059"/>
              <a:ext cx="171275" cy="8500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5180D94C-8B8D-46F8-BAC9-80C65DB667D6}"/>
                </a:ext>
              </a:extLst>
            </p:cNvPr>
            <p:cNvSpPr/>
            <p:nvPr/>
          </p:nvSpPr>
          <p:spPr>
            <a:xfrm rot="1887332">
              <a:off x="7013832" y="6205716"/>
              <a:ext cx="1741136" cy="1034610"/>
            </a:xfrm>
            <a:prstGeom prst="ellipse">
              <a:avLst/>
            </a:prstGeom>
            <a:solidFill>
              <a:schemeClr val="tx1">
                <a:lumMod val="75000"/>
                <a:lumOff val="25000"/>
                <a:alpha val="48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Freeform 10">
              <a:extLst>
                <a:ext uri="{FF2B5EF4-FFF2-40B4-BE49-F238E27FC236}">
                  <a16:creationId xmlns:a16="http://schemas.microsoft.com/office/drawing/2014/main" id="{0C2F3B03-52DA-4A92-8684-8932DB78E475}"/>
                </a:ext>
              </a:extLst>
            </p:cNvPr>
            <p:cNvSpPr/>
            <p:nvPr/>
          </p:nvSpPr>
          <p:spPr>
            <a:xfrm>
              <a:off x="7871492" y="6511811"/>
              <a:ext cx="338819" cy="383243"/>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t> </a:t>
              </a:r>
              <a:endParaRPr lang="ko-KR" altLang="en-US" sz="2700" dirty="0"/>
            </a:p>
          </p:txBody>
        </p:sp>
        <p:sp>
          <p:nvSpPr>
            <p:cNvPr id="46" name="Freeform 11">
              <a:extLst>
                <a:ext uri="{FF2B5EF4-FFF2-40B4-BE49-F238E27FC236}">
                  <a16:creationId xmlns:a16="http://schemas.microsoft.com/office/drawing/2014/main" id="{9FAE6C60-C20A-47BD-AD06-40AE2A3761E0}"/>
                </a:ext>
              </a:extLst>
            </p:cNvPr>
            <p:cNvSpPr/>
            <p:nvPr/>
          </p:nvSpPr>
          <p:spPr>
            <a:xfrm>
              <a:off x="7527368" y="6114256"/>
              <a:ext cx="318048" cy="522103"/>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Freeform 12">
              <a:extLst>
                <a:ext uri="{FF2B5EF4-FFF2-40B4-BE49-F238E27FC236}">
                  <a16:creationId xmlns:a16="http://schemas.microsoft.com/office/drawing/2014/main" id="{83A81CC8-232F-4185-B8D2-5BFDF69928E4}"/>
                </a:ext>
              </a:extLst>
            </p:cNvPr>
            <p:cNvSpPr/>
            <p:nvPr/>
          </p:nvSpPr>
          <p:spPr>
            <a:xfrm>
              <a:off x="7555077" y="4361350"/>
              <a:ext cx="899136" cy="2260582"/>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9" name="Freeform 14">
              <a:extLst>
                <a:ext uri="{FF2B5EF4-FFF2-40B4-BE49-F238E27FC236}">
                  <a16:creationId xmlns:a16="http://schemas.microsoft.com/office/drawing/2014/main" id="{3B3ECF4E-5257-4313-9D09-8F8C456991C3}"/>
                </a:ext>
              </a:extLst>
            </p:cNvPr>
            <p:cNvSpPr/>
            <p:nvPr/>
          </p:nvSpPr>
          <p:spPr>
            <a:xfrm>
              <a:off x="7222050" y="2122467"/>
              <a:ext cx="311628" cy="627483"/>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50" name="Freeform 15">
              <a:extLst>
                <a:ext uri="{FF2B5EF4-FFF2-40B4-BE49-F238E27FC236}">
                  <a16:creationId xmlns:a16="http://schemas.microsoft.com/office/drawing/2014/main" id="{E07835D8-BB0B-42F6-AF77-E69AE05CE148}"/>
                </a:ext>
              </a:extLst>
            </p:cNvPr>
            <p:cNvSpPr/>
            <p:nvPr/>
          </p:nvSpPr>
          <p:spPr>
            <a:xfrm>
              <a:off x="7789698" y="2761073"/>
              <a:ext cx="476261" cy="639635"/>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51" name="Freeform 16">
              <a:extLst>
                <a:ext uri="{FF2B5EF4-FFF2-40B4-BE49-F238E27FC236}">
                  <a16:creationId xmlns:a16="http://schemas.microsoft.com/office/drawing/2014/main" id="{4A3F3B99-409F-48C5-A563-2788FD67AD47}"/>
                </a:ext>
              </a:extLst>
            </p:cNvPr>
            <p:cNvSpPr/>
            <p:nvPr/>
          </p:nvSpPr>
          <p:spPr>
            <a:xfrm>
              <a:off x="7784162" y="2634935"/>
              <a:ext cx="469926" cy="400821"/>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Freeform 17">
              <a:extLst>
                <a:ext uri="{FF2B5EF4-FFF2-40B4-BE49-F238E27FC236}">
                  <a16:creationId xmlns:a16="http://schemas.microsoft.com/office/drawing/2014/main" id="{2D5484A9-F6F7-455B-9B1C-DCC711FD9AB2}"/>
                </a:ext>
              </a:extLst>
            </p:cNvPr>
            <p:cNvSpPr/>
            <p:nvPr/>
          </p:nvSpPr>
          <p:spPr>
            <a:xfrm>
              <a:off x="7623292" y="3200026"/>
              <a:ext cx="821698" cy="1266733"/>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Freeform 18">
              <a:extLst>
                <a:ext uri="{FF2B5EF4-FFF2-40B4-BE49-F238E27FC236}">
                  <a16:creationId xmlns:a16="http://schemas.microsoft.com/office/drawing/2014/main" id="{46179E3B-D3B8-41C4-AD97-53A73BA1ED56}"/>
                </a:ext>
              </a:extLst>
            </p:cNvPr>
            <p:cNvSpPr/>
            <p:nvPr/>
          </p:nvSpPr>
          <p:spPr>
            <a:xfrm>
              <a:off x="7953489" y="3344091"/>
              <a:ext cx="338943" cy="1011835"/>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Freeform 19">
              <a:extLst>
                <a:ext uri="{FF2B5EF4-FFF2-40B4-BE49-F238E27FC236}">
                  <a16:creationId xmlns:a16="http://schemas.microsoft.com/office/drawing/2014/main" id="{9BD0C64C-086F-4F8F-B130-11909EDE1080}"/>
                </a:ext>
              </a:extLst>
            </p:cNvPr>
            <p:cNvSpPr/>
            <p:nvPr/>
          </p:nvSpPr>
          <p:spPr>
            <a:xfrm>
              <a:off x="8176012" y="3285666"/>
              <a:ext cx="456714" cy="1617539"/>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5" name="Freeform 20">
              <a:extLst>
                <a:ext uri="{FF2B5EF4-FFF2-40B4-BE49-F238E27FC236}">
                  <a16:creationId xmlns:a16="http://schemas.microsoft.com/office/drawing/2014/main" id="{AD8E8E56-5E4D-4BB3-A277-A8882979ACBF}"/>
                </a:ext>
              </a:extLst>
            </p:cNvPr>
            <p:cNvSpPr/>
            <p:nvPr/>
          </p:nvSpPr>
          <p:spPr>
            <a:xfrm>
              <a:off x="7169893" y="2519585"/>
              <a:ext cx="747215" cy="2075722"/>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Freeform 22">
              <a:extLst>
                <a:ext uri="{FF2B5EF4-FFF2-40B4-BE49-F238E27FC236}">
                  <a16:creationId xmlns:a16="http://schemas.microsoft.com/office/drawing/2014/main" id="{8BFAE197-CE5D-461F-9125-49F261F00509}"/>
                </a:ext>
              </a:extLst>
            </p:cNvPr>
            <p:cNvSpPr/>
            <p:nvPr/>
          </p:nvSpPr>
          <p:spPr>
            <a:xfrm>
              <a:off x="7210179" y="2487003"/>
              <a:ext cx="182503" cy="211637"/>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cxnSp>
        <p:nvCxnSpPr>
          <p:cNvPr id="42" name="Straight Connector 41">
            <a:extLst>
              <a:ext uri="{FF2B5EF4-FFF2-40B4-BE49-F238E27FC236}">
                <a16:creationId xmlns:a16="http://schemas.microsoft.com/office/drawing/2014/main" id="{F4B54287-4DA8-412F-922B-ED03805338C5}"/>
              </a:ext>
            </a:extLst>
          </p:cNvPr>
          <p:cNvCxnSpPr>
            <a:cxnSpLocks/>
          </p:cNvCxnSpPr>
          <p:nvPr/>
        </p:nvCxnSpPr>
        <p:spPr>
          <a:xfrm flipV="1">
            <a:off x="6857315" y="2836172"/>
            <a:ext cx="740378" cy="385893"/>
          </a:xfrm>
          <a:prstGeom prst="line">
            <a:avLst/>
          </a:prstGeom>
          <a:ln w="31750" cap="sq">
            <a:solidFill>
              <a:schemeClr val="accent2">
                <a:lumMod val="75000"/>
              </a:schemeClr>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FB71A07-A081-4AA2-85A3-F124C2419F74}"/>
              </a:ext>
            </a:extLst>
          </p:cNvPr>
          <p:cNvSpPr txBox="1"/>
          <p:nvPr/>
        </p:nvSpPr>
        <p:spPr>
          <a:xfrm>
            <a:off x="8345240" y="2650177"/>
            <a:ext cx="3445625" cy="338554"/>
          </a:xfrm>
          <a:prstGeom prst="rect">
            <a:avLst/>
          </a:prstGeom>
          <a:solidFill>
            <a:schemeClr val="bg2">
              <a:lumMod val="90000"/>
            </a:schemeClr>
          </a:solidFill>
        </p:spPr>
        <p:txBody>
          <a:bodyPr wrap="square">
            <a:spAutoFit/>
          </a:bodyPr>
          <a:lstStyle/>
          <a:p>
            <a:r>
              <a:rPr lang="id-ID" altLang="en-US" sz="1600" dirty="0">
                <a:latin typeface="Candara" panose="020E0502030303020204" pitchFamily="34" charset="0"/>
              </a:rPr>
              <a:t>Dilakukan sendiri oleh PYBM</a:t>
            </a:r>
            <a:r>
              <a:rPr lang="en-AU" altLang="en-US" sz="1600" dirty="0">
                <a:latin typeface="Candara" panose="020E0502030303020204" pitchFamily="34" charset="0"/>
              </a:rPr>
              <a:t>.</a:t>
            </a:r>
            <a:r>
              <a:rPr lang="id-ID" altLang="en-US" sz="1600" dirty="0">
                <a:latin typeface="Candara" panose="020E0502030303020204" pitchFamily="34" charset="0"/>
              </a:rPr>
              <a:t> </a:t>
            </a:r>
          </a:p>
        </p:txBody>
      </p:sp>
      <p:cxnSp>
        <p:nvCxnSpPr>
          <p:cNvPr id="59" name="Straight Connector 58">
            <a:extLst>
              <a:ext uri="{FF2B5EF4-FFF2-40B4-BE49-F238E27FC236}">
                <a16:creationId xmlns:a16="http://schemas.microsoft.com/office/drawing/2014/main" id="{E17553B5-B374-4EB7-9EE0-F08F0CB67BFC}"/>
              </a:ext>
            </a:extLst>
          </p:cNvPr>
          <p:cNvCxnSpPr>
            <a:cxnSpLocks/>
          </p:cNvCxnSpPr>
          <p:nvPr/>
        </p:nvCxnSpPr>
        <p:spPr>
          <a:xfrm flipH="1" flipV="1">
            <a:off x="4226945" y="2836172"/>
            <a:ext cx="742412" cy="481487"/>
          </a:xfrm>
          <a:prstGeom prst="line">
            <a:avLst/>
          </a:prstGeom>
          <a:ln w="31750" cap="sq">
            <a:solidFill>
              <a:schemeClr val="accent4">
                <a:lumMod val="75000"/>
              </a:schemeClr>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5126250-62D6-4372-B77F-CF825B635E2C}"/>
              </a:ext>
            </a:extLst>
          </p:cNvPr>
          <p:cNvSpPr txBox="1"/>
          <p:nvPr/>
        </p:nvSpPr>
        <p:spPr>
          <a:xfrm>
            <a:off x="214106" y="2404867"/>
            <a:ext cx="3289625" cy="584775"/>
          </a:xfrm>
          <a:prstGeom prst="rect">
            <a:avLst/>
          </a:prstGeom>
          <a:solidFill>
            <a:schemeClr val="bg2">
              <a:lumMod val="90000"/>
            </a:schemeClr>
          </a:solidFill>
        </p:spPr>
        <p:txBody>
          <a:bodyPr wrap="square">
            <a:spAutoFit/>
          </a:bodyPr>
          <a:lstStyle/>
          <a:p>
            <a:r>
              <a:rPr lang="id-ID" altLang="en-US" sz="1600" dirty="0">
                <a:latin typeface="Candara" panose="020E0502030303020204" pitchFamily="34" charset="0"/>
              </a:rPr>
              <a:t>Penyampaian Kep. HD dilakukan paling lambat 14 hari kerja</a:t>
            </a:r>
          </a:p>
        </p:txBody>
      </p:sp>
      <p:sp>
        <p:nvSpPr>
          <p:cNvPr id="61" name="TextBox 60">
            <a:extLst>
              <a:ext uri="{FF2B5EF4-FFF2-40B4-BE49-F238E27FC236}">
                <a16:creationId xmlns:a16="http://schemas.microsoft.com/office/drawing/2014/main" id="{3BB752D9-B1CD-44A0-808D-A31BB9870B16}"/>
              </a:ext>
            </a:extLst>
          </p:cNvPr>
          <p:cNvSpPr txBox="1"/>
          <p:nvPr/>
        </p:nvSpPr>
        <p:spPr>
          <a:xfrm>
            <a:off x="7740433" y="1383904"/>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1</a:t>
            </a:r>
            <a:endParaRPr lang="ko-KR" altLang="en-US" sz="2800" b="1" dirty="0">
              <a:latin typeface="Tw Cen MT Condensed Extra Bold" panose="020B0803020202020204" pitchFamily="34" charset="0"/>
              <a:cs typeface="Arial" pitchFamily="34" charset="0"/>
            </a:endParaRPr>
          </a:p>
        </p:txBody>
      </p:sp>
      <p:sp>
        <p:nvSpPr>
          <p:cNvPr id="62" name="TextBox 61">
            <a:extLst>
              <a:ext uri="{FF2B5EF4-FFF2-40B4-BE49-F238E27FC236}">
                <a16:creationId xmlns:a16="http://schemas.microsoft.com/office/drawing/2014/main" id="{4279CA4A-3785-4F67-B168-3FACCBE93A85}"/>
              </a:ext>
            </a:extLst>
          </p:cNvPr>
          <p:cNvSpPr txBox="1"/>
          <p:nvPr/>
        </p:nvSpPr>
        <p:spPr>
          <a:xfrm>
            <a:off x="7746113" y="2612977"/>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2</a:t>
            </a:r>
            <a:endParaRPr lang="ko-KR" altLang="en-US" sz="2800" b="1" dirty="0">
              <a:latin typeface="Tw Cen MT Condensed Extra Bold" panose="020B0803020202020204" pitchFamily="34" charset="0"/>
              <a:cs typeface="Arial" pitchFamily="34" charset="0"/>
            </a:endParaRPr>
          </a:p>
        </p:txBody>
      </p:sp>
      <p:sp>
        <p:nvSpPr>
          <p:cNvPr id="63" name="TextBox 62">
            <a:extLst>
              <a:ext uri="{FF2B5EF4-FFF2-40B4-BE49-F238E27FC236}">
                <a16:creationId xmlns:a16="http://schemas.microsoft.com/office/drawing/2014/main" id="{9EBF67B5-60C0-4274-A7C0-5A8E753B982A}"/>
              </a:ext>
            </a:extLst>
          </p:cNvPr>
          <p:cNvSpPr txBox="1"/>
          <p:nvPr/>
        </p:nvSpPr>
        <p:spPr>
          <a:xfrm>
            <a:off x="7628013" y="3504692"/>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3</a:t>
            </a:r>
            <a:endParaRPr lang="ko-KR" altLang="en-US" sz="2800" b="1" dirty="0">
              <a:latin typeface="Tw Cen MT Condensed Extra Bold" panose="020B0803020202020204" pitchFamily="34" charset="0"/>
              <a:cs typeface="Arial" pitchFamily="34" charset="0"/>
            </a:endParaRPr>
          </a:p>
        </p:txBody>
      </p:sp>
      <p:sp>
        <p:nvSpPr>
          <p:cNvPr id="64" name="TextBox 63">
            <a:extLst>
              <a:ext uri="{FF2B5EF4-FFF2-40B4-BE49-F238E27FC236}">
                <a16:creationId xmlns:a16="http://schemas.microsoft.com/office/drawing/2014/main" id="{9EB8E59D-AC07-45A9-B8F3-6A597C1FCC55}"/>
              </a:ext>
            </a:extLst>
          </p:cNvPr>
          <p:cNvSpPr txBox="1"/>
          <p:nvPr/>
        </p:nvSpPr>
        <p:spPr>
          <a:xfrm>
            <a:off x="7682547" y="4689916"/>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4</a:t>
            </a:r>
            <a:endParaRPr lang="ko-KR" altLang="en-US" sz="2800" b="1" dirty="0">
              <a:latin typeface="Tw Cen MT Condensed Extra Bold" panose="020B0803020202020204" pitchFamily="34" charset="0"/>
              <a:cs typeface="Arial" pitchFamily="34" charset="0"/>
            </a:endParaRPr>
          </a:p>
        </p:txBody>
      </p:sp>
      <p:sp>
        <p:nvSpPr>
          <p:cNvPr id="65" name="TextBox 64">
            <a:extLst>
              <a:ext uri="{FF2B5EF4-FFF2-40B4-BE49-F238E27FC236}">
                <a16:creationId xmlns:a16="http://schemas.microsoft.com/office/drawing/2014/main" id="{1D785486-F792-4E8B-907D-B90565D0CB41}"/>
              </a:ext>
            </a:extLst>
          </p:cNvPr>
          <p:cNvSpPr txBox="1"/>
          <p:nvPr/>
        </p:nvSpPr>
        <p:spPr>
          <a:xfrm>
            <a:off x="3497466" y="1392427"/>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5</a:t>
            </a:r>
            <a:endParaRPr lang="ko-KR" altLang="en-US" sz="2800" b="1" dirty="0">
              <a:latin typeface="Tw Cen MT Condensed Extra Bold" panose="020B0803020202020204" pitchFamily="34" charset="0"/>
              <a:cs typeface="Arial" pitchFamily="34" charset="0"/>
            </a:endParaRPr>
          </a:p>
        </p:txBody>
      </p:sp>
      <p:sp>
        <p:nvSpPr>
          <p:cNvPr id="66" name="TextBox 65">
            <a:extLst>
              <a:ext uri="{FF2B5EF4-FFF2-40B4-BE49-F238E27FC236}">
                <a16:creationId xmlns:a16="http://schemas.microsoft.com/office/drawing/2014/main" id="{10357C5B-E6E0-42ED-8C06-E1DB837B506E}"/>
              </a:ext>
            </a:extLst>
          </p:cNvPr>
          <p:cNvSpPr txBox="1"/>
          <p:nvPr/>
        </p:nvSpPr>
        <p:spPr>
          <a:xfrm>
            <a:off x="3586934" y="2440975"/>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6</a:t>
            </a:r>
            <a:endParaRPr lang="ko-KR" altLang="en-US" sz="2800" b="1" dirty="0">
              <a:latin typeface="Tw Cen MT Condensed Extra Bold" panose="020B0803020202020204" pitchFamily="34" charset="0"/>
              <a:cs typeface="Arial" pitchFamily="34" charset="0"/>
            </a:endParaRPr>
          </a:p>
        </p:txBody>
      </p:sp>
      <p:sp>
        <p:nvSpPr>
          <p:cNvPr id="67" name="TextBox 66">
            <a:extLst>
              <a:ext uri="{FF2B5EF4-FFF2-40B4-BE49-F238E27FC236}">
                <a16:creationId xmlns:a16="http://schemas.microsoft.com/office/drawing/2014/main" id="{025B6B2F-7627-451A-9F5D-845F54B70B61}"/>
              </a:ext>
            </a:extLst>
          </p:cNvPr>
          <p:cNvSpPr txBox="1"/>
          <p:nvPr/>
        </p:nvSpPr>
        <p:spPr>
          <a:xfrm>
            <a:off x="3584378" y="4095168"/>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7</a:t>
            </a:r>
            <a:endParaRPr lang="ko-KR" altLang="en-US" sz="2800" b="1" dirty="0">
              <a:latin typeface="Tw Cen MT Condensed Extra Bold" panose="020B0803020202020204" pitchFamily="34" charset="0"/>
              <a:cs typeface="Arial" pitchFamily="34" charset="0"/>
            </a:endParaRPr>
          </a:p>
        </p:txBody>
      </p:sp>
    </p:spTree>
    <p:extLst>
      <p:ext uri="{BB962C8B-B14F-4D97-AF65-F5344CB8AC3E}">
        <p14:creationId xmlns:p14="http://schemas.microsoft.com/office/powerpoint/2010/main" val="243439096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9FF25524-845C-4B1C-85C3-1C146CC39B61}"/>
              </a:ext>
            </a:extLst>
          </p:cNvPr>
          <p:cNvSpPr/>
          <p:nvPr/>
        </p:nvSpPr>
        <p:spPr>
          <a:xfrm>
            <a:off x="241879" y="1439239"/>
            <a:ext cx="5636534" cy="4047161"/>
          </a:xfrm>
          <a:prstGeom prst="roundRect">
            <a:avLst>
              <a:gd name="adj" fmla="val 128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DCF270-ABC8-409A-80BC-DEE717BEFF4E}"/>
              </a:ext>
            </a:extLst>
          </p:cNvPr>
          <p:cNvSpPr txBox="1"/>
          <p:nvPr/>
        </p:nvSpPr>
        <p:spPr>
          <a:xfrm>
            <a:off x="241879" y="347349"/>
            <a:ext cx="6999749" cy="1015663"/>
          </a:xfrm>
          <a:prstGeom prst="rect">
            <a:avLst/>
          </a:prstGeom>
          <a:noFill/>
        </p:spPr>
        <p:txBody>
          <a:bodyPr wrap="square" rtlCol="0" anchor="ctr">
            <a:spAutoFit/>
          </a:bodyPr>
          <a:lstStyle/>
          <a:p>
            <a:r>
              <a:rPr lang="en-US" altLang="ko-KR" sz="6000" dirty="0" err="1">
                <a:latin typeface="Tw Cen MT Condensed" panose="020B0606020104020203" pitchFamily="34" charset="0"/>
                <a:cs typeface="Arial" pitchFamily="34" charset="0"/>
              </a:rPr>
              <a:t>Berlakunya</a:t>
            </a:r>
            <a:r>
              <a:rPr lang="en-US" altLang="ko-KR" sz="6000" dirty="0">
                <a:latin typeface="Tw Cen MT Condensed" panose="020B0606020104020203" pitchFamily="34" charset="0"/>
                <a:cs typeface="Arial" pitchFamily="34" charset="0"/>
              </a:rPr>
              <a:t> </a:t>
            </a:r>
            <a:r>
              <a:rPr lang="en-US" altLang="ko-KR" sz="6000" dirty="0" err="1">
                <a:latin typeface="Tw Cen MT Condensed" panose="020B0606020104020203" pitchFamily="34" charset="0"/>
                <a:cs typeface="Arial" pitchFamily="34" charset="0"/>
              </a:rPr>
              <a:t>Hukuman</a:t>
            </a:r>
            <a:r>
              <a:rPr lang="en-US" altLang="ko-KR" sz="6000" dirty="0">
                <a:latin typeface="Tw Cen MT Condensed" panose="020B0606020104020203" pitchFamily="34" charset="0"/>
                <a:cs typeface="Arial" pitchFamily="34" charset="0"/>
              </a:rPr>
              <a:t> </a:t>
            </a:r>
            <a:r>
              <a:rPr lang="en-US" altLang="ko-KR" sz="6000" dirty="0" err="1">
                <a:latin typeface="Tw Cen MT Condensed" panose="020B0606020104020203" pitchFamily="34" charset="0"/>
                <a:cs typeface="Arial" pitchFamily="34" charset="0"/>
              </a:rPr>
              <a:t>Disiplin</a:t>
            </a:r>
            <a:endParaRPr lang="ko-KR" altLang="en-US" sz="6000" dirty="0">
              <a:latin typeface="Tw Cen MT Condensed" panose="020B0606020104020203" pitchFamily="34" charset="0"/>
              <a:cs typeface="Arial" pitchFamily="34" charset="0"/>
            </a:endParaRPr>
          </a:p>
        </p:txBody>
      </p:sp>
      <p:grpSp>
        <p:nvGrpSpPr>
          <p:cNvPr id="4" name="Group 3">
            <a:extLst>
              <a:ext uri="{FF2B5EF4-FFF2-40B4-BE49-F238E27FC236}">
                <a16:creationId xmlns:a16="http://schemas.microsoft.com/office/drawing/2014/main" id="{37E0032C-70E6-4B17-B630-828D14B11CE3}"/>
              </a:ext>
            </a:extLst>
          </p:cNvPr>
          <p:cNvGrpSpPr/>
          <p:nvPr/>
        </p:nvGrpSpPr>
        <p:grpSpPr>
          <a:xfrm>
            <a:off x="326870" y="1684028"/>
            <a:ext cx="5419664" cy="777510"/>
            <a:chOff x="6102442" y="1483456"/>
            <a:chExt cx="5419664" cy="777510"/>
          </a:xfrm>
        </p:grpSpPr>
        <p:sp>
          <p:nvSpPr>
            <p:cNvPr id="5" name="TextBox 4">
              <a:extLst>
                <a:ext uri="{FF2B5EF4-FFF2-40B4-BE49-F238E27FC236}">
                  <a16:creationId xmlns:a16="http://schemas.microsoft.com/office/drawing/2014/main" id="{F7489981-21D3-49D8-BDB3-3D6A3469F23E}"/>
                </a:ext>
              </a:extLst>
            </p:cNvPr>
            <p:cNvSpPr txBox="1"/>
            <p:nvPr/>
          </p:nvSpPr>
          <p:spPr>
            <a:xfrm>
              <a:off x="6860266" y="1561214"/>
              <a:ext cx="4661840" cy="646331"/>
            </a:xfrm>
            <a:prstGeom prst="rect">
              <a:avLst/>
            </a:prstGeom>
            <a:noFill/>
          </p:spPr>
          <p:txBody>
            <a:bodyPr wrap="square" lIns="108000" rIns="108000" rtlCol="0">
              <a:spAutoFit/>
            </a:bodyPr>
            <a:lstStyle/>
            <a:p>
              <a:r>
                <a:rPr lang="sv-SE" altLang="ko-KR" b="1" dirty="0">
                  <a:solidFill>
                    <a:schemeClr val="bg1"/>
                  </a:solidFill>
                  <a:latin typeface="Candara" panose="020E0502030303020204" pitchFamily="34" charset="0"/>
                  <a:cs typeface="Arial" pitchFamily="34" charset="0"/>
                </a:rPr>
                <a:t>Keputusan Hukuman Disiplin berlaku pada hari ke-15 (lima belas) sejak diterima.</a:t>
              </a:r>
              <a:endParaRPr lang="ko-KR" altLang="en-US" b="1" dirty="0">
                <a:solidFill>
                  <a:schemeClr val="bg1"/>
                </a:solidFill>
                <a:latin typeface="Candara" panose="020E0502030303020204" pitchFamily="34" charset="0"/>
                <a:cs typeface="Arial" pitchFamily="34" charset="0"/>
              </a:endParaRPr>
            </a:p>
          </p:txBody>
        </p:sp>
        <p:sp>
          <p:nvSpPr>
            <p:cNvPr id="6" name="TextBox 5">
              <a:extLst>
                <a:ext uri="{FF2B5EF4-FFF2-40B4-BE49-F238E27FC236}">
                  <a16:creationId xmlns:a16="http://schemas.microsoft.com/office/drawing/2014/main" id="{01E4B94D-050C-4ECE-A377-EDA333297CDA}"/>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01</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8" name="Group 7">
            <a:extLst>
              <a:ext uri="{FF2B5EF4-FFF2-40B4-BE49-F238E27FC236}">
                <a16:creationId xmlns:a16="http://schemas.microsoft.com/office/drawing/2014/main" id="{B0724F71-9213-415A-B340-1A34CDBDB68F}"/>
              </a:ext>
            </a:extLst>
          </p:cNvPr>
          <p:cNvGrpSpPr/>
          <p:nvPr/>
        </p:nvGrpSpPr>
        <p:grpSpPr>
          <a:xfrm>
            <a:off x="326870" y="2823020"/>
            <a:ext cx="5419664" cy="958251"/>
            <a:chOff x="6102442" y="1483456"/>
            <a:chExt cx="5419664" cy="958251"/>
          </a:xfrm>
        </p:grpSpPr>
        <p:sp>
          <p:nvSpPr>
            <p:cNvPr id="9" name="TextBox 8">
              <a:extLst>
                <a:ext uri="{FF2B5EF4-FFF2-40B4-BE49-F238E27FC236}">
                  <a16:creationId xmlns:a16="http://schemas.microsoft.com/office/drawing/2014/main" id="{9CB471D4-1DFF-414D-ADEB-396D87396F29}"/>
                </a:ext>
              </a:extLst>
            </p:cNvPr>
            <p:cNvSpPr txBox="1"/>
            <p:nvPr/>
          </p:nvSpPr>
          <p:spPr>
            <a:xfrm>
              <a:off x="6860266" y="1518377"/>
              <a:ext cx="4661840" cy="923330"/>
            </a:xfrm>
            <a:prstGeom prst="rect">
              <a:avLst/>
            </a:prstGeom>
            <a:noFill/>
          </p:spPr>
          <p:txBody>
            <a:bodyPr wrap="square" lIns="108000" rIns="108000" rtlCol="0">
              <a:spAutoFit/>
            </a:bodyPr>
            <a:lstStyle/>
            <a:p>
              <a:r>
                <a:rPr lang="en-US" altLang="ko-KR" b="1" dirty="0">
                  <a:solidFill>
                    <a:schemeClr val="bg1"/>
                  </a:solidFill>
                  <a:latin typeface="Candara" panose="020E0502030303020204" pitchFamily="34" charset="0"/>
                  <a:cs typeface="Arial" pitchFamily="34" charset="0"/>
                </a:rPr>
                <a:t>Keputusan </a:t>
              </a:r>
              <a:r>
                <a:rPr lang="en-US" altLang="ko-KR" b="1" dirty="0" err="1">
                  <a:solidFill>
                    <a:schemeClr val="bg1"/>
                  </a:solidFill>
                  <a:latin typeface="Candara" panose="020E0502030303020204" pitchFamily="34" charset="0"/>
                  <a:cs typeface="Arial" pitchFamily="34" charset="0"/>
                </a:rPr>
                <a:t>Hukuman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Disiplin</a:t>
              </a:r>
              <a:r>
                <a:rPr lang="en-US" altLang="ko-KR" b="1" dirty="0">
                  <a:solidFill>
                    <a:schemeClr val="bg1"/>
                  </a:solidFill>
                  <a:latin typeface="Candara" panose="020E0502030303020204" pitchFamily="34" charset="0"/>
                  <a:cs typeface="Arial" pitchFamily="34" charset="0"/>
                </a:rPr>
                <a:t> yang </a:t>
              </a:r>
              <a:r>
                <a:rPr lang="en-US" altLang="ko-KR" b="1" dirty="0" err="1">
                  <a:solidFill>
                    <a:schemeClr val="bg1"/>
                  </a:solidFill>
                  <a:latin typeface="Candara" panose="020E0502030303020204" pitchFamily="34" charset="0"/>
                  <a:cs typeface="Arial" pitchFamily="34" charset="0"/>
                </a:rPr>
                <a:t>diajukan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Upaya</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Administratif</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berlaku</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sesuai</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dengan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keputusan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upaya</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administratifnya</a:t>
              </a:r>
              <a:endParaRPr lang="ko-KR" altLang="en-US" b="1" dirty="0">
                <a:solidFill>
                  <a:schemeClr val="bg1"/>
                </a:solidFill>
                <a:latin typeface="Candara" panose="020E0502030303020204" pitchFamily="34" charset="0"/>
                <a:cs typeface="Arial" pitchFamily="34" charset="0"/>
              </a:endParaRPr>
            </a:p>
          </p:txBody>
        </p:sp>
        <p:sp>
          <p:nvSpPr>
            <p:cNvPr id="10" name="TextBox 9">
              <a:extLst>
                <a:ext uri="{FF2B5EF4-FFF2-40B4-BE49-F238E27FC236}">
                  <a16:creationId xmlns:a16="http://schemas.microsoft.com/office/drawing/2014/main" id="{F8E590D7-834E-450B-B29D-09FEB1FD9CD1}"/>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02</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12" name="Group 11">
            <a:extLst>
              <a:ext uri="{FF2B5EF4-FFF2-40B4-BE49-F238E27FC236}">
                <a16:creationId xmlns:a16="http://schemas.microsoft.com/office/drawing/2014/main" id="{7B723D19-FAB2-4703-B9DF-9A6EA4F79F30}"/>
              </a:ext>
            </a:extLst>
          </p:cNvPr>
          <p:cNvGrpSpPr/>
          <p:nvPr/>
        </p:nvGrpSpPr>
        <p:grpSpPr>
          <a:xfrm>
            <a:off x="326870" y="4026749"/>
            <a:ext cx="5419664" cy="923330"/>
            <a:chOff x="6102442" y="1474623"/>
            <a:chExt cx="5419664" cy="923330"/>
          </a:xfrm>
        </p:grpSpPr>
        <p:sp>
          <p:nvSpPr>
            <p:cNvPr id="13" name="TextBox 12">
              <a:extLst>
                <a:ext uri="{FF2B5EF4-FFF2-40B4-BE49-F238E27FC236}">
                  <a16:creationId xmlns:a16="http://schemas.microsoft.com/office/drawing/2014/main" id="{74D49065-4BB6-4009-9382-F55FE98AAE37}"/>
                </a:ext>
              </a:extLst>
            </p:cNvPr>
            <p:cNvSpPr txBox="1"/>
            <p:nvPr/>
          </p:nvSpPr>
          <p:spPr>
            <a:xfrm>
              <a:off x="6860266" y="1474623"/>
              <a:ext cx="4661840" cy="923330"/>
            </a:xfrm>
            <a:prstGeom prst="rect">
              <a:avLst/>
            </a:prstGeom>
            <a:noFill/>
          </p:spPr>
          <p:txBody>
            <a:bodyPr wrap="square" lIns="108000" rIns="108000" rtlCol="0">
              <a:spAutoFit/>
            </a:bodyPr>
            <a:lstStyle/>
            <a:p>
              <a:r>
                <a:rPr lang="en-US" altLang="ko-KR" b="1" dirty="0" err="1">
                  <a:solidFill>
                    <a:schemeClr val="bg1"/>
                  </a:solidFill>
                  <a:latin typeface="Candara" panose="020E0502030303020204" pitchFamily="34" charset="0"/>
                  <a:cs typeface="Arial" pitchFamily="34" charset="0"/>
                </a:rPr>
                <a:t>Ketentuan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lebih</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lanjut</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mengenai</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Upaya</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Administratif</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diatur</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dalam</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Peraturan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Pemerintah</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tersendiri</a:t>
              </a:r>
              <a:endParaRPr lang="ko-KR" altLang="en-US" b="1" dirty="0">
                <a:solidFill>
                  <a:schemeClr val="bg1"/>
                </a:solidFill>
                <a:latin typeface="Candara" panose="020E0502030303020204" pitchFamily="34" charset="0"/>
                <a:cs typeface="Arial" pitchFamily="34" charset="0"/>
              </a:endParaRPr>
            </a:p>
          </p:txBody>
        </p:sp>
        <p:sp>
          <p:nvSpPr>
            <p:cNvPr id="14" name="TextBox 13">
              <a:extLst>
                <a:ext uri="{FF2B5EF4-FFF2-40B4-BE49-F238E27FC236}">
                  <a16:creationId xmlns:a16="http://schemas.microsoft.com/office/drawing/2014/main" id="{A376A52D-663C-41B6-9DFE-00B6835F0734}"/>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03</a:t>
              </a:r>
              <a:endParaRPr lang="ko-KR" altLang="en-US" sz="4400" b="1" dirty="0">
                <a:solidFill>
                  <a:schemeClr val="bg1"/>
                </a:solidFill>
                <a:latin typeface="Tw Cen MT Condensed" panose="020B0606020104020203" pitchFamily="34" charset="0"/>
                <a:cs typeface="Arial" pitchFamily="34" charset="0"/>
              </a:endParaRPr>
            </a:p>
          </p:txBody>
        </p:sp>
      </p:grpSp>
    </p:spTree>
    <p:extLst>
      <p:ext uri="{BB962C8B-B14F-4D97-AF65-F5344CB8AC3E}">
        <p14:creationId xmlns:p14="http://schemas.microsoft.com/office/powerpoint/2010/main" val="88394446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B2C4E-1648-4A6A-93AB-DDEF13CADD52}"/>
              </a:ext>
            </a:extLst>
          </p:cNvPr>
          <p:cNvSpPr/>
          <p:nvPr/>
        </p:nvSpPr>
        <p:spPr>
          <a:xfrm>
            <a:off x="6436016" y="294290"/>
            <a:ext cx="5636534" cy="9047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err="1">
                <a:solidFill>
                  <a:schemeClr val="tx1"/>
                </a:solidFill>
                <a:latin typeface="Tw Cen MT Condensed Extra Bold" panose="020B0803020202020204" pitchFamily="34" charset="0"/>
                <a:cs typeface="Arial" pitchFamily="34" charset="0"/>
              </a:rPr>
              <a:t>Pendokumentasian</a:t>
            </a:r>
            <a:r>
              <a:rPr lang="en-US" altLang="ko-KR" sz="3200" b="1" dirty="0">
                <a:solidFill>
                  <a:schemeClr val="tx1"/>
                </a:solidFill>
                <a:latin typeface="Tw Cen MT Condensed Extra Bold" panose="020B0803020202020204" pitchFamily="34" charset="0"/>
                <a:cs typeface="Arial" pitchFamily="34" charset="0"/>
              </a:rPr>
              <a:t> Keputusan </a:t>
            </a:r>
            <a:r>
              <a:rPr lang="en-US" altLang="ko-KR" sz="3200" b="1" dirty="0" err="1">
                <a:solidFill>
                  <a:schemeClr val="tx1"/>
                </a:solidFill>
                <a:latin typeface="Tw Cen MT Condensed Extra Bold" panose="020B0803020202020204" pitchFamily="34" charset="0"/>
                <a:cs typeface="Arial" pitchFamily="34" charset="0"/>
              </a:rPr>
              <a:t>Hukuman</a:t>
            </a:r>
            <a:r>
              <a:rPr lang="en-US" altLang="ko-KR" sz="3200" b="1" dirty="0">
                <a:solidFill>
                  <a:schemeClr val="tx1"/>
                </a:solidFill>
                <a:latin typeface="Tw Cen MT Condensed Extra Bold" panose="020B0803020202020204" pitchFamily="34" charset="0"/>
                <a:cs typeface="Arial" pitchFamily="34" charset="0"/>
              </a:rPr>
              <a:t> </a:t>
            </a:r>
            <a:r>
              <a:rPr lang="en-US" altLang="ko-KR" sz="3200" b="1" dirty="0" err="1">
                <a:solidFill>
                  <a:schemeClr val="tx1"/>
                </a:solidFill>
                <a:latin typeface="Tw Cen MT Condensed Extra Bold" panose="020B0803020202020204" pitchFamily="34" charset="0"/>
                <a:cs typeface="Arial" pitchFamily="34" charset="0"/>
              </a:rPr>
              <a:t>Disiplin</a:t>
            </a:r>
            <a:endParaRPr lang="en-US" altLang="ko-KR" sz="3200" b="1" dirty="0">
              <a:solidFill>
                <a:schemeClr val="tx1"/>
              </a:solidFill>
              <a:latin typeface="Tw Cen MT Condensed Extra Bold" panose="020B0803020202020204" pitchFamily="34" charset="0"/>
              <a:cs typeface="Arial" pitchFamily="34" charset="0"/>
            </a:endParaRPr>
          </a:p>
        </p:txBody>
      </p:sp>
      <p:sp>
        <p:nvSpPr>
          <p:cNvPr id="14" name="Rectangle: Rounded Corners 13">
            <a:extLst>
              <a:ext uri="{FF2B5EF4-FFF2-40B4-BE49-F238E27FC236}">
                <a16:creationId xmlns:a16="http://schemas.microsoft.com/office/drawing/2014/main" id="{F98DA1CD-A603-42FD-AA80-9125688F7534}"/>
              </a:ext>
            </a:extLst>
          </p:cNvPr>
          <p:cNvSpPr/>
          <p:nvPr/>
        </p:nvSpPr>
        <p:spPr>
          <a:xfrm>
            <a:off x="6436016" y="1405419"/>
            <a:ext cx="5636534" cy="4301698"/>
          </a:xfrm>
          <a:prstGeom prst="roundRect">
            <a:avLst>
              <a:gd name="adj" fmla="val 128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559291E-2DD8-4601-9310-7E30F7CF45BC}"/>
              </a:ext>
            </a:extLst>
          </p:cNvPr>
          <p:cNvGrpSpPr/>
          <p:nvPr/>
        </p:nvGrpSpPr>
        <p:grpSpPr>
          <a:xfrm>
            <a:off x="6456954" y="1581794"/>
            <a:ext cx="5483717" cy="923330"/>
            <a:chOff x="6038389" y="1415042"/>
            <a:chExt cx="5483717" cy="923330"/>
          </a:xfrm>
        </p:grpSpPr>
        <p:sp>
          <p:nvSpPr>
            <p:cNvPr id="16" name="TextBox 15">
              <a:extLst>
                <a:ext uri="{FF2B5EF4-FFF2-40B4-BE49-F238E27FC236}">
                  <a16:creationId xmlns:a16="http://schemas.microsoft.com/office/drawing/2014/main" id="{42928EEE-6E57-4972-886E-12DC13A2BD2F}"/>
                </a:ext>
              </a:extLst>
            </p:cNvPr>
            <p:cNvSpPr txBox="1"/>
            <p:nvPr/>
          </p:nvSpPr>
          <p:spPr>
            <a:xfrm>
              <a:off x="6860266" y="1415042"/>
              <a:ext cx="4661840" cy="923330"/>
            </a:xfrm>
            <a:prstGeom prst="rect">
              <a:avLst/>
            </a:prstGeom>
            <a:noFill/>
          </p:spPr>
          <p:txBody>
            <a:bodyPr wrap="square" lIns="108000" rIns="108000" rtlCol="0">
              <a:spAutoFit/>
            </a:bodyPr>
            <a:lstStyle/>
            <a:p>
              <a:r>
                <a:rPr lang="sv-SE" altLang="ko-KR" b="1" dirty="0">
                  <a:solidFill>
                    <a:schemeClr val="bg1"/>
                  </a:solidFill>
                  <a:latin typeface="Candara" panose="020E0502030303020204" pitchFamily="34" charset="0"/>
                  <a:cs typeface="Arial" pitchFamily="34" charset="0"/>
                </a:rPr>
                <a:t>Keputusan Hukuman Disiplin harus didokumentasikan oleh pejabat pengelola kepegawaian di instansi yang bersangkutan</a:t>
              </a:r>
              <a:endParaRPr lang="ko-KR" altLang="en-US" b="1" dirty="0">
                <a:solidFill>
                  <a:schemeClr val="bg1"/>
                </a:solidFill>
                <a:latin typeface="Candara" panose="020E0502030303020204" pitchFamily="34" charset="0"/>
                <a:cs typeface="Arial" pitchFamily="34" charset="0"/>
              </a:endParaRPr>
            </a:p>
          </p:txBody>
        </p:sp>
        <p:sp>
          <p:nvSpPr>
            <p:cNvPr id="17" name="TextBox 16">
              <a:extLst>
                <a:ext uri="{FF2B5EF4-FFF2-40B4-BE49-F238E27FC236}">
                  <a16:creationId xmlns:a16="http://schemas.microsoft.com/office/drawing/2014/main" id="{9155683E-6C48-425F-8C3E-B41C76481EC8}"/>
                </a:ext>
              </a:extLst>
            </p:cNvPr>
            <p:cNvSpPr txBox="1"/>
            <p:nvPr/>
          </p:nvSpPr>
          <p:spPr>
            <a:xfrm>
              <a:off x="6038389" y="1487952"/>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01</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19" name="Group 18">
            <a:extLst>
              <a:ext uri="{FF2B5EF4-FFF2-40B4-BE49-F238E27FC236}">
                <a16:creationId xmlns:a16="http://schemas.microsoft.com/office/drawing/2014/main" id="{73983DE3-2065-42A0-A96D-57F7C84E3625}"/>
              </a:ext>
            </a:extLst>
          </p:cNvPr>
          <p:cNvGrpSpPr/>
          <p:nvPr/>
        </p:nvGrpSpPr>
        <p:grpSpPr>
          <a:xfrm>
            <a:off x="6436016" y="2792818"/>
            <a:ext cx="5504655" cy="954633"/>
            <a:chOff x="6017451" y="1487074"/>
            <a:chExt cx="5504655" cy="954633"/>
          </a:xfrm>
        </p:grpSpPr>
        <p:sp>
          <p:nvSpPr>
            <p:cNvPr id="20" name="TextBox 19">
              <a:extLst>
                <a:ext uri="{FF2B5EF4-FFF2-40B4-BE49-F238E27FC236}">
                  <a16:creationId xmlns:a16="http://schemas.microsoft.com/office/drawing/2014/main" id="{FF5B7BC9-E529-4182-B90F-46DA6A871FCB}"/>
                </a:ext>
              </a:extLst>
            </p:cNvPr>
            <p:cNvSpPr txBox="1"/>
            <p:nvPr/>
          </p:nvSpPr>
          <p:spPr>
            <a:xfrm>
              <a:off x="6860266" y="1518377"/>
              <a:ext cx="4661840" cy="923330"/>
            </a:xfrm>
            <a:prstGeom prst="rect">
              <a:avLst/>
            </a:prstGeom>
            <a:noFill/>
          </p:spPr>
          <p:txBody>
            <a:bodyPr wrap="square" lIns="108000" rIns="108000" rtlCol="0">
              <a:spAutoFit/>
            </a:bodyPr>
            <a:lstStyle/>
            <a:p>
              <a:r>
                <a:rPr lang="en-US" altLang="ko-KR" b="1" dirty="0" err="1">
                  <a:solidFill>
                    <a:schemeClr val="bg1"/>
                  </a:solidFill>
                  <a:latin typeface="Candara" panose="020E0502030303020204" pitchFamily="34" charset="0"/>
                  <a:cs typeface="Arial" pitchFamily="34" charset="0"/>
                </a:rPr>
                <a:t>Dokumen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keputusan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Hukuman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Disiplin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digunakan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sebagai</a:t>
              </a:r>
              <a:r>
                <a:rPr lang="en-US" altLang="ko-KR" b="1" dirty="0">
                  <a:solidFill>
                    <a:schemeClr val="bg1"/>
                  </a:solidFill>
                  <a:latin typeface="Candara" panose="020E0502030303020204" pitchFamily="34" charset="0"/>
                  <a:cs typeface="Arial" pitchFamily="34" charset="0"/>
                </a:rPr>
                <a:t> salah </a:t>
              </a:r>
              <a:r>
                <a:rPr lang="en-US" altLang="ko-KR" b="1" dirty="0" err="1">
                  <a:solidFill>
                    <a:schemeClr val="bg1"/>
                  </a:solidFill>
                  <a:latin typeface="Candara" panose="020E0502030303020204" pitchFamily="34" charset="0"/>
                  <a:cs typeface="Arial" pitchFamily="34" charset="0"/>
                </a:rPr>
                <a:t>satu</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bahan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penilaian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dalam</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pembinaan</a:t>
              </a:r>
              <a:r>
                <a:rPr lang="en-US" altLang="ko-KR" b="1" dirty="0">
                  <a:solidFill>
                    <a:schemeClr val="bg1"/>
                  </a:solidFill>
                  <a:latin typeface="Candara" panose="020E0502030303020204" pitchFamily="34" charset="0"/>
                  <a:cs typeface="Arial" pitchFamily="34" charset="0"/>
                </a:rPr>
                <a:t> PNS yang </a:t>
              </a:r>
              <a:r>
                <a:rPr lang="en-US" altLang="ko-KR" b="1" dirty="0" err="1">
                  <a:solidFill>
                    <a:schemeClr val="bg1"/>
                  </a:solidFill>
                  <a:latin typeface="Candara" panose="020E0502030303020204" pitchFamily="34" charset="0"/>
                  <a:cs typeface="Arial" pitchFamily="34" charset="0"/>
                </a:rPr>
                <a:t>bersangkutan</a:t>
              </a:r>
              <a:endParaRPr lang="ko-KR" altLang="en-US" b="1" dirty="0">
                <a:solidFill>
                  <a:schemeClr val="bg1"/>
                </a:solidFill>
                <a:latin typeface="Candara" panose="020E0502030303020204" pitchFamily="34" charset="0"/>
                <a:cs typeface="Arial" pitchFamily="34" charset="0"/>
              </a:endParaRPr>
            </a:p>
          </p:txBody>
        </p:sp>
        <p:sp>
          <p:nvSpPr>
            <p:cNvPr id="23" name="TextBox 22">
              <a:extLst>
                <a:ext uri="{FF2B5EF4-FFF2-40B4-BE49-F238E27FC236}">
                  <a16:creationId xmlns:a16="http://schemas.microsoft.com/office/drawing/2014/main" id="{160366E5-8E97-4CBC-A5A0-C387DFFDCBD0}"/>
                </a:ext>
              </a:extLst>
            </p:cNvPr>
            <p:cNvSpPr txBox="1"/>
            <p:nvPr/>
          </p:nvSpPr>
          <p:spPr>
            <a:xfrm>
              <a:off x="6017451" y="1487074"/>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02</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24" name="Group 23">
            <a:extLst>
              <a:ext uri="{FF2B5EF4-FFF2-40B4-BE49-F238E27FC236}">
                <a16:creationId xmlns:a16="http://schemas.microsoft.com/office/drawing/2014/main" id="{494220D0-69CA-4C1F-885B-4973D0B31925}"/>
              </a:ext>
            </a:extLst>
          </p:cNvPr>
          <p:cNvGrpSpPr/>
          <p:nvPr/>
        </p:nvGrpSpPr>
        <p:grpSpPr>
          <a:xfrm>
            <a:off x="6436016" y="3992929"/>
            <a:ext cx="5504655" cy="1477328"/>
            <a:chOff x="6017451" y="1474623"/>
            <a:chExt cx="5504655" cy="1477328"/>
          </a:xfrm>
        </p:grpSpPr>
        <p:sp>
          <p:nvSpPr>
            <p:cNvPr id="25" name="TextBox 24">
              <a:extLst>
                <a:ext uri="{FF2B5EF4-FFF2-40B4-BE49-F238E27FC236}">
                  <a16:creationId xmlns:a16="http://schemas.microsoft.com/office/drawing/2014/main" id="{13064CE6-0F26-4ED3-9B59-86651F18B93F}"/>
                </a:ext>
              </a:extLst>
            </p:cNvPr>
            <p:cNvSpPr txBox="1"/>
            <p:nvPr/>
          </p:nvSpPr>
          <p:spPr>
            <a:xfrm>
              <a:off x="6860266" y="1474623"/>
              <a:ext cx="4661840" cy="1477328"/>
            </a:xfrm>
            <a:prstGeom prst="rect">
              <a:avLst/>
            </a:prstGeom>
            <a:noFill/>
          </p:spPr>
          <p:txBody>
            <a:bodyPr wrap="square" lIns="108000" rIns="108000" rtlCol="0">
              <a:spAutoFit/>
            </a:bodyPr>
            <a:lstStyle/>
            <a:p>
              <a:r>
                <a:rPr lang="en-US" altLang="ko-KR" b="1" dirty="0" err="1">
                  <a:solidFill>
                    <a:schemeClr val="bg1"/>
                  </a:solidFill>
                  <a:latin typeface="Candara" panose="020E0502030303020204" pitchFamily="34" charset="0"/>
                  <a:cs typeface="Arial" pitchFamily="34" charset="0"/>
                </a:rPr>
                <a:t>Pendokumentasian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keputusan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Hukuman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Disiplin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termasuk</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dokumen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dalam</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pemeriksaan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diunggah</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ke</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dalam</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sistem</a:t>
              </a:r>
              <a:r>
                <a:rPr lang="en-US" altLang="ko-KR" b="1" dirty="0">
                  <a:solidFill>
                    <a:schemeClr val="bg1"/>
                  </a:solidFill>
                  <a:latin typeface="Candara" panose="020E0502030303020204" pitchFamily="34" charset="0"/>
                  <a:cs typeface="Arial" pitchFamily="34" charset="0"/>
                </a:rPr>
                <a:t> yang </a:t>
              </a:r>
              <a:r>
                <a:rPr lang="en-US" altLang="ko-KR" b="1" dirty="0" err="1">
                  <a:solidFill>
                    <a:schemeClr val="bg1"/>
                  </a:solidFill>
                  <a:latin typeface="Candara" panose="020E0502030303020204" pitchFamily="34" charset="0"/>
                  <a:cs typeface="Arial" pitchFamily="34" charset="0"/>
                </a:rPr>
                <a:t>terintegrasi</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dengan</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Sistem</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Informasi</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Aparatur</a:t>
              </a:r>
              <a:r>
                <a:rPr lang="en-US" altLang="ko-KR" b="1" dirty="0">
                  <a:solidFill>
                    <a:schemeClr val="bg1"/>
                  </a:solidFill>
                  <a:latin typeface="Candara" panose="020E0502030303020204" pitchFamily="34" charset="0"/>
                  <a:cs typeface="Arial" pitchFamily="34" charset="0"/>
                </a:rPr>
                <a:t> </a:t>
              </a:r>
              <a:r>
                <a:rPr lang="en-US" altLang="ko-KR" b="1" dirty="0" err="1">
                  <a:solidFill>
                    <a:schemeClr val="bg1"/>
                  </a:solidFill>
                  <a:latin typeface="Candara" panose="020E0502030303020204" pitchFamily="34" charset="0"/>
                  <a:cs typeface="Arial" pitchFamily="34" charset="0"/>
                </a:rPr>
                <a:t>Sipil</a:t>
              </a:r>
              <a:r>
                <a:rPr lang="en-US" altLang="ko-KR" b="1" dirty="0">
                  <a:solidFill>
                    <a:schemeClr val="bg1"/>
                  </a:solidFill>
                  <a:latin typeface="Candara" panose="020E0502030303020204" pitchFamily="34" charset="0"/>
                  <a:cs typeface="Arial" pitchFamily="34" charset="0"/>
                </a:rPr>
                <a:t> Negara.</a:t>
              </a:r>
              <a:endParaRPr lang="ko-KR" altLang="en-US" b="1" dirty="0">
                <a:solidFill>
                  <a:schemeClr val="bg1"/>
                </a:solidFill>
                <a:latin typeface="Candara" panose="020E0502030303020204" pitchFamily="34" charset="0"/>
                <a:cs typeface="Arial" pitchFamily="34" charset="0"/>
              </a:endParaRPr>
            </a:p>
          </p:txBody>
        </p:sp>
        <p:sp>
          <p:nvSpPr>
            <p:cNvPr id="26" name="TextBox 25">
              <a:extLst>
                <a:ext uri="{FF2B5EF4-FFF2-40B4-BE49-F238E27FC236}">
                  <a16:creationId xmlns:a16="http://schemas.microsoft.com/office/drawing/2014/main" id="{CCE62E53-70DF-40BC-B0D6-E5B3D832A212}"/>
                </a:ext>
              </a:extLst>
            </p:cNvPr>
            <p:cNvSpPr txBox="1"/>
            <p:nvPr/>
          </p:nvSpPr>
          <p:spPr>
            <a:xfrm>
              <a:off x="6017451" y="1523222"/>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03</a:t>
              </a:r>
              <a:endParaRPr lang="ko-KR" altLang="en-US" sz="4400" b="1" dirty="0">
                <a:solidFill>
                  <a:schemeClr val="bg1"/>
                </a:solidFill>
                <a:latin typeface="Tw Cen MT Condensed" panose="020B0606020104020203" pitchFamily="34" charset="0"/>
                <a:cs typeface="Arial" pitchFamily="34" charset="0"/>
              </a:endParaRPr>
            </a:p>
          </p:txBody>
        </p:sp>
      </p:grpSp>
    </p:spTree>
    <p:extLst>
      <p:ext uri="{BB962C8B-B14F-4D97-AF65-F5344CB8AC3E}">
        <p14:creationId xmlns:p14="http://schemas.microsoft.com/office/powerpoint/2010/main" val="284795349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latin typeface="Tw Cen MT Condensed" panose="020B0606020104020203" pitchFamily="34" charset="0"/>
              </a:rPr>
              <a:t>KETENTUAN PERALIHAN</a:t>
            </a:r>
          </a:p>
        </p:txBody>
      </p:sp>
      <p:grpSp>
        <p:nvGrpSpPr>
          <p:cNvPr id="3" name="Graphic 66">
            <a:extLst>
              <a:ext uri="{FF2B5EF4-FFF2-40B4-BE49-F238E27FC236}">
                <a16:creationId xmlns:a16="http://schemas.microsoft.com/office/drawing/2014/main" id="{B518E359-3B6A-432F-BE74-871B9CB26BFE}"/>
              </a:ext>
            </a:extLst>
          </p:cNvPr>
          <p:cNvGrpSpPr/>
          <p:nvPr/>
        </p:nvGrpSpPr>
        <p:grpSpPr>
          <a:xfrm>
            <a:off x="5517091" y="1539310"/>
            <a:ext cx="1516755" cy="4153151"/>
            <a:chOff x="7354684" y="1811872"/>
            <a:chExt cx="1908028" cy="5224528"/>
          </a:xfrm>
        </p:grpSpPr>
        <p:sp>
          <p:nvSpPr>
            <p:cNvPr id="4" name="Freeform: Shape 3">
              <a:extLst>
                <a:ext uri="{FF2B5EF4-FFF2-40B4-BE49-F238E27FC236}">
                  <a16:creationId xmlns:a16="http://schemas.microsoft.com/office/drawing/2014/main" id="{3B3EC644-7F3D-42ED-BB64-B15E2E381287}"/>
                </a:ext>
              </a:extLst>
            </p:cNvPr>
            <p:cNvSpPr/>
            <p:nvPr/>
          </p:nvSpPr>
          <p:spPr>
            <a:xfrm>
              <a:off x="7354343" y="1810707"/>
              <a:ext cx="1901090" cy="5217590"/>
            </a:xfrm>
            <a:custGeom>
              <a:avLst/>
              <a:gdLst>
                <a:gd name="connsiteX0" fmla="*/ 1829966 w 1901089"/>
                <a:gd name="connsiteY0" fmla="*/ 1619173 h 5217589"/>
                <a:gd name="connsiteX1" fmla="*/ 1678712 w 1901089"/>
                <a:gd name="connsiteY1" fmla="*/ 1402699 h 5217589"/>
                <a:gd name="connsiteX2" fmla="*/ 1483052 w 1901089"/>
                <a:gd name="connsiteY2" fmla="*/ 1064805 h 5217589"/>
                <a:gd name="connsiteX3" fmla="*/ 1382447 w 1901089"/>
                <a:gd name="connsiteY3" fmla="*/ 976688 h 5217589"/>
                <a:gd name="connsiteX4" fmla="*/ 1198583 w 1901089"/>
                <a:gd name="connsiteY4" fmla="*/ 916325 h 5217589"/>
                <a:gd name="connsiteX5" fmla="*/ 1198583 w 1901089"/>
                <a:gd name="connsiteY5" fmla="*/ 916325 h 5217589"/>
                <a:gd name="connsiteX6" fmla="*/ 1183318 w 1901089"/>
                <a:gd name="connsiteY6" fmla="*/ 895510 h 5217589"/>
                <a:gd name="connsiteX7" fmla="*/ 1129894 w 1901089"/>
                <a:gd name="connsiteY7" fmla="*/ 633243 h 5217589"/>
                <a:gd name="connsiteX8" fmla="*/ 1007780 w 1901089"/>
                <a:gd name="connsiteY8" fmla="*/ 230129 h 5217589"/>
                <a:gd name="connsiteX9" fmla="*/ 898155 w 1901089"/>
                <a:gd name="connsiteY9" fmla="*/ 60141 h 5217589"/>
                <a:gd name="connsiteX10" fmla="*/ 724698 w 1901089"/>
                <a:gd name="connsiteY10" fmla="*/ 1165 h 5217589"/>
                <a:gd name="connsiteX11" fmla="*/ 369458 w 1901089"/>
                <a:gd name="connsiteY11" fmla="*/ 151032 h 5217589"/>
                <a:gd name="connsiteX12" fmla="*/ 357663 w 1901089"/>
                <a:gd name="connsiteY12" fmla="*/ 211395 h 5217589"/>
                <a:gd name="connsiteX13" fmla="*/ 420107 w 1901089"/>
                <a:gd name="connsiteY13" fmla="*/ 254413 h 5217589"/>
                <a:gd name="connsiteX14" fmla="*/ 420107 w 1901089"/>
                <a:gd name="connsiteY14" fmla="*/ 254413 h 5217589"/>
                <a:gd name="connsiteX15" fmla="*/ 375702 w 1901089"/>
                <a:gd name="connsiteY15" fmla="*/ 293267 h 5217589"/>
                <a:gd name="connsiteX16" fmla="*/ 372233 w 1901089"/>
                <a:gd name="connsiteY16" fmla="*/ 312694 h 5217589"/>
                <a:gd name="connsiteX17" fmla="*/ 382640 w 1901089"/>
                <a:gd name="connsiteY17" fmla="*/ 409137 h 5217589"/>
                <a:gd name="connsiteX18" fmla="*/ 388191 w 1901089"/>
                <a:gd name="connsiteY18" fmla="*/ 479213 h 5217589"/>
                <a:gd name="connsiteX19" fmla="*/ 375008 w 1901089"/>
                <a:gd name="connsiteY19" fmla="*/ 516680 h 5217589"/>
                <a:gd name="connsiteX20" fmla="*/ 397211 w 1901089"/>
                <a:gd name="connsiteY20" fmla="*/ 554147 h 5217589"/>
                <a:gd name="connsiteX21" fmla="*/ 425658 w 1901089"/>
                <a:gd name="connsiteY21" fmla="*/ 585369 h 5217589"/>
                <a:gd name="connsiteX22" fmla="*/ 462431 w 1901089"/>
                <a:gd name="connsiteY22" fmla="*/ 711646 h 5217589"/>
                <a:gd name="connsiteX23" fmla="*/ 539446 w 1901089"/>
                <a:gd name="connsiteY23" fmla="*/ 763683 h 5217589"/>
                <a:gd name="connsiteX24" fmla="*/ 526957 w 1901089"/>
                <a:gd name="connsiteY24" fmla="*/ 799762 h 5217589"/>
                <a:gd name="connsiteX25" fmla="*/ 549159 w 1901089"/>
                <a:gd name="connsiteY25" fmla="*/ 863594 h 5217589"/>
                <a:gd name="connsiteX26" fmla="*/ 549159 w 1901089"/>
                <a:gd name="connsiteY26" fmla="*/ 863594 h 5217589"/>
                <a:gd name="connsiteX27" fmla="*/ 472144 w 1901089"/>
                <a:gd name="connsiteY27" fmla="*/ 917019 h 5217589"/>
                <a:gd name="connsiteX28" fmla="*/ 472144 w 1901089"/>
                <a:gd name="connsiteY28" fmla="*/ 917019 h 5217589"/>
                <a:gd name="connsiteX29" fmla="*/ 380559 w 1901089"/>
                <a:gd name="connsiteY29" fmla="*/ 932977 h 5217589"/>
                <a:gd name="connsiteX30" fmla="*/ 249425 w 1901089"/>
                <a:gd name="connsiteY30" fmla="*/ 1050234 h 5217589"/>
                <a:gd name="connsiteX31" fmla="*/ 200857 w 1901089"/>
                <a:gd name="connsiteY31" fmla="*/ 1232711 h 5217589"/>
                <a:gd name="connsiteX32" fmla="*/ 131474 w 1901089"/>
                <a:gd name="connsiteY32" fmla="*/ 1475551 h 5217589"/>
                <a:gd name="connsiteX33" fmla="*/ 81519 w 1901089"/>
                <a:gd name="connsiteY33" fmla="*/ 1608072 h 5217589"/>
                <a:gd name="connsiteX34" fmla="*/ 73193 w 1901089"/>
                <a:gd name="connsiteY34" fmla="*/ 1848831 h 5217589"/>
                <a:gd name="connsiteX35" fmla="*/ 116210 w 1901089"/>
                <a:gd name="connsiteY35" fmla="*/ 2194357 h 5217589"/>
                <a:gd name="connsiteX36" fmla="*/ 160615 w 1901089"/>
                <a:gd name="connsiteY36" fmla="*/ 2343530 h 5217589"/>
                <a:gd name="connsiteX37" fmla="*/ 171717 w 1901089"/>
                <a:gd name="connsiteY37" fmla="*/ 2349081 h 5217589"/>
                <a:gd name="connsiteX38" fmla="*/ 250119 w 1901089"/>
                <a:gd name="connsiteY38" fmla="*/ 2436503 h 5217589"/>
                <a:gd name="connsiteX39" fmla="*/ 250119 w 1901089"/>
                <a:gd name="connsiteY39" fmla="*/ 2436503 h 5217589"/>
                <a:gd name="connsiteX40" fmla="*/ 243875 w 1901089"/>
                <a:gd name="connsiteY40" fmla="*/ 2454543 h 5217589"/>
                <a:gd name="connsiteX41" fmla="*/ 238324 w 1901089"/>
                <a:gd name="connsiteY41" fmla="*/ 2548904 h 5217589"/>
                <a:gd name="connsiteX42" fmla="*/ 265383 w 1901089"/>
                <a:gd name="connsiteY42" fmla="*/ 2584983 h 5217589"/>
                <a:gd name="connsiteX43" fmla="*/ 282035 w 1901089"/>
                <a:gd name="connsiteY43" fmla="*/ 2608573 h 5217589"/>
                <a:gd name="connsiteX44" fmla="*/ 273709 w 1901089"/>
                <a:gd name="connsiteY44" fmla="*/ 2642570 h 5217589"/>
                <a:gd name="connsiteX45" fmla="*/ 137719 w 1901089"/>
                <a:gd name="connsiteY45" fmla="*/ 3205265 h 5217589"/>
                <a:gd name="connsiteX46" fmla="*/ 87069 w 1901089"/>
                <a:gd name="connsiteY46" fmla="*/ 3546629 h 5217589"/>
                <a:gd name="connsiteX47" fmla="*/ 114129 w 1901089"/>
                <a:gd name="connsiteY47" fmla="*/ 3930316 h 5217589"/>
                <a:gd name="connsiteX48" fmla="*/ 158534 w 1901089"/>
                <a:gd name="connsiteY48" fmla="*/ 4220336 h 5217589"/>
                <a:gd name="connsiteX49" fmla="*/ 177267 w 1901089"/>
                <a:gd name="connsiteY49" fmla="*/ 4517989 h 5217589"/>
                <a:gd name="connsiteX50" fmla="*/ 288973 w 1901089"/>
                <a:gd name="connsiteY50" fmla="*/ 4745564 h 5217589"/>
                <a:gd name="connsiteX51" fmla="*/ 322971 w 1901089"/>
                <a:gd name="connsiteY51" fmla="*/ 4845476 h 5217589"/>
                <a:gd name="connsiteX52" fmla="*/ 252894 w 1901089"/>
                <a:gd name="connsiteY52" fmla="*/ 5036972 h 5217589"/>
                <a:gd name="connsiteX53" fmla="*/ 213346 w 1901089"/>
                <a:gd name="connsiteY53" fmla="*/ 5083459 h 5217589"/>
                <a:gd name="connsiteX54" fmla="*/ 26706 w 1901089"/>
                <a:gd name="connsiteY54" fmla="*/ 5171575 h 5217589"/>
                <a:gd name="connsiteX55" fmla="*/ 1035 w 1901089"/>
                <a:gd name="connsiteY55" fmla="*/ 5189615 h 5217589"/>
                <a:gd name="connsiteX56" fmla="*/ 16993 w 1901089"/>
                <a:gd name="connsiteY56" fmla="*/ 5218755 h 5217589"/>
                <a:gd name="connsiteX57" fmla="*/ 425658 w 1901089"/>
                <a:gd name="connsiteY57" fmla="*/ 5213205 h 5217589"/>
                <a:gd name="connsiteX58" fmla="*/ 506142 w 1901089"/>
                <a:gd name="connsiteY58" fmla="*/ 5113988 h 5217589"/>
                <a:gd name="connsiteX59" fmla="*/ 620623 w 1901089"/>
                <a:gd name="connsiteY59" fmla="*/ 5077908 h 5217589"/>
                <a:gd name="connsiteX60" fmla="*/ 633112 w 1901089"/>
                <a:gd name="connsiteY60" fmla="*/ 5098029 h 5217589"/>
                <a:gd name="connsiteX61" fmla="*/ 634500 w 1901089"/>
                <a:gd name="connsiteY61" fmla="*/ 5212511 h 5217589"/>
                <a:gd name="connsiteX62" fmla="*/ 678905 w 1901089"/>
                <a:gd name="connsiteY62" fmla="*/ 5215980 h 5217589"/>
                <a:gd name="connsiteX63" fmla="*/ 684456 w 1901089"/>
                <a:gd name="connsiteY63" fmla="*/ 5092479 h 5217589"/>
                <a:gd name="connsiteX64" fmla="*/ 708740 w 1901089"/>
                <a:gd name="connsiteY64" fmla="*/ 5061256 h 5217589"/>
                <a:gd name="connsiteX65" fmla="*/ 744819 w 1901089"/>
                <a:gd name="connsiteY65" fmla="*/ 5021708 h 5217589"/>
                <a:gd name="connsiteX66" fmla="*/ 761471 w 1901089"/>
                <a:gd name="connsiteY66" fmla="*/ 5049461 h 5217589"/>
                <a:gd name="connsiteX67" fmla="*/ 762164 w 1901089"/>
                <a:gd name="connsiteY67" fmla="*/ 5172963 h 5217589"/>
                <a:gd name="connsiteX68" fmla="*/ 785061 w 1901089"/>
                <a:gd name="connsiteY68" fmla="*/ 5221531 h 5217589"/>
                <a:gd name="connsiteX69" fmla="*/ 1077856 w 1901089"/>
                <a:gd name="connsiteY69" fmla="*/ 5213205 h 5217589"/>
                <a:gd name="connsiteX70" fmla="*/ 1209684 w 1901089"/>
                <a:gd name="connsiteY70" fmla="*/ 4932898 h 5217589"/>
                <a:gd name="connsiteX71" fmla="*/ 1237437 w 1901089"/>
                <a:gd name="connsiteY71" fmla="*/ 4703935 h 5217589"/>
                <a:gd name="connsiteX72" fmla="*/ 1243681 w 1901089"/>
                <a:gd name="connsiteY72" fmla="*/ 4418077 h 5217589"/>
                <a:gd name="connsiteX73" fmla="*/ 1201358 w 1901089"/>
                <a:gd name="connsiteY73" fmla="*/ 3833874 h 5217589"/>
                <a:gd name="connsiteX74" fmla="*/ 1185400 w 1901089"/>
                <a:gd name="connsiteY74" fmla="*/ 3616012 h 5217589"/>
                <a:gd name="connsiteX75" fmla="*/ 1215928 w 1901089"/>
                <a:gd name="connsiteY75" fmla="*/ 3369703 h 5217589"/>
                <a:gd name="connsiteX76" fmla="*/ 1295718 w 1901089"/>
                <a:gd name="connsiteY76" fmla="*/ 2929122 h 5217589"/>
                <a:gd name="connsiteX77" fmla="*/ 1319309 w 1901089"/>
                <a:gd name="connsiteY77" fmla="*/ 2696689 h 5217589"/>
                <a:gd name="connsiteX78" fmla="*/ 1222867 w 1901089"/>
                <a:gd name="connsiteY78" fmla="*/ 2435116 h 5217589"/>
                <a:gd name="connsiteX79" fmla="*/ 1202052 w 1901089"/>
                <a:gd name="connsiteY79" fmla="*/ 2407362 h 5217589"/>
                <a:gd name="connsiteX80" fmla="*/ 1236049 w 1901089"/>
                <a:gd name="connsiteY80" fmla="*/ 2401812 h 5217589"/>
                <a:gd name="connsiteX81" fmla="*/ 1258946 w 1901089"/>
                <a:gd name="connsiteY81" fmla="*/ 2382385 h 5217589"/>
                <a:gd name="connsiteX82" fmla="*/ 1712015 w 1901089"/>
                <a:gd name="connsiteY82" fmla="*/ 2057673 h 5217589"/>
                <a:gd name="connsiteX83" fmla="*/ 1850087 w 1901089"/>
                <a:gd name="connsiteY83" fmla="*/ 1952211 h 5217589"/>
                <a:gd name="connsiteX84" fmla="*/ 1895880 w 1901089"/>
                <a:gd name="connsiteY84" fmla="*/ 1755164 h 5217589"/>
                <a:gd name="connsiteX85" fmla="*/ 1829966 w 1901089"/>
                <a:gd name="connsiteY85" fmla="*/ 1619173 h 5217589"/>
                <a:gd name="connsiteX86" fmla="*/ 230692 w 1901089"/>
                <a:gd name="connsiteY86" fmla="*/ 2354632 h 5217589"/>
                <a:gd name="connsiteX87" fmla="*/ 230692 w 1901089"/>
                <a:gd name="connsiteY87" fmla="*/ 2354632 h 5217589"/>
                <a:gd name="connsiteX88" fmla="*/ 230692 w 1901089"/>
                <a:gd name="connsiteY88" fmla="*/ 2354632 h 5217589"/>
                <a:gd name="connsiteX89" fmla="*/ 230692 w 1901089"/>
                <a:gd name="connsiteY89" fmla="*/ 2354632 h 5217589"/>
                <a:gd name="connsiteX90" fmla="*/ 270240 w 1901089"/>
                <a:gd name="connsiteY90" fmla="*/ 2303288 h 5217589"/>
                <a:gd name="connsiteX91" fmla="*/ 271628 w 1901089"/>
                <a:gd name="connsiteY91" fmla="*/ 2303288 h 5217589"/>
                <a:gd name="connsiteX92" fmla="*/ 270934 w 1901089"/>
                <a:gd name="connsiteY92" fmla="*/ 2303982 h 5217589"/>
                <a:gd name="connsiteX93" fmla="*/ 270240 w 1901089"/>
                <a:gd name="connsiteY93" fmla="*/ 2303288 h 5217589"/>
                <a:gd name="connsiteX94" fmla="*/ 803794 w 1901089"/>
                <a:gd name="connsiteY94" fmla="*/ 4826049 h 5217589"/>
                <a:gd name="connsiteX95" fmla="*/ 776735 w 1901089"/>
                <a:gd name="connsiteY95" fmla="*/ 4904451 h 5217589"/>
                <a:gd name="connsiteX96" fmla="*/ 747594 w 1901089"/>
                <a:gd name="connsiteY96" fmla="*/ 4991873 h 5217589"/>
                <a:gd name="connsiteX97" fmla="*/ 750369 w 1901089"/>
                <a:gd name="connsiteY97" fmla="*/ 4834374 h 5217589"/>
                <a:gd name="connsiteX98" fmla="*/ 585238 w 1901089"/>
                <a:gd name="connsiteY98" fmla="*/ 4073938 h 5217589"/>
                <a:gd name="connsiteX99" fmla="*/ 544996 w 1901089"/>
                <a:gd name="connsiteY99" fmla="*/ 3892155 h 5217589"/>
                <a:gd name="connsiteX100" fmla="*/ 565117 w 1901089"/>
                <a:gd name="connsiteY100" fmla="*/ 3647234 h 5217589"/>
                <a:gd name="connsiteX101" fmla="*/ 653233 w 1901089"/>
                <a:gd name="connsiteY101" fmla="*/ 3355826 h 5217589"/>
                <a:gd name="connsiteX102" fmla="*/ 685843 w 1901089"/>
                <a:gd name="connsiteY102" fmla="*/ 3104660 h 5217589"/>
                <a:gd name="connsiteX103" fmla="*/ 738574 w 1901089"/>
                <a:gd name="connsiteY103" fmla="*/ 3575770 h 5217589"/>
                <a:gd name="connsiteX104" fmla="*/ 776735 w 1901089"/>
                <a:gd name="connsiteY104" fmla="*/ 3999005 h 5217589"/>
                <a:gd name="connsiteX105" fmla="*/ 807957 w 1901089"/>
                <a:gd name="connsiteY105" fmla="*/ 4313309 h 5217589"/>
                <a:gd name="connsiteX106" fmla="*/ 859994 w 1901089"/>
                <a:gd name="connsiteY106" fmla="*/ 4644266 h 5217589"/>
                <a:gd name="connsiteX107" fmla="*/ 803794 w 1901089"/>
                <a:gd name="connsiteY107" fmla="*/ 4826049 h 5217589"/>
                <a:gd name="connsiteX108" fmla="*/ 1515662 w 1901089"/>
                <a:gd name="connsiteY108" fmla="*/ 1842586 h 5217589"/>
                <a:gd name="connsiteX109" fmla="*/ 1210378 w 1901089"/>
                <a:gd name="connsiteY109" fmla="*/ 2003554 h 5217589"/>
                <a:gd name="connsiteX110" fmla="*/ 1063286 w 1901089"/>
                <a:gd name="connsiteY110" fmla="*/ 2081263 h 5217589"/>
                <a:gd name="connsiteX111" fmla="*/ 1111854 w 1901089"/>
                <a:gd name="connsiteY111" fmla="*/ 1924458 h 5217589"/>
                <a:gd name="connsiteX112" fmla="*/ 1327635 w 1901089"/>
                <a:gd name="connsiteY112" fmla="*/ 1547709 h 5217589"/>
                <a:gd name="connsiteX113" fmla="*/ 1347756 w 1901089"/>
                <a:gd name="connsiteY113" fmla="*/ 1548403 h 5217589"/>
                <a:gd name="connsiteX114" fmla="*/ 1526763 w 1901089"/>
                <a:gd name="connsiteY114" fmla="*/ 1814139 h 5217589"/>
                <a:gd name="connsiteX115" fmla="*/ 1515662 w 1901089"/>
                <a:gd name="connsiteY115" fmla="*/ 1842586 h 52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901089" h="5217589">
                  <a:moveTo>
                    <a:pt x="1829966" y="1619173"/>
                  </a:moveTo>
                  <a:cubicBezTo>
                    <a:pt x="1780011" y="1547015"/>
                    <a:pt x="1730055" y="1474163"/>
                    <a:pt x="1678712" y="1402699"/>
                  </a:cubicBezTo>
                  <a:cubicBezTo>
                    <a:pt x="1603084" y="1295849"/>
                    <a:pt x="1517050" y="1195244"/>
                    <a:pt x="1483052" y="1064805"/>
                  </a:cubicBezTo>
                  <a:cubicBezTo>
                    <a:pt x="1469176" y="1012073"/>
                    <a:pt x="1431015" y="990565"/>
                    <a:pt x="1382447" y="976688"/>
                  </a:cubicBezTo>
                  <a:cubicBezTo>
                    <a:pt x="1320002" y="959343"/>
                    <a:pt x="1257558" y="943385"/>
                    <a:pt x="1198583" y="916325"/>
                  </a:cubicBezTo>
                  <a:lnTo>
                    <a:pt x="1198583" y="916325"/>
                  </a:lnTo>
                  <a:cubicBezTo>
                    <a:pt x="1192338" y="910081"/>
                    <a:pt x="1185400" y="906612"/>
                    <a:pt x="1183318" y="895510"/>
                  </a:cubicBezTo>
                  <a:cubicBezTo>
                    <a:pt x="1168748" y="807394"/>
                    <a:pt x="1150015" y="720666"/>
                    <a:pt x="1129894" y="633243"/>
                  </a:cubicBezTo>
                  <a:cubicBezTo>
                    <a:pt x="1098671" y="495865"/>
                    <a:pt x="1064674" y="359875"/>
                    <a:pt x="1007780" y="230129"/>
                  </a:cubicBezTo>
                  <a:cubicBezTo>
                    <a:pt x="980720" y="167684"/>
                    <a:pt x="948804" y="108015"/>
                    <a:pt x="898155" y="60141"/>
                  </a:cubicBezTo>
                  <a:cubicBezTo>
                    <a:pt x="848893" y="13654"/>
                    <a:pt x="789918" y="-5079"/>
                    <a:pt x="724698" y="1165"/>
                  </a:cubicBezTo>
                  <a:cubicBezTo>
                    <a:pt x="591483" y="15042"/>
                    <a:pt x="477695" y="77487"/>
                    <a:pt x="369458" y="151032"/>
                  </a:cubicBezTo>
                  <a:cubicBezTo>
                    <a:pt x="345867" y="166990"/>
                    <a:pt x="343786" y="186418"/>
                    <a:pt x="357663" y="211395"/>
                  </a:cubicBezTo>
                  <a:cubicBezTo>
                    <a:pt x="371539" y="235679"/>
                    <a:pt x="388885" y="255107"/>
                    <a:pt x="420107" y="254413"/>
                  </a:cubicBezTo>
                  <a:cubicBezTo>
                    <a:pt x="420107" y="254413"/>
                    <a:pt x="420107" y="254413"/>
                    <a:pt x="420107" y="254413"/>
                  </a:cubicBezTo>
                  <a:cubicBezTo>
                    <a:pt x="386803" y="255107"/>
                    <a:pt x="380559" y="260657"/>
                    <a:pt x="375702" y="293267"/>
                  </a:cubicBezTo>
                  <a:cubicBezTo>
                    <a:pt x="375008" y="299512"/>
                    <a:pt x="372927" y="306450"/>
                    <a:pt x="372233" y="312694"/>
                  </a:cubicBezTo>
                  <a:cubicBezTo>
                    <a:pt x="370845" y="345304"/>
                    <a:pt x="361825" y="382771"/>
                    <a:pt x="382640" y="409137"/>
                  </a:cubicBezTo>
                  <a:cubicBezTo>
                    <a:pt x="402068" y="434808"/>
                    <a:pt x="397905" y="454929"/>
                    <a:pt x="388191" y="479213"/>
                  </a:cubicBezTo>
                  <a:cubicBezTo>
                    <a:pt x="383334" y="491702"/>
                    <a:pt x="379865" y="504191"/>
                    <a:pt x="375008" y="516680"/>
                  </a:cubicBezTo>
                  <a:cubicBezTo>
                    <a:pt x="366682" y="538883"/>
                    <a:pt x="376396" y="550678"/>
                    <a:pt x="397211" y="554147"/>
                  </a:cubicBezTo>
                  <a:cubicBezTo>
                    <a:pt x="415944" y="556922"/>
                    <a:pt x="422189" y="568023"/>
                    <a:pt x="425658" y="585369"/>
                  </a:cubicBezTo>
                  <a:cubicBezTo>
                    <a:pt x="434677" y="628386"/>
                    <a:pt x="446473" y="670710"/>
                    <a:pt x="462431" y="711646"/>
                  </a:cubicBezTo>
                  <a:cubicBezTo>
                    <a:pt x="479776" y="756745"/>
                    <a:pt x="492265" y="764377"/>
                    <a:pt x="539446" y="763683"/>
                  </a:cubicBezTo>
                  <a:cubicBezTo>
                    <a:pt x="515162" y="768540"/>
                    <a:pt x="514468" y="780335"/>
                    <a:pt x="526957" y="799762"/>
                  </a:cubicBezTo>
                  <a:cubicBezTo>
                    <a:pt x="538752" y="819189"/>
                    <a:pt x="544996" y="841392"/>
                    <a:pt x="549159" y="863594"/>
                  </a:cubicBezTo>
                  <a:cubicBezTo>
                    <a:pt x="549159" y="863594"/>
                    <a:pt x="549159" y="863594"/>
                    <a:pt x="549159" y="863594"/>
                  </a:cubicBezTo>
                  <a:cubicBezTo>
                    <a:pt x="514468" y="868451"/>
                    <a:pt x="493653" y="893429"/>
                    <a:pt x="472144" y="917019"/>
                  </a:cubicBezTo>
                  <a:cubicBezTo>
                    <a:pt x="472144" y="917019"/>
                    <a:pt x="472144" y="917019"/>
                    <a:pt x="472144" y="917019"/>
                  </a:cubicBezTo>
                  <a:cubicBezTo>
                    <a:pt x="440228" y="913550"/>
                    <a:pt x="411087" y="926733"/>
                    <a:pt x="380559" y="932977"/>
                  </a:cubicBezTo>
                  <a:cubicBezTo>
                    <a:pt x="314645" y="946854"/>
                    <a:pt x="273709" y="989177"/>
                    <a:pt x="249425" y="1050234"/>
                  </a:cubicBezTo>
                  <a:cubicBezTo>
                    <a:pt x="225835" y="1109209"/>
                    <a:pt x="214734" y="1171654"/>
                    <a:pt x="200857" y="1232711"/>
                  </a:cubicBezTo>
                  <a:cubicBezTo>
                    <a:pt x="182124" y="1315277"/>
                    <a:pt x="168247" y="1398536"/>
                    <a:pt x="131474" y="1475551"/>
                  </a:cubicBezTo>
                  <a:cubicBezTo>
                    <a:pt x="111353" y="1517875"/>
                    <a:pt x="91232" y="1560892"/>
                    <a:pt x="81519" y="1608072"/>
                  </a:cubicBezTo>
                  <a:cubicBezTo>
                    <a:pt x="65561" y="1687862"/>
                    <a:pt x="68336" y="1768346"/>
                    <a:pt x="73193" y="1848831"/>
                  </a:cubicBezTo>
                  <a:cubicBezTo>
                    <a:pt x="80825" y="1964700"/>
                    <a:pt x="96089" y="2079876"/>
                    <a:pt x="116210" y="2194357"/>
                  </a:cubicBezTo>
                  <a:cubicBezTo>
                    <a:pt x="125230" y="2245701"/>
                    <a:pt x="134944" y="2297044"/>
                    <a:pt x="160615" y="2343530"/>
                  </a:cubicBezTo>
                  <a:cubicBezTo>
                    <a:pt x="162697" y="2347000"/>
                    <a:pt x="162697" y="2358794"/>
                    <a:pt x="171717" y="2349081"/>
                  </a:cubicBezTo>
                  <a:cubicBezTo>
                    <a:pt x="180736" y="2393486"/>
                    <a:pt x="209877" y="2420545"/>
                    <a:pt x="250119" y="2436503"/>
                  </a:cubicBezTo>
                  <a:lnTo>
                    <a:pt x="250119" y="2436503"/>
                  </a:lnTo>
                  <a:cubicBezTo>
                    <a:pt x="243181" y="2440666"/>
                    <a:pt x="244568" y="2447605"/>
                    <a:pt x="243875" y="2454543"/>
                  </a:cubicBezTo>
                  <a:cubicBezTo>
                    <a:pt x="242487" y="2485765"/>
                    <a:pt x="242487" y="2517681"/>
                    <a:pt x="238324" y="2548904"/>
                  </a:cubicBezTo>
                  <a:cubicBezTo>
                    <a:pt x="235549" y="2571800"/>
                    <a:pt x="237630" y="2585676"/>
                    <a:pt x="265383" y="2584983"/>
                  </a:cubicBezTo>
                  <a:cubicBezTo>
                    <a:pt x="279954" y="2584289"/>
                    <a:pt x="288973" y="2591227"/>
                    <a:pt x="282035" y="2608573"/>
                  </a:cubicBezTo>
                  <a:cubicBezTo>
                    <a:pt x="277872" y="2618980"/>
                    <a:pt x="276485" y="2631469"/>
                    <a:pt x="273709" y="2642570"/>
                  </a:cubicBezTo>
                  <a:cubicBezTo>
                    <a:pt x="227223" y="2829904"/>
                    <a:pt x="176573" y="3016544"/>
                    <a:pt x="137719" y="3205265"/>
                  </a:cubicBezTo>
                  <a:cubicBezTo>
                    <a:pt x="114823" y="3318359"/>
                    <a:pt x="94702" y="3431453"/>
                    <a:pt x="87069" y="3546629"/>
                  </a:cubicBezTo>
                  <a:cubicBezTo>
                    <a:pt x="78050" y="3675681"/>
                    <a:pt x="91232" y="3803345"/>
                    <a:pt x="114129" y="3930316"/>
                  </a:cubicBezTo>
                  <a:cubicBezTo>
                    <a:pt x="131474" y="4026758"/>
                    <a:pt x="154371" y="4121813"/>
                    <a:pt x="158534" y="4220336"/>
                  </a:cubicBezTo>
                  <a:cubicBezTo>
                    <a:pt x="162697" y="4319554"/>
                    <a:pt x="169635" y="4418771"/>
                    <a:pt x="177267" y="4517989"/>
                  </a:cubicBezTo>
                  <a:cubicBezTo>
                    <a:pt x="184205" y="4608186"/>
                    <a:pt x="243181" y="4706710"/>
                    <a:pt x="288973" y="4745564"/>
                  </a:cubicBezTo>
                  <a:cubicBezTo>
                    <a:pt x="323665" y="4774705"/>
                    <a:pt x="332685" y="4805234"/>
                    <a:pt x="322971" y="4845476"/>
                  </a:cubicBezTo>
                  <a:cubicBezTo>
                    <a:pt x="307013" y="4912083"/>
                    <a:pt x="279954" y="4974528"/>
                    <a:pt x="252894" y="5036972"/>
                  </a:cubicBezTo>
                  <a:cubicBezTo>
                    <a:pt x="243875" y="5057093"/>
                    <a:pt x="231386" y="5071664"/>
                    <a:pt x="213346" y="5083459"/>
                  </a:cubicBezTo>
                  <a:cubicBezTo>
                    <a:pt x="155065" y="5120232"/>
                    <a:pt x="90539" y="5145210"/>
                    <a:pt x="26706" y="5171575"/>
                  </a:cubicBezTo>
                  <a:cubicBezTo>
                    <a:pt x="16993" y="5175738"/>
                    <a:pt x="5198" y="5177126"/>
                    <a:pt x="1035" y="5189615"/>
                  </a:cubicBezTo>
                  <a:cubicBezTo>
                    <a:pt x="-3128" y="5203491"/>
                    <a:pt x="5892" y="5211817"/>
                    <a:pt x="16993" y="5218755"/>
                  </a:cubicBezTo>
                  <a:cubicBezTo>
                    <a:pt x="137719" y="5220837"/>
                    <a:pt x="415944" y="5226387"/>
                    <a:pt x="425658" y="5213205"/>
                  </a:cubicBezTo>
                  <a:cubicBezTo>
                    <a:pt x="450636" y="5175738"/>
                    <a:pt x="472144" y="5138272"/>
                    <a:pt x="506142" y="5113988"/>
                  </a:cubicBezTo>
                  <a:cubicBezTo>
                    <a:pt x="539446" y="5089704"/>
                    <a:pt x="581075" y="5084847"/>
                    <a:pt x="620623" y="5077908"/>
                  </a:cubicBezTo>
                  <a:cubicBezTo>
                    <a:pt x="633112" y="5075827"/>
                    <a:pt x="633112" y="5089009"/>
                    <a:pt x="633112" y="5098029"/>
                  </a:cubicBezTo>
                  <a:cubicBezTo>
                    <a:pt x="635194" y="5125089"/>
                    <a:pt x="631725" y="5185452"/>
                    <a:pt x="634500" y="5212511"/>
                  </a:cubicBezTo>
                  <a:cubicBezTo>
                    <a:pt x="635194" y="5219449"/>
                    <a:pt x="655315" y="5222918"/>
                    <a:pt x="678905" y="5215980"/>
                  </a:cubicBezTo>
                  <a:cubicBezTo>
                    <a:pt x="680987" y="5154923"/>
                    <a:pt x="685149" y="5120232"/>
                    <a:pt x="684456" y="5092479"/>
                  </a:cubicBezTo>
                  <a:cubicBezTo>
                    <a:pt x="683762" y="5077214"/>
                    <a:pt x="698332" y="5070970"/>
                    <a:pt x="708740" y="5061256"/>
                  </a:cubicBezTo>
                  <a:cubicBezTo>
                    <a:pt x="728167" y="5042523"/>
                    <a:pt x="725392" y="5023790"/>
                    <a:pt x="744819" y="5021708"/>
                  </a:cubicBezTo>
                  <a:cubicBezTo>
                    <a:pt x="758695" y="5020321"/>
                    <a:pt x="764246" y="5034891"/>
                    <a:pt x="761471" y="5049461"/>
                  </a:cubicBezTo>
                  <a:cubicBezTo>
                    <a:pt x="754532" y="5086234"/>
                    <a:pt x="763552" y="5136190"/>
                    <a:pt x="762164" y="5172963"/>
                  </a:cubicBezTo>
                  <a:cubicBezTo>
                    <a:pt x="760777" y="5215980"/>
                    <a:pt x="774653" y="5221531"/>
                    <a:pt x="785061" y="5221531"/>
                  </a:cubicBezTo>
                  <a:cubicBezTo>
                    <a:pt x="878728" y="5227081"/>
                    <a:pt x="934234" y="5223612"/>
                    <a:pt x="1077856" y="5213205"/>
                  </a:cubicBezTo>
                  <a:cubicBezTo>
                    <a:pt x="1096590" y="5218062"/>
                    <a:pt x="1229111" y="5041829"/>
                    <a:pt x="1209684" y="4932898"/>
                  </a:cubicBezTo>
                  <a:cubicBezTo>
                    <a:pt x="1197195" y="4862127"/>
                    <a:pt x="1235355" y="4776787"/>
                    <a:pt x="1237437" y="4703935"/>
                  </a:cubicBezTo>
                  <a:cubicBezTo>
                    <a:pt x="1240212" y="4603330"/>
                    <a:pt x="1238825" y="4518682"/>
                    <a:pt x="1243681" y="4418077"/>
                  </a:cubicBezTo>
                  <a:cubicBezTo>
                    <a:pt x="1252701" y="4221724"/>
                    <a:pt x="1240906" y="4026758"/>
                    <a:pt x="1201358" y="3833874"/>
                  </a:cubicBezTo>
                  <a:cubicBezTo>
                    <a:pt x="1186787" y="3762409"/>
                    <a:pt x="1181237" y="3689557"/>
                    <a:pt x="1185400" y="3616012"/>
                  </a:cubicBezTo>
                  <a:cubicBezTo>
                    <a:pt x="1189563" y="3532752"/>
                    <a:pt x="1202746" y="3451574"/>
                    <a:pt x="1215928" y="3369703"/>
                  </a:cubicBezTo>
                  <a:cubicBezTo>
                    <a:pt x="1240212" y="3222611"/>
                    <a:pt x="1266578" y="3075519"/>
                    <a:pt x="1295718" y="2929122"/>
                  </a:cubicBezTo>
                  <a:cubicBezTo>
                    <a:pt x="1310983" y="2852800"/>
                    <a:pt x="1319309" y="2775092"/>
                    <a:pt x="1319309" y="2696689"/>
                  </a:cubicBezTo>
                  <a:cubicBezTo>
                    <a:pt x="1319309" y="2598165"/>
                    <a:pt x="1280454" y="2512824"/>
                    <a:pt x="1222867" y="2435116"/>
                  </a:cubicBezTo>
                  <a:cubicBezTo>
                    <a:pt x="1215928" y="2426096"/>
                    <a:pt x="1208990" y="2416382"/>
                    <a:pt x="1202052" y="2407362"/>
                  </a:cubicBezTo>
                  <a:cubicBezTo>
                    <a:pt x="1217316" y="2417770"/>
                    <a:pt x="1226336" y="2412219"/>
                    <a:pt x="1236049" y="2401812"/>
                  </a:cubicBezTo>
                  <a:cubicBezTo>
                    <a:pt x="1242988" y="2394874"/>
                    <a:pt x="1250620" y="2388629"/>
                    <a:pt x="1258946" y="2382385"/>
                  </a:cubicBezTo>
                  <a:cubicBezTo>
                    <a:pt x="1407425" y="2270678"/>
                    <a:pt x="1561455" y="2166604"/>
                    <a:pt x="1712015" y="2057673"/>
                  </a:cubicBezTo>
                  <a:cubicBezTo>
                    <a:pt x="1759196" y="2023675"/>
                    <a:pt x="1809845" y="1994534"/>
                    <a:pt x="1850087" y="1952211"/>
                  </a:cubicBezTo>
                  <a:cubicBezTo>
                    <a:pt x="1903512" y="1895317"/>
                    <a:pt x="1922246" y="1830791"/>
                    <a:pt x="1895880" y="1755164"/>
                  </a:cubicBezTo>
                  <a:cubicBezTo>
                    <a:pt x="1879228" y="1707290"/>
                    <a:pt x="1859107" y="1660803"/>
                    <a:pt x="1829966" y="1619173"/>
                  </a:cubicBezTo>
                  <a:close/>
                  <a:moveTo>
                    <a:pt x="230692" y="2354632"/>
                  </a:moveTo>
                  <a:cubicBezTo>
                    <a:pt x="230692" y="2354632"/>
                    <a:pt x="230692" y="2354632"/>
                    <a:pt x="230692" y="2354632"/>
                  </a:cubicBezTo>
                  <a:cubicBezTo>
                    <a:pt x="230692" y="2354632"/>
                    <a:pt x="230692" y="2354632"/>
                    <a:pt x="230692" y="2354632"/>
                  </a:cubicBezTo>
                  <a:cubicBezTo>
                    <a:pt x="230692" y="2354632"/>
                    <a:pt x="230692" y="2354632"/>
                    <a:pt x="230692" y="2354632"/>
                  </a:cubicBezTo>
                  <a:close/>
                  <a:moveTo>
                    <a:pt x="270240" y="2303288"/>
                  </a:moveTo>
                  <a:cubicBezTo>
                    <a:pt x="270934" y="2303288"/>
                    <a:pt x="270934" y="2303288"/>
                    <a:pt x="271628" y="2303288"/>
                  </a:cubicBezTo>
                  <a:cubicBezTo>
                    <a:pt x="271628" y="2303288"/>
                    <a:pt x="271628" y="2303982"/>
                    <a:pt x="270934" y="2303982"/>
                  </a:cubicBezTo>
                  <a:cubicBezTo>
                    <a:pt x="270934" y="2303982"/>
                    <a:pt x="270240" y="2303982"/>
                    <a:pt x="270240" y="2303288"/>
                  </a:cubicBezTo>
                  <a:close/>
                  <a:moveTo>
                    <a:pt x="803794" y="4826049"/>
                  </a:moveTo>
                  <a:cubicBezTo>
                    <a:pt x="778816" y="4848945"/>
                    <a:pt x="769797" y="4871841"/>
                    <a:pt x="776735" y="4904451"/>
                  </a:cubicBezTo>
                  <a:cubicBezTo>
                    <a:pt x="780204" y="4920409"/>
                    <a:pt x="747594" y="4968977"/>
                    <a:pt x="747594" y="4991873"/>
                  </a:cubicBezTo>
                  <a:cubicBezTo>
                    <a:pt x="732330" y="4946775"/>
                    <a:pt x="758001" y="4873923"/>
                    <a:pt x="750369" y="4834374"/>
                  </a:cubicBezTo>
                  <a:cubicBezTo>
                    <a:pt x="702495" y="4579046"/>
                    <a:pt x="649764" y="4325798"/>
                    <a:pt x="585238" y="4073938"/>
                  </a:cubicBezTo>
                  <a:cubicBezTo>
                    <a:pt x="569974" y="4013575"/>
                    <a:pt x="550547" y="3953906"/>
                    <a:pt x="544996" y="3892155"/>
                  </a:cubicBezTo>
                  <a:cubicBezTo>
                    <a:pt x="539446" y="3824854"/>
                    <a:pt x="535283" y="3706903"/>
                    <a:pt x="565117" y="3647234"/>
                  </a:cubicBezTo>
                  <a:cubicBezTo>
                    <a:pt x="617848" y="3543854"/>
                    <a:pt x="631031" y="3468226"/>
                    <a:pt x="653233" y="3355826"/>
                  </a:cubicBezTo>
                  <a:cubicBezTo>
                    <a:pt x="655315" y="3345419"/>
                    <a:pt x="683068" y="3115761"/>
                    <a:pt x="685843" y="3104660"/>
                  </a:cubicBezTo>
                  <a:cubicBezTo>
                    <a:pt x="704577" y="3183063"/>
                    <a:pt x="731636" y="3495286"/>
                    <a:pt x="738574" y="3575770"/>
                  </a:cubicBezTo>
                  <a:cubicBezTo>
                    <a:pt x="750369" y="3717310"/>
                    <a:pt x="763552" y="3858158"/>
                    <a:pt x="776735" y="3999005"/>
                  </a:cubicBezTo>
                  <a:cubicBezTo>
                    <a:pt x="786448" y="4103773"/>
                    <a:pt x="794081" y="4208541"/>
                    <a:pt x="807957" y="4313309"/>
                  </a:cubicBezTo>
                  <a:cubicBezTo>
                    <a:pt x="822528" y="4424322"/>
                    <a:pt x="839179" y="4534641"/>
                    <a:pt x="859994" y="4644266"/>
                  </a:cubicBezTo>
                  <a:cubicBezTo>
                    <a:pt x="873871" y="4717118"/>
                    <a:pt x="856525" y="4778174"/>
                    <a:pt x="803794" y="4826049"/>
                  </a:cubicBezTo>
                  <a:close/>
                  <a:moveTo>
                    <a:pt x="1515662" y="1842586"/>
                  </a:moveTo>
                  <a:cubicBezTo>
                    <a:pt x="1413669" y="1896705"/>
                    <a:pt x="1312370" y="1950130"/>
                    <a:pt x="1210378" y="2003554"/>
                  </a:cubicBezTo>
                  <a:cubicBezTo>
                    <a:pt x="1163197" y="2028532"/>
                    <a:pt x="1115323" y="2053510"/>
                    <a:pt x="1063286" y="2081263"/>
                  </a:cubicBezTo>
                  <a:cubicBezTo>
                    <a:pt x="1070224" y="2021594"/>
                    <a:pt x="1090345" y="1972332"/>
                    <a:pt x="1111854" y="1924458"/>
                  </a:cubicBezTo>
                  <a:cubicBezTo>
                    <a:pt x="1171523" y="1791937"/>
                    <a:pt x="1249232" y="1669823"/>
                    <a:pt x="1327635" y="1547709"/>
                  </a:cubicBezTo>
                  <a:cubicBezTo>
                    <a:pt x="1335961" y="1534526"/>
                    <a:pt x="1340124" y="1536608"/>
                    <a:pt x="1347756" y="1548403"/>
                  </a:cubicBezTo>
                  <a:cubicBezTo>
                    <a:pt x="1406731" y="1637213"/>
                    <a:pt x="1465706" y="1726023"/>
                    <a:pt x="1526763" y="1814139"/>
                  </a:cubicBezTo>
                  <a:cubicBezTo>
                    <a:pt x="1539252" y="1832873"/>
                    <a:pt x="1526763" y="1836342"/>
                    <a:pt x="1515662" y="1842586"/>
                  </a:cubicBezTo>
                  <a:close/>
                </a:path>
              </a:pathLst>
            </a:custGeom>
            <a:solidFill>
              <a:srgbClr val="000000"/>
            </a:solidFill>
            <a:ln w="6927"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A3BA35F-B9B3-42DE-8153-6C69A1C50026}"/>
                </a:ext>
              </a:extLst>
            </p:cNvPr>
            <p:cNvSpPr/>
            <p:nvPr/>
          </p:nvSpPr>
          <p:spPr>
            <a:xfrm>
              <a:off x="7695937" y="1812094"/>
              <a:ext cx="846471" cy="1068496"/>
            </a:xfrm>
            <a:custGeom>
              <a:avLst/>
              <a:gdLst>
                <a:gd name="connsiteX0" fmla="*/ 849357 w 846470"/>
                <a:gd name="connsiteY0" fmla="*/ 915631 h 1068495"/>
                <a:gd name="connsiteX1" fmla="*/ 845888 w 846470"/>
                <a:gd name="connsiteY1" fmla="*/ 946854 h 1068495"/>
                <a:gd name="connsiteX2" fmla="*/ 827154 w 846470"/>
                <a:gd name="connsiteY2" fmla="*/ 963505 h 1068495"/>
                <a:gd name="connsiteX3" fmla="*/ 685613 w 846470"/>
                <a:gd name="connsiteY3" fmla="*/ 927426 h 1068495"/>
                <a:gd name="connsiteX4" fmla="*/ 659942 w 846470"/>
                <a:gd name="connsiteY4" fmla="*/ 939221 h 1068495"/>
                <a:gd name="connsiteX5" fmla="*/ 625944 w 846470"/>
                <a:gd name="connsiteY5" fmla="*/ 984320 h 1068495"/>
                <a:gd name="connsiteX6" fmla="*/ 514932 w 846470"/>
                <a:gd name="connsiteY6" fmla="*/ 1075212 h 1068495"/>
                <a:gd name="connsiteX7" fmla="*/ 517707 w 846470"/>
                <a:gd name="connsiteY7" fmla="*/ 1044683 h 1068495"/>
                <a:gd name="connsiteX8" fmla="*/ 541991 w 846470"/>
                <a:gd name="connsiteY8" fmla="*/ 878858 h 1068495"/>
                <a:gd name="connsiteX9" fmla="*/ 464282 w 846470"/>
                <a:gd name="connsiteY9" fmla="*/ 1029419 h 1068495"/>
                <a:gd name="connsiteX10" fmla="*/ 458732 w 846470"/>
                <a:gd name="connsiteY10" fmla="*/ 1040520 h 1068495"/>
                <a:gd name="connsiteX11" fmla="*/ 444161 w 846470"/>
                <a:gd name="connsiteY11" fmla="*/ 1055785 h 1068495"/>
                <a:gd name="connsiteX12" fmla="*/ 432366 w 846470"/>
                <a:gd name="connsiteY12" fmla="*/ 1036357 h 1068495"/>
                <a:gd name="connsiteX13" fmla="*/ 406001 w 846470"/>
                <a:gd name="connsiteY13" fmla="*/ 894817 h 1068495"/>
                <a:gd name="connsiteX14" fmla="*/ 361596 w 846470"/>
                <a:gd name="connsiteY14" fmla="*/ 714421 h 1068495"/>
                <a:gd name="connsiteX15" fmla="*/ 278336 w 846470"/>
                <a:gd name="connsiteY15" fmla="*/ 496559 h 1068495"/>
                <a:gd name="connsiteX16" fmla="*/ 90309 w 846470"/>
                <a:gd name="connsiteY16" fmla="*/ 271065 h 1068495"/>
                <a:gd name="connsiteX17" fmla="*/ 70882 w 846470"/>
                <a:gd name="connsiteY17" fmla="*/ 253025 h 1068495"/>
                <a:gd name="connsiteX18" fmla="*/ 8437 w 846470"/>
                <a:gd name="connsiteY18" fmla="*/ 210008 h 1068495"/>
                <a:gd name="connsiteX19" fmla="*/ 20232 w 846470"/>
                <a:gd name="connsiteY19" fmla="*/ 149645 h 1068495"/>
                <a:gd name="connsiteX20" fmla="*/ 376166 w 846470"/>
                <a:gd name="connsiteY20" fmla="*/ 1165 h 1068495"/>
                <a:gd name="connsiteX21" fmla="*/ 549623 w 846470"/>
                <a:gd name="connsiteY21" fmla="*/ 60141 h 1068495"/>
                <a:gd name="connsiteX22" fmla="*/ 659248 w 846470"/>
                <a:gd name="connsiteY22" fmla="*/ 230129 h 1068495"/>
                <a:gd name="connsiteX23" fmla="*/ 781362 w 846470"/>
                <a:gd name="connsiteY23" fmla="*/ 633243 h 1068495"/>
                <a:gd name="connsiteX24" fmla="*/ 834787 w 846470"/>
                <a:gd name="connsiteY24" fmla="*/ 895510 h 1068495"/>
                <a:gd name="connsiteX25" fmla="*/ 849357 w 846470"/>
                <a:gd name="connsiteY25" fmla="*/ 915631 h 10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470" h="1068495">
                  <a:moveTo>
                    <a:pt x="849357" y="915631"/>
                  </a:moveTo>
                  <a:cubicBezTo>
                    <a:pt x="829930" y="923264"/>
                    <a:pt x="843806" y="937834"/>
                    <a:pt x="845888" y="946854"/>
                  </a:cubicBezTo>
                  <a:cubicBezTo>
                    <a:pt x="850051" y="966975"/>
                    <a:pt x="844500" y="968362"/>
                    <a:pt x="827154" y="963505"/>
                  </a:cubicBezTo>
                  <a:cubicBezTo>
                    <a:pt x="779974" y="951017"/>
                    <a:pt x="732794" y="939221"/>
                    <a:pt x="685613" y="927426"/>
                  </a:cubicBezTo>
                  <a:cubicBezTo>
                    <a:pt x="673818" y="924651"/>
                    <a:pt x="664105" y="923264"/>
                    <a:pt x="659942" y="939221"/>
                  </a:cubicBezTo>
                  <a:cubicBezTo>
                    <a:pt x="655085" y="958649"/>
                    <a:pt x="639821" y="971832"/>
                    <a:pt x="625944" y="984320"/>
                  </a:cubicBezTo>
                  <a:cubicBezTo>
                    <a:pt x="590559" y="1016236"/>
                    <a:pt x="555868" y="1050234"/>
                    <a:pt x="514932" y="1075212"/>
                  </a:cubicBezTo>
                  <a:cubicBezTo>
                    <a:pt x="507300" y="1064111"/>
                    <a:pt x="514238" y="1054397"/>
                    <a:pt x="517707" y="1044683"/>
                  </a:cubicBezTo>
                  <a:cubicBezTo>
                    <a:pt x="537828" y="991259"/>
                    <a:pt x="549623" y="937140"/>
                    <a:pt x="541991" y="878858"/>
                  </a:cubicBezTo>
                  <a:cubicBezTo>
                    <a:pt x="516319" y="929508"/>
                    <a:pt x="491342" y="980157"/>
                    <a:pt x="464282" y="1029419"/>
                  </a:cubicBezTo>
                  <a:cubicBezTo>
                    <a:pt x="462201" y="1032888"/>
                    <a:pt x="460813" y="1037051"/>
                    <a:pt x="458732" y="1040520"/>
                  </a:cubicBezTo>
                  <a:cubicBezTo>
                    <a:pt x="454569" y="1046765"/>
                    <a:pt x="451793" y="1056479"/>
                    <a:pt x="444161" y="1055785"/>
                  </a:cubicBezTo>
                  <a:cubicBezTo>
                    <a:pt x="434448" y="1054397"/>
                    <a:pt x="433754" y="1043990"/>
                    <a:pt x="432366" y="1036357"/>
                  </a:cubicBezTo>
                  <a:cubicBezTo>
                    <a:pt x="424734" y="989177"/>
                    <a:pt x="418490" y="941303"/>
                    <a:pt x="406001" y="894817"/>
                  </a:cubicBezTo>
                  <a:cubicBezTo>
                    <a:pt x="400450" y="832372"/>
                    <a:pt x="381717" y="773397"/>
                    <a:pt x="361596" y="714421"/>
                  </a:cubicBezTo>
                  <a:cubicBezTo>
                    <a:pt x="335924" y="640875"/>
                    <a:pt x="308865" y="568023"/>
                    <a:pt x="278336" y="496559"/>
                  </a:cubicBezTo>
                  <a:cubicBezTo>
                    <a:pt x="237400" y="400811"/>
                    <a:pt x="172180" y="329346"/>
                    <a:pt x="90309" y="271065"/>
                  </a:cubicBezTo>
                  <a:cubicBezTo>
                    <a:pt x="83370" y="266208"/>
                    <a:pt x="73657" y="263433"/>
                    <a:pt x="70882" y="253025"/>
                  </a:cubicBezTo>
                  <a:cubicBezTo>
                    <a:pt x="39659" y="253719"/>
                    <a:pt x="23007" y="234292"/>
                    <a:pt x="8437" y="210008"/>
                  </a:cubicBezTo>
                  <a:cubicBezTo>
                    <a:pt x="-5440" y="185724"/>
                    <a:pt x="-2664" y="165603"/>
                    <a:pt x="20232" y="149645"/>
                  </a:cubicBezTo>
                  <a:cubicBezTo>
                    <a:pt x="129163" y="76099"/>
                    <a:pt x="242951" y="13654"/>
                    <a:pt x="376166" y="1165"/>
                  </a:cubicBezTo>
                  <a:cubicBezTo>
                    <a:pt x="441386" y="-5079"/>
                    <a:pt x="500361" y="13654"/>
                    <a:pt x="549623" y="60141"/>
                  </a:cubicBezTo>
                  <a:cubicBezTo>
                    <a:pt x="600273" y="108015"/>
                    <a:pt x="632189" y="167684"/>
                    <a:pt x="659248" y="230129"/>
                  </a:cubicBezTo>
                  <a:cubicBezTo>
                    <a:pt x="716142" y="359181"/>
                    <a:pt x="749446" y="495865"/>
                    <a:pt x="781362" y="633243"/>
                  </a:cubicBezTo>
                  <a:cubicBezTo>
                    <a:pt x="801483" y="719972"/>
                    <a:pt x="820216" y="807394"/>
                    <a:pt x="834787" y="895510"/>
                  </a:cubicBezTo>
                  <a:cubicBezTo>
                    <a:pt x="836174" y="905918"/>
                    <a:pt x="843806" y="909387"/>
                    <a:pt x="849357" y="915631"/>
                  </a:cubicBezTo>
                  <a:close/>
                </a:path>
              </a:pathLst>
            </a:custGeom>
            <a:solidFill>
              <a:srgbClr val="663515"/>
            </a:solidFill>
            <a:ln w="692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7F1A391-4A53-475B-A74E-BFCAE2FC25F5}"/>
                </a:ext>
              </a:extLst>
            </p:cNvPr>
            <p:cNvSpPr/>
            <p:nvPr/>
          </p:nvSpPr>
          <p:spPr>
            <a:xfrm>
              <a:off x="7682420" y="2663893"/>
              <a:ext cx="562001" cy="881162"/>
            </a:xfrm>
            <a:custGeom>
              <a:avLst/>
              <a:gdLst>
                <a:gd name="connsiteX0" fmla="*/ 424374 w 562000"/>
                <a:gd name="connsiteY0" fmla="*/ 38854 h 881162"/>
                <a:gd name="connsiteX1" fmla="*/ 454903 w 562000"/>
                <a:gd name="connsiteY1" fmla="*/ 205373 h 881162"/>
                <a:gd name="connsiteX2" fmla="*/ 561752 w 562000"/>
                <a:gd name="connsiteY2" fmla="*/ 0 h 881162"/>
                <a:gd name="connsiteX3" fmla="*/ 536775 w 562000"/>
                <a:gd name="connsiteY3" fmla="*/ 194966 h 881162"/>
                <a:gd name="connsiteX4" fmla="*/ 527755 w 562000"/>
                <a:gd name="connsiteY4" fmla="*/ 222719 h 881162"/>
                <a:gd name="connsiteX5" fmla="*/ 469473 w 562000"/>
                <a:gd name="connsiteY5" fmla="*/ 308754 h 881162"/>
                <a:gd name="connsiteX6" fmla="*/ 334870 w 562000"/>
                <a:gd name="connsiteY6" fmla="*/ 543268 h 881162"/>
                <a:gd name="connsiteX7" fmla="*/ 205125 w 562000"/>
                <a:gd name="connsiteY7" fmla="*/ 786801 h 881162"/>
                <a:gd name="connsiteX8" fmla="*/ 142680 w 562000"/>
                <a:gd name="connsiteY8" fmla="*/ 881856 h 881162"/>
                <a:gd name="connsiteX9" fmla="*/ 126722 w 562000"/>
                <a:gd name="connsiteY9" fmla="*/ 879774 h 881162"/>
                <a:gd name="connsiteX10" fmla="*/ 7383 w 562000"/>
                <a:gd name="connsiteY10" fmla="*/ 615426 h 881162"/>
                <a:gd name="connsiteX11" fmla="*/ 42075 w 562000"/>
                <a:gd name="connsiteY11" fmla="*/ 430867 h 881162"/>
                <a:gd name="connsiteX12" fmla="*/ 114927 w 562000"/>
                <a:gd name="connsiteY12" fmla="*/ 299040 h 881162"/>
                <a:gd name="connsiteX13" fmla="*/ 123947 w 562000"/>
                <a:gd name="connsiteY13" fmla="*/ 104074 h 881162"/>
                <a:gd name="connsiteX14" fmla="*/ 135742 w 562000"/>
                <a:gd name="connsiteY14" fmla="*/ 63138 h 881162"/>
                <a:gd name="connsiteX15" fmla="*/ 212757 w 562000"/>
                <a:gd name="connsiteY15" fmla="*/ 9714 h 881162"/>
                <a:gd name="connsiteX16" fmla="*/ 212063 w 562000"/>
                <a:gd name="connsiteY16" fmla="*/ 115175 h 881162"/>
                <a:gd name="connsiteX17" fmla="*/ 173208 w 562000"/>
                <a:gd name="connsiteY17" fmla="*/ 202598 h 881162"/>
                <a:gd name="connsiteX18" fmla="*/ 260631 w 562000"/>
                <a:gd name="connsiteY18" fmla="*/ 158193 h 881162"/>
                <a:gd name="connsiteX19" fmla="*/ 286302 w 562000"/>
                <a:gd name="connsiteY19" fmla="*/ 149867 h 881162"/>
                <a:gd name="connsiteX20" fmla="*/ 295322 w 562000"/>
                <a:gd name="connsiteY20" fmla="*/ 178314 h 881162"/>
                <a:gd name="connsiteX21" fmla="*/ 282139 w 562000"/>
                <a:gd name="connsiteY21" fmla="*/ 297652 h 881162"/>
                <a:gd name="connsiteX22" fmla="*/ 338340 w 562000"/>
                <a:gd name="connsiteY22" fmla="*/ 104074 h 881162"/>
                <a:gd name="connsiteX23" fmla="*/ 424374 w 562000"/>
                <a:gd name="connsiteY23" fmla="*/ 38854 h 88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000" h="881162">
                  <a:moveTo>
                    <a:pt x="424374" y="38854"/>
                  </a:moveTo>
                  <a:cubicBezTo>
                    <a:pt x="440332" y="91585"/>
                    <a:pt x="445189" y="146398"/>
                    <a:pt x="454903" y="205373"/>
                  </a:cubicBezTo>
                  <a:cubicBezTo>
                    <a:pt x="490982" y="136684"/>
                    <a:pt x="524979" y="71464"/>
                    <a:pt x="561752" y="0"/>
                  </a:cubicBezTo>
                  <a:cubicBezTo>
                    <a:pt x="569384" y="71464"/>
                    <a:pt x="561752" y="133909"/>
                    <a:pt x="536775" y="194966"/>
                  </a:cubicBezTo>
                  <a:cubicBezTo>
                    <a:pt x="533305" y="203986"/>
                    <a:pt x="527061" y="212311"/>
                    <a:pt x="527755" y="222719"/>
                  </a:cubicBezTo>
                  <a:cubicBezTo>
                    <a:pt x="503471" y="247697"/>
                    <a:pt x="484044" y="277531"/>
                    <a:pt x="469473" y="308754"/>
                  </a:cubicBezTo>
                  <a:cubicBezTo>
                    <a:pt x="431313" y="390625"/>
                    <a:pt x="388295" y="470416"/>
                    <a:pt x="334870" y="543268"/>
                  </a:cubicBezTo>
                  <a:cubicBezTo>
                    <a:pt x="280058" y="618201"/>
                    <a:pt x="243285" y="702154"/>
                    <a:pt x="205125" y="786801"/>
                  </a:cubicBezTo>
                  <a:cubicBezTo>
                    <a:pt x="189166" y="822187"/>
                    <a:pt x="162801" y="849940"/>
                    <a:pt x="142680" y="881856"/>
                  </a:cubicBezTo>
                  <a:cubicBezTo>
                    <a:pt x="135742" y="892263"/>
                    <a:pt x="131579" y="888100"/>
                    <a:pt x="126722" y="879774"/>
                  </a:cubicBezTo>
                  <a:cubicBezTo>
                    <a:pt x="77460" y="795821"/>
                    <a:pt x="31667" y="710480"/>
                    <a:pt x="7383" y="615426"/>
                  </a:cubicBezTo>
                  <a:cubicBezTo>
                    <a:pt x="-9962" y="548818"/>
                    <a:pt x="3914" y="487761"/>
                    <a:pt x="42075" y="430867"/>
                  </a:cubicBezTo>
                  <a:cubicBezTo>
                    <a:pt x="69828" y="389238"/>
                    <a:pt x="101050" y="348996"/>
                    <a:pt x="114927" y="299040"/>
                  </a:cubicBezTo>
                  <a:cubicBezTo>
                    <a:pt x="132966" y="234514"/>
                    <a:pt x="128803" y="169294"/>
                    <a:pt x="123947" y="104074"/>
                  </a:cubicBezTo>
                  <a:cubicBezTo>
                    <a:pt x="122559" y="88116"/>
                    <a:pt x="123947" y="74240"/>
                    <a:pt x="135742" y="63138"/>
                  </a:cubicBezTo>
                  <a:cubicBezTo>
                    <a:pt x="157250" y="39548"/>
                    <a:pt x="178065" y="13877"/>
                    <a:pt x="212757" y="9714"/>
                  </a:cubicBezTo>
                  <a:cubicBezTo>
                    <a:pt x="228021" y="45099"/>
                    <a:pt x="222470" y="80484"/>
                    <a:pt x="212063" y="115175"/>
                  </a:cubicBezTo>
                  <a:cubicBezTo>
                    <a:pt x="203043" y="144316"/>
                    <a:pt x="191248" y="172763"/>
                    <a:pt x="173208" y="202598"/>
                  </a:cubicBezTo>
                  <a:cubicBezTo>
                    <a:pt x="204431" y="185946"/>
                    <a:pt x="232878" y="172763"/>
                    <a:pt x="260631" y="158193"/>
                  </a:cubicBezTo>
                  <a:cubicBezTo>
                    <a:pt x="268263" y="154030"/>
                    <a:pt x="275895" y="148479"/>
                    <a:pt x="286302" y="149867"/>
                  </a:cubicBezTo>
                  <a:cubicBezTo>
                    <a:pt x="302954" y="154724"/>
                    <a:pt x="298098" y="167213"/>
                    <a:pt x="295322" y="178314"/>
                  </a:cubicBezTo>
                  <a:cubicBezTo>
                    <a:pt x="286302" y="217862"/>
                    <a:pt x="275895" y="256717"/>
                    <a:pt x="282139" y="297652"/>
                  </a:cubicBezTo>
                  <a:cubicBezTo>
                    <a:pt x="307811" y="235208"/>
                    <a:pt x="330707" y="172069"/>
                    <a:pt x="338340" y="104074"/>
                  </a:cubicBezTo>
                  <a:cubicBezTo>
                    <a:pt x="344584" y="49262"/>
                    <a:pt x="370256" y="31222"/>
                    <a:pt x="424374" y="38854"/>
                  </a:cubicBezTo>
                  <a:close/>
                </a:path>
              </a:pathLst>
            </a:custGeom>
            <a:solidFill>
              <a:srgbClr val="FEFEFE"/>
            </a:solidFill>
            <a:ln w="692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4B8B8A9-38F7-404E-A05F-01AB4C3599B0}"/>
                </a:ext>
              </a:extLst>
            </p:cNvPr>
            <p:cNvSpPr/>
            <p:nvPr/>
          </p:nvSpPr>
          <p:spPr>
            <a:xfrm>
              <a:off x="7715120" y="2065119"/>
              <a:ext cx="388544" cy="915854"/>
            </a:xfrm>
            <a:custGeom>
              <a:avLst/>
              <a:gdLst>
                <a:gd name="connsiteX0" fmla="*/ 391674 w 388543"/>
                <a:gd name="connsiteY0" fmla="*/ 637628 h 915853"/>
                <a:gd name="connsiteX1" fmla="*/ 336862 w 388543"/>
                <a:gd name="connsiteY1" fmla="*/ 650811 h 915853"/>
                <a:gd name="connsiteX2" fmla="*/ 319516 w 388543"/>
                <a:gd name="connsiteY2" fmla="*/ 670932 h 915853"/>
                <a:gd name="connsiteX3" fmla="*/ 303558 w 388543"/>
                <a:gd name="connsiteY3" fmla="*/ 755579 h 915853"/>
                <a:gd name="connsiteX4" fmla="*/ 257072 w 388543"/>
                <a:gd name="connsiteY4" fmla="*/ 895733 h 915853"/>
                <a:gd name="connsiteX5" fmla="*/ 244583 w 388543"/>
                <a:gd name="connsiteY5" fmla="*/ 915854 h 915853"/>
                <a:gd name="connsiteX6" fmla="*/ 245277 w 388543"/>
                <a:gd name="connsiteY6" fmla="*/ 824268 h 915853"/>
                <a:gd name="connsiteX7" fmla="*/ 259153 w 388543"/>
                <a:gd name="connsiteY7" fmla="*/ 766680 h 915853"/>
                <a:gd name="connsiteX8" fmla="*/ 251521 w 388543"/>
                <a:gd name="connsiteY8" fmla="*/ 752110 h 915853"/>
                <a:gd name="connsiteX9" fmla="*/ 276499 w 388543"/>
                <a:gd name="connsiteY9" fmla="*/ 665381 h 915853"/>
                <a:gd name="connsiteX10" fmla="*/ 258459 w 388543"/>
                <a:gd name="connsiteY10" fmla="*/ 539799 h 915853"/>
                <a:gd name="connsiteX11" fmla="*/ 193933 w 388543"/>
                <a:gd name="connsiteY11" fmla="*/ 510658 h 915853"/>
                <a:gd name="connsiteX12" fmla="*/ 170343 w 388543"/>
                <a:gd name="connsiteY12" fmla="*/ 509270 h 915853"/>
                <a:gd name="connsiteX13" fmla="*/ 93328 w 388543"/>
                <a:gd name="connsiteY13" fmla="*/ 457233 h 915853"/>
                <a:gd name="connsiteX14" fmla="*/ 56555 w 388543"/>
                <a:gd name="connsiteY14" fmla="*/ 330956 h 915853"/>
                <a:gd name="connsiteX15" fmla="*/ 28108 w 388543"/>
                <a:gd name="connsiteY15" fmla="*/ 299734 h 915853"/>
                <a:gd name="connsiteX16" fmla="*/ 5906 w 388543"/>
                <a:gd name="connsiteY16" fmla="*/ 262267 h 915853"/>
                <a:gd name="connsiteX17" fmla="*/ 19089 w 388543"/>
                <a:gd name="connsiteY17" fmla="*/ 224800 h 915853"/>
                <a:gd name="connsiteX18" fmla="*/ 13538 w 388543"/>
                <a:gd name="connsiteY18" fmla="*/ 154724 h 915853"/>
                <a:gd name="connsiteX19" fmla="*/ 3131 w 388543"/>
                <a:gd name="connsiteY19" fmla="*/ 58282 h 915853"/>
                <a:gd name="connsiteX20" fmla="*/ 6600 w 388543"/>
                <a:gd name="connsiteY20" fmla="*/ 38854 h 915853"/>
                <a:gd name="connsiteX21" fmla="*/ 51005 w 388543"/>
                <a:gd name="connsiteY21" fmla="*/ 0 h 915853"/>
                <a:gd name="connsiteX22" fmla="*/ 244583 w 388543"/>
                <a:gd name="connsiteY22" fmla="*/ 204679 h 915853"/>
                <a:gd name="connsiteX23" fmla="*/ 388205 w 388543"/>
                <a:gd name="connsiteY23" fmla="*/ 614038 h 915853"/>
                <a:gd name="connsiteX24" fmla="*/ 391674 w 388543"/>
                <a:gd name="connsiteY24" fmla="*/ 637628 h 91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543" h="915853">
                  <a:moveTo>
                    <a:pt x="391674" y="637628"/>
                  </a:moveTo>
                  <a:cubicBezTo>
                    <a:pt x="374329" y="646648"/>
                    <a:pt x="354901" y="643179"/>
                    <a:pt x="336862" y="650811"/>
                  </a:cubicBezTo>
                  <a:cubicBezTo>
                    <a:pt x="325761" y="655668"/>
                    <a:pt x="321598" y="659831"/>
                    <a:pt x="319516" y="670932"/>
                  </a:cubicBezTo>
                  <a:cubicBezTo>
                    <a:pt x="314659" y="699379"/>
                    <a:pt x="307721" y="727132"/>
                    <a:pt x="303558" y="755579"/>
                  </a:cubicBezTo>
                  <a:cubicBezTo>
                    <a:pt x="296620" y="804841"/>
                    <a:pt x="274417" y="849246"/>
                    <a:pt x="257072" y="895733"/>
                  </a:cubicBezTo>
                  <a:cubicBezTo>
                    <a:pt x="254990" y="900589"/>
                    <a:pt x="251521" y="904752"/>
                    <a:pt x="244583" y="915854"/>
                  </a:cubicBezTo>
                  <a:cubicBezTo>
                    <a:pt x="241114" y="880468"/>
                    <a:pt x="238338" y="852021"/>
                    <a:pt x="245277" y="824268"/>
                  </a:cubicBezTo>
                  <a:cubicBezTo>
                    <a:pt x="250133" y="804841"/>
                    <a:pt x="250133" y="784720"/>
                    <a:pt x="259153" y="766680"/>
                  </a:cubicBezTo>
                  <a:cubicBezTo>
                    <a:pt x="262622" y="759742"/>
                    <a:pt x="260541" y="753498"/>
                    <a:pt x="251521" y="752110"/>
                  </a:cubicBezTo>
                  <a:cubicBezTo>
                    <a:pt x="265398" y="725051"/>
                    <a:pt x="272336" y="695216"/>
                    <a:pt x="276499" y="665381"/>
                  </a:cubicBezTo>
                  <a:cubicBezTo>
                    <a:pt x="282743" y="621670"/>
                    <a:pt x="277887" y="579347"/>
                    <a:pt x="258459" y="539799"/>
                  </a:cubicBezTo>
                  <a:cubicBezTo>
                    <a:pt x="242501" y="508576"/>
                    <a:pt x="228625" y="503026"/>
                    <a:pt x="193933" y="510658"/>
                  </a:cubicBezTo>
                  <a:cubicBezTo>
                    <a:pt x="185607" y="512739"/>
                    <a:pt x="177975" y="515515"/>
                    <a:pt x="170343" y="509270"/>
                  </a:cubicBezTo>
                  <a:cubicBezTo>
                    <a:pt x="123163" y="509964"/>
                    <a:pt x="110674" y="501638"/>
                    <a:pt x="93328" y="457233"/>
                  </a:cubicBezTo>
                  <a:cubicBezTo>
                    <a:pt x="78064" y="416297"/>
                    <a:pt x="66269" y="373974"/>
                    <a:pt x="56555" y="330956"/>
                  </a:cubicBezTo>
                  <a:cubicBezTo>
                    <a:pt x="53086" y="313610"/>
                    <a:pt x="46842" y="303203"/>
                    <a:pt x="28108" y="299734"/>
                  </a:cubicBezTo>
                  <a:cubicBezTo>
                    <a:pt x="7293" y="296265"/>
                    <a:pt x="-2420" y="284470"/>
                    <a:pt x="5906" y="262267"/>
                  </a:cubicBezTo>
                  <a:cubicBezTo>
                    <a:pt x="10763" y="249778"/>
                    <a:pt x="14232" y="237289"/>
                    <a:pt x="19089" y="224800"/>
                  </a:cubicBezTo>
                  <a:cubicBezTo>
                    <a:pt x="29496" y="200516"/>
                    <a:pt x="33659" y="180395"/>
                    <a:pt x="13538" y="154724"/>
                  </a:cubicBezTo>
                  <a:cubicBezTo>
                    <a:pt x="-7277" y="127664"/>
                    <a:pt x="1743" y="90892"/>
                    <a:pt x="3131" y="58282"/>
                  </a:cubicBezTo>
                  <a:cubicBezTo>
                    <a:pt x="3131" y="52037"/>
                    <a:pt x="5212" y="45099"/>
                    <a:pt x="6600" y="38854"/>
                  </a:cubicBezTo>
                  <a:cubicBezTo>
                    <a:pt x="11456" y="5551"/>
                    <a:pt x="17701" y="0"/>
                    <a:pt x="51005" y="0"/>
                  </a:cubicBezTo>
                  <a:cubicBezTo>
                    <a:pt x="134958" y="49262"/>
                    <a:pt x="203647" y="115869"/>
                    <a:pt x="244583" y="204679"/>
                  </a:cubicBezTo>
                  <a:cubicBezTo>
                    <a:pt x="306333" y="335813"/>
                    <a:pt x="358371" y="471110"/>
                    <a:pt x="388205" y="614038"/>
                  </a:cubicBezTo>
                  <a:cubicBezTo>
                    <a:pt x="390981" y="621670"/>
                    <a:pt x="390981" y="629996"/>
                    <a:pt x="391674" y="637628"/>
                  </a:cubicBezTo>
                  <a:close/>
                </a:path>
              </a:pathLst>
            </a:custGeom>
            <a:solidFill>
              <a:srgbClr val="FCC791"/>
            </a:solidFill>
            <a:ln w="692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194A4A6-B0FB-4E3E-9E22-DBA0742A34A4}"/>
                </a:ext>
              </a:extLst>
            </p:cNvPr>
            <p:cNvSpPr/>
            <p:nvPr/>
          </p:nvSpPr>
          <p:spPr>
            <a:xfrm>
              <a:off x="7841751" y="2565970"/>
              <a:ext cx="159581" cy="312223"/>
            </a:xfrm>
            <a:custGeom>
              <a:avLst/>
              <a:gdLst>
                <a:gd name="connsiteX0" fmla="*/ 45099 w 159580"/>
                <a:gd name="connsiteY0" fmla="*/ 8419 h 312222"/>
                <a:gd name="connsiteX1" fmla="*/ 61751 w 159580"/>
                <a:gd name="connsiteY1" fmla="*/ 4950 h 312222"/>
                <a:gd name="connsiteX2" fmla="*/ 144316 w 159580"/>
                <a:gd name="connsiteY2" fmla="*/ 45886 h 312222"/>
                <a:gd name="connsiteX3" fmla="*/ 142929 w 159580"/>
                <a:gd name="connsiteY3" fmla="*/ 234607 h 312222"/>
                <a:gd name="connsiteX4" fmla="*/ 126277 w 159580"/>
                <a:gd name="connsiteY4" fmla="*/ 251259 h 312222"/>
                <a:gd name="connsiteX5" fmla="*/ 0 w 159580"/>
                <a:gd name="connsiteY5" fmla="*/ 314398 h 312222"/>
                <a:gd name="connsiteX6" fmla="*/ 54812 w 159580"/>
                <a:gd name="connsiteY6" fmla="*/ 107637 h 312222"/>
                <a:gd name="connsiteX7" fmla="*/ 32610 w 159580"/>
                <a:gd name="connsiteY7" fmla="*/ 43805 h 312222"/>
                <a:gd name="connsiteX8" fmla="*/ 45099 w 159580"/>
                <a:gd name="connsiteY8" fmla="*/ 8419 h 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12222">
                  <a:moveTo>
                    <a:pt x="45099" y="8419"/>
                  </a:moveTo>
                  <a:cubicBezTo>
                    <a:pt x="50649" y="7032"/>
                    <a:pt x="56200" y="6338"/>
                    <a:pt x="61751" y="4950"/>
                  </a:cubicBezTo>
                  <a:cubicBezTo>
                    <a:pt x="109625" y="-6845"/>
                    <a:pt x="126277" y="787"/>
                    <a:pt x="144316" y="45886"/>
                  </a:cubicBezTo>
                  <a:cubicBezTo>
                    <a:pt x="169294" y="109024"/>
                    <a:pt x="161662" y="172163"/>
                    <a:pt x="142929" y="234607"/>
                  </a:cubicBezTo>
                  <a:cubicBezTo>
                    <a:pt x="140153" y="244321"/>
                    <a:pt x="131134" y="245015"/>
                    <a:pt x="126277" y="251259"/>
                  </a:cubicBezTo>
                  <a:cubicBezTo>
                    <a:pt x="86035" y="271380"/>
                    <a:pt x="45793" y="291501"/>
                    <a:pt x="0" y="314398"/>
                  </a:cubicBezTo>
                  <a:cubicBezTo>
                    <a:pt x="37467" y="246402"/>
                    <a:pt x="69383" y="182570"/>
                    <a:pt x="54812" y="107637"/>
                  </a:cubicBezTo>
                  <a:cubicBezTo>
                    <a:pt x="50649" y="85434"/>
                    <a:pt x="45099" y="62538"/>
                    <a:pt x="32610" y="43805"/>
                  </a:cubicBezTo>
                  <a:cubicBezTo>
                    <a:pt x="20121" y="25071"/>
                    <a:pt x="20815" y="13276"/>
                    <a:pt x="45099" y="8419"/>
                  </a:cubicBezTo>
                  <a:close/>
                </a:path>
              </a:pathLst>
            </a:custGeom>
            <a:solidFill>
              <a:srgbClr val="653515"/>
            </a:solidFill>
            <a:ln w="692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16F928D-F596-45ED-B710-6EAC3786A868}"/>
                </a:ext>
              </a:extLst>
            </p:cNvPr>
            <p:cNvSpPr/>
            <p:nvPr/>
          </p:nvSpPr>
          <p:spPr>
            <a:xfrm>
              <a:off x="7517089" y="3909052"/>
              <a:ext cx="131827" cy="333038"/>
            </a:xfrm>
            <a:custGeom>
              <a:avLst/>
              <a:gdLst>
                <a:gd name="connsiteX0" fmla="*/ 2033 w 131827"/>
                <a:gd name="connsiteY0" fmla="*/ 250041 h 333037"/>
                <a:gd name="connsiteX1" fmla="*/ 9665 w 131827"/>
                <a:gd name="connsiteY1" fmla="*/ 189679 h 333037"/>
                <a:gd name="connsiteX2" fmla="*/ 43662 w 131827"/>
                <a:gd name="connsiteY2" fmla="*/ 110582 h 333037"/>
                <a:gd name="connsiteX3" fmla="*/ 64477 w 131827"/>
                <a:gd name="connsiteY3" fmla="*/ 96012 h 333037"/>
                <a:gd name="connsiteX4" fmla="*/ 83904 w 131827"/>
                <a:gd name="connsiteY4" fmla="*/ 64789 h 333037"/>
                <a:gd name="connsiteX5" fmla="*/ 77660 w 131827"/>
                <a:gd name="connsiteY5" fmla="*/ 30792 h 333037"/>
                <a:gd name="connsiteX6" fmla="*/ 89455 w 131827"/>
                <a:gd name="connsiteY6" fmla="*/ 3732 h 333037"/>
                <a:gd name="connsiteX7" fmla="*/ 132472 w 131827"/>
                <a:gd name="connsiteY7" fmla="*/ 7202 h 333037"/>
                <a:gd name="connsiteX8" fmla="*/ 124840 w 131827"/>
                <a:gd name="connsiteY8" fmla="*/ 63402 h 333037"/>
                <a:gd name="connsiteX9" fmla="*/ 104719 w 131827"/>
                <a:gd name="connsiteY9" fmla="*/ 73115 h 333037"/>
                <a:gd name="connsiteX10" fmla="*/ 110270 w 131827"/>
                <a:gd name="connsiteY10" fmla="*/ 121683 h 333037"/>
                <a:gd name="connsiteX11" fmla="*/ 115127 w 131827"/>
                <a:gd name="connsiteY11" fmla="*/ 137641 h 333037"/>
                <a:gd name="connsiteX12" fmla="*/ 131779 w 131827"/>
                <a:gd name="connsiteY12" fmla="*/ 177883 h 333037"/>
                <a:gd name="connsiteX13" fmla="*/ 101250 w 131827"/>
                <a:gd name="connsiteY13" fmla="*/ 204249 h 333037"/>
                <a:gd name="connsiteX14" fmla="*/ 117902 w 131827"/>
                <a:gd name="connsiteY14" fmla="*/ 269469 h 333037"/>
                <a:gd name="connsiteX15" fmla="*/ 61702 w 131827"/>
                <a:gd name="connsiteY15" fmla="*/ 254898 h 333037"/>
                <a:gd name="connsiteX16" fmla="*/ 95006 w 131827"/>
                <a:gd name="connsiteY16" fmla="*/ 318037 h 333037"/>
                <a:gd name="connsiteX17" fmla="*/ 81129 w 131827"/>
                <a:gd name="connsiteY17" fmla="*/ 336770 h 333037"/>
                <a:gd name="connsiteX18" fmla="*/ 2033 w 131827"/>
                <a:gd name="connsiteY18" fmla="*/ 250041 h 33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827" h="333037">
                  <a:moveTo>
                    <a:pt x="2033" y="250041"/>
                  </a:moveTo>
                  <a:cubicBezTo>
                    <a:pt x="-2130" y="229227"/>
                    <a:pt x="-49" y="208412"/>
                    <a:pt x="9665" y="189679"/>
                  </a:cubicBezTo>
                  <a:cubicBezTo>
                    <a:pt x="22848" y="164007"/>
                    <a:pt x="38806" y="139723"/>
                    <a:pt x="43662" y="110582"/>
                  </a:cubicBezTo>
                  <a:cubicBezTo>
                    <a:pt x="45050" y="100175"/>
                    <a:pt x="54070" y="96706"/>
                    <a:pt x="64477" y="96012"/>
                  </a:cubicBezTo>
                  <a:cubicBezTo>
                    <a:pt x="85292" y="94624"/>
                    <a:pt x="88067" y="82135"/>
                    <a:pt x="83904" y="64789"/>
                  </a:cubicBezTo>
                  <a:cubicBezTo>
                    <a:pt x="81129" y="53688"/>
                    <a:pt x="79048" y="41893"/>
                    <a:pt x="77660" y="30792"/>
                  </a:cubicBezTo>
                  <a:cubicBezTo>
                    <a:pt x="76272" y="19691"/>
                    <a:pt x="75579" y="7895"/>
                    <a:pt x="89455" y="3732"/>
                  </a:cubicBezTo>
                  <a:cubicBezTo>
                    <a:pt x="104026" y="-430"/>
                    <a:pt x="119290" y="-3206"/>
                    <a:pt x="132472" y="7202"/>
                  </a:cubicBezTo>
                  <a:cubicBezTo>
                    <a:pt x="142880" y="15528"/>
                    <a:pt x="136635" y="55770"/>
                    <a:pt x="124840" y="63402"/>
                  </a:cubicBezTo>
                  <a:cubicBezTo>
                    <a:pt x="119290" y="66871"/>
                    <a:pt x="113045" y="69646"/>
                    <a:pt x="104719" y="73115"/>
                  </a:cubicBezTo>
                  <a:cubicBezTo>
                    <a:pt x="124840" y="87686"/>
                    <a:pt x="129003" y="103644"/>
                    <a:pt x="110270" y="121683"/>
                  </a:cubicBezTo>
                  <a:cubicBezTo>
                    <a:pt x="102638" y="128621"/>
                    <a:pt x="111658" y="133478"/>
                    <a:pt x="115127" y="137641"/>
                  </a:cubicBezTo>
                  <a:cubicBezTo>
                    <a:pt x="124147" y="149436"/>
                    <a:pt x="132472" y="161925"/>
                    <a:pt x="131779" y="177883"/>
                  </a:cubicBezTo>
                  <a:cubicBezTo>
                    <a:pt x="131085" y="196617"/>
                    <a:pt x="126922" y="211187"/>
                    <a:pt x="101250" y="204249"/>
                  </a:cubicBezTo>
                  <a:cubicBezTo>
                    <a:pt x="114433" y="225757"/>
                    <a:pt x="142880" y="243797"/>
                    <a:pt x="117902" y="269469"/>
                  </a:cubicBezTo>
                  <a:cubicBezTo>
                    <a:pt x="97781" y="290284"/>
                    <a:pt x="82517" y="268775"/>
                    <a:pt x="61702" y="254898"/>
                  </a:cubicBezTo>
                  <a:cubicBezTo>
                    <a:pt x="74885" y="279182"/>
                    <a:pt x="85986" y="297916"/>
                    <a:pt x="95006" y="318037"/>
                  </a:cubicBezTo>
                  <a:cubicBezTo>
                    <a:pt x="99863" y="329138"/>
                    <a:pt x="102638" y="343015"/>
                    <a:pt x="81129" y="336770"/>
                  </a:cubicBezTo>
                  <a:cubicBezTo>
                    <a:pt x="40193" y="321506"/>
                    <a:pt x="11053" y="294447"/>
                    <a:pt x="2033" y="250041"/>
                  </a:cubicBezTo>
                  <a:close/>
                </a:path>
              </a:pathLst>
            </a:custGeom>
            <a:solidFill>
              <a:srgbClr val="FBC792"/>
            </a:solidFill>
            <a:ln w="692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D9A5A11-9D68-4E6C-89DB-DB36805B3ECA}"/>
                </a:ext>
              </a:extLst>
            </p:cNvPr>
            <p:cNvSpPr/>
            <p:nvPr/>
          </p:nvSpPr>
          <p:spPr>
            <a:xfrm>
              <a:off x="8031111" y="3840625"/>
              <a:ext cx="444050" cy="367729"/>
            </a:xfrm>
            <a:custGeom>
              <a:avLst/>
              <a:gdLst>
                <a:gd name="connsiteX0" fmla="*/ 161023 w 444050"/>
                <a:gd name="connsiteY0" fmla="*/ 74935 h 367729"/>
                <a:gd name="connsiteX1" fmla="*/ 82621 w 444050"/>
                <a:gd name="connsiteY1" fmla="*/ 92281 h 367729"/>
                <a:gd name="connsiteX2" fmla="*/ 49317 w 444050"/>
                <a:gd name="connsiteY2" fmla="*/ 108932 h 367729"/>
                <a:gd name="connsiteX3" fmla="*/ 18095 w 444050"/>
                <a:gd name="connsiteY3" fmla="*/ 100606 h 367729"/>
                <a:gd name="connsiteX4" fmla="*/ 20176 w 444050"/>
                <a:gd name="connsiteY4" fmla="*/ 72853 h 367729"/>
                <a:gd name="connsiteX5" fmla="*/ 156167 w 444050"/>
                <a:gd name="connsiteY5" fmla="*/ 695 h 367729"/>
                <a:gd name="connsiteX6" fmla="*/ 315053 w 444050"/>
                <a:gd name="connsiteY6" fmla="*/ 30530 h 367729"/>
                <a:gd name="connsiteX7" fmla="*/ 371253 w 444050"/>
                <a:gd name="connsiteY7" fmla="*/ 94362 h 367729"/>
                <a:gd name="connsiteX8" fmla="*/ 437861 w 444050"/>
                <a:gd name="connsiteY8" fmla="*/ 256024 h 367729"/>
                <a:gd name="connsiteX9" fmla="*/ 448962 w 444050"/>
                <a:gd name="connsiteY9" fmla="*/ 274064 h 367729"/>
                <a:gd name="connsiteX10" fmla="*/ 426760 w 444050"/>
                <a:gd name="connsiteY10" fmla="*/ 278920 h 367729"/>
                <a:gd name="connsiteX11" fmla="*/ 307421 w 444050"/>
                <a:gd name="connsiteY11" fmla="*/ 281696 h 367729"/>
                <a:gd name="connsiteX12" fmla="*/ 156860 w 444050"/>
                <a:gd name="connsiteY12" fmla="*/ 330264 h 367729"/>
                <a:gd name="connsiteX13" fmla="*/ 95804 w 444050"/>
                <a:gd name="connsiteY13" fmla="*/ 362874 h 367729"/>
                <a:gd name="connsiteX14" fmla="*/ 64581 w 444050"/>
                <a:gd name="connsiteY14" fmla="*/ 361486 h 367729"/>
                <a:gd name="connsiteX15" fmla="*/ 76376 w 444050"/>
                <a:gd name="connsiteY15" fmla="*/ 334427 h 367729"/>
                <a:gd name="connsiteX16" fmla="*/ 140902 w 444050"/>
                <a:gd name="connsiteY16" fmla="*/ 271982 h 367729"/>
                <a:gd name="connsiteX17" fmla="*/ 197796 w 444050"/>
                <a:gd name="connsiteY17" fmla="*/ 215088 h 367729"/>
                <a:gd name="connsiteX18" fmla="*/ 167962 w 444050"/>
                <a:gd name="connsiteY18" fmla="*/ 216476 h 367729"/>
                <a:gd name="connsiteX19" fmla="*/ 62500 w 444050"/>
                <a:gd name="connsiteY19" fmla="*/ 253943 h 367729"/>
                <a:gd name="connsiteX20" fmla="*/ 11850 w 444050"/>
                <a:gd name="connsiteY20" fmla="*/ 255330 h 367729"/>
                <a:gd name="connsiteX21" fmla="*/ 7687 w 444050"/>
                <a:gd name="connsiteY21" fmla="*/ 183866 h 367729"/>
                <a:gd name="connsiteX22" fmla="*/ 46542 w 444050"/>
                <a:gd name="connsiteY22" fmla="*/ 139461 h 367729"/>
                <a:gd name="connsiteX23" fmla="*/ 147147 w 444050"/>
                <a:gd name="connsiteY23" fmla="*/ 86730 h 367729"/>
                <a:gd name="connsiteX24" fmla="*/ 161023 w 444050"/>
                <a:gd name="connsiteY24" fmla="*/ 74935 h 3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050" h="367729">
                  <a:moveTo>
                    <a:pt x="161023" y="74935"/>
                  </a:moveTo>
                  <a:cubicBezTo>
                    <a:pt x="132576" y="74241"/>
                    <a:pt x="106905" y="78404"/>
                    <a:pt x="82621" y="92281"/>
                  </a:cubicBezTo>
                  <a:cubicBezTo>
                    <a:pt x="71520" y="98525"/>
                    <a:pt x="61112" y="104769"/>
                    <a:pt x="49317" y="108932"/>
                  </a:cubicBezTo>
                  <a:cubicBezTo>
                    <a:pt x="37522" y="113095"/>
                    <a:pt x="25727" y="111014"/>
                    <a:pt x="18095" y="100606"/>
                  </a:cubicBezTo>
                  <a:cubicBezTo>
                    <a:pt x="10463" y="90893"/>
                    <a:pt x="15319" y="81873"/>
                    <a:pt x="20176" y="72853"/>
                  </a:cubicBezTo>
                  <a:cubicBezTo>
                    <a:pt x="42379" y="31224"/>
                    <a:pt x="110374" y="-5549"/>
                    <a:pt x="156167" y="695"/>
                  </a:cubicBezTo>
                  <a:cubicBezTo>
                    <a:pt x="209591" y="7633"/>
                    <a:pt x="262322" y="16653"/>
                    <a:pt x="315053" y="30530"/>
                  </a:cubicBezTo>
                  <a:cubicBezTo>
                    <a:pt x="355989" y="40937"/>
                    <a:pt x="361540" y="54120"/>
                    <a:pt x="371253" y="94362"/>
                  </a:cubicBezTo>
                  <a:cubicBezTo>
                    <a:pt x="385130" y="151256"/>
                    <a:pt x="399007" y="208844"/>
                    <a:pt x="437861" y="256024"/>
                  </a:cubicBezTo>
                  <a:cubicBezTo>
                    <a:pt x="442718" y="261575"/>
                    <a:pt x="451738" y="267125"/>
                    <a:pt x="448962" y="274064"/>
                  </a:cubicBezTo>
                  <a:cubicBezTo>
                    <a:pt x="445493" y="283083"/>
                    <a:pt x="434392" y="278920"/>
                    <a:pt x="426760" y="278920"/>
                  </a:cubicBezTo>
                  <a:cubicBezTo>
                    <a:pt x="387211" y="280308"/>
                    <a:pt x="346969" y="282390"/>
                    <a:pt x="307421" y="281696"/>
                  </a:cubicBezTo>
                  <a:cubicBezTo>
                    <a:pt x="251221" y="279614"/>
                    <a:pt x="201265" y="296266"/>
                    <a:pt x="156860" y="330264"/>
                  </a:cubicBezTo>
                  <a:cubicBezTo>
                    <a:pt x="138127" y="344140"/>
                    <a:pt x="118700" y="356629"/>
                    <a:pt x="95804" y="362874"/>
                  </a:cubicBezTo>
                  <a:cubicBezTo>
                    <a:pt x="85396" y="365649"/>
                    <a:pt x="72213" y="374669"/>
                    <a:pt x="64581" y="361486"/>
                  </a:cubicBezTo>
                  <a:cubicBezTo>
                    <a:pt x="58337" y="350385"/>
                    <a:pt x="68744" y="341365"/>
                    <a:pt x="76376" y="334427"/>
                  </a:cubicBezTo>
                  <a:cubicBezTo>
                    <a:pt x="97885" y="313612"/>
                    <a:pt x="118700" y="292797"/>
                    <a:pt x="140902" y="271982"/>
                  </a:cubicBezTo>
                  <a:cubicBezTo>
                    <a:pt x="159636" y="253943"/>
                    <a:pt x="180451" y="237291"/>
                    <a:pt x="197796" y="215088"/>
                  </a:cubicBezTo>
                  <a:cubicBezTo>
                    <a:pt x="185307" y="207456"/>
                    <a:pt x="176288" y="213701"/>
                    <a:pt x="167962" y="216476"/>
                  </a:cubicBezTo>
                  <a:cubicBezTo>
                    <a:pt x="132576" y="228271"/>
                    <a:pt x="97885" y="242147"/>
                    <a:pt x="62500" y="253943"/>
                  </a:cubicBezTo>
                  <a:cubicBezTo>
                    <a:pt x="45848" y="259493"/>
                    <a:pt x="23645" y="272676"/>
                    <a:pt x="11850" y="255330"/>
                  </a:cubicBezTo>
                  <a:cubicBezTo>
                    <a:pt x="-2026" y="235209"/>
                    <a:pt x="-4108" y="208150"/>
                    <a:pt x="7687" y="183866"/>
                  </a:cubicBezTo>
                  <a:cubicBezTo>
                    <a:pt x="16013" y="165826"/>
                    <a:pt x="31277" y="151950"/>
                    <a:pt x="46542" y="139461"/>
                  </a:cubicBezTo>
                  <a:cubicBezTo>
                    <a:pt x="76376" y="114483"/>
                    <a:pt x="109680" y="97137"/>
                    <a:pt x="147147" y="86730"/>
                  </a:cubicBezTo>
                  <a:cubicBezTo>
                    <a:pt x="151310" y="83955"/>
                    <a:pt x="158248" y="84648"/>
                    <a:pt x="161023" y="74935"/>
                  </a:cubicBezTo>
                  <a:close/>
                </a:path>
              </a:pathLst>
            </a:custGeom>
            <a:solidFill>
              <a:srgbClr val="FCC792"/>
            </a:solidFill>
            <a:ln w="6927" cap="flat">
              <a:noFill/>
              <a:prstDash val="solid"/>
              <a:miter/>
            </a:ln>
          </p:spPr>
          <p:txBody>
            <a:bodyPr rtlCol="0" anchor="ctr"/>
            <a:lstStyle/>
            <a:p>
              <a:endParaRPr lang="en-US"/>
            </a:p>
          </p:txBody>
        </p:sp>
      </p:grpSp>
      <p:sp>
        <p:nvSpPr>
          <p:cNvPr id="31" name="Rectangle: Rounded Corners 30">
            <a:extLst>
              <a:ext uri="{FF2B5EF4-FFF2-40B4-BE49-F238E27FC236}">
                <a16:creationId xmlns:a16="http://schemas.microsoft.com/office/drawing/2014/main" id="{D848C673-C042-4543-BB67-76FD6334D09A}"/>
              </a:ext>
            </a:extLst>
          </p:cNvPr>
          <p:cNvSpPr/>
          <p:nvPr/>
        </p:nvSpPr>
        <p:spPr>
          <a:xfrm>
            <a:off x="243641" y="1063756"/>
            <a:ext cx="5121270" cy="5454736"/>
          </a:xfrm>
          <a:prstGeom prst="roundRect">
            <a:avLst>
              <a:gd name="adj" fmla="val 128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CC49C5C8-F5A1-4306-99C9-B5B7C30CC4FB}"/>
              </a:ext>
            </a:extLst>
          </p:cNvPr>
          <p:cNvGrpSpPr/>
          <p:nvPr/>
        </p:nvGrpSpPr>
        <p:grpSpPr>
          <a:xfrm>
            <a:off x="239133" y="1166262"/>
            <a:ext cx="4982423" cy="954107"/>
            <a:chOff x="6010383" y="904713"/>
            <a:chExt cx="5483717" cy="954107"/>
          </a:xfrm>
        </p:grpSpPr>
        <p:sp>
          <p:nvSpPr>
            <p:cNvPr id="35" name="TextBox 34">
              <a:extLst>
                <a:ext uri="{FF2B5EF4-FFF2-40B4-BE49-F238E27FC236}">
                  <a16:creationId xmlns:a16="http://schemas.microsoft.com/office/drawing/2014/main" id="{2C800552-CE79-4135-8684-43ED88B5B653}"/>
                </a:ext>
              </a:extLst>
            </p:cNvPr>
            <p:cNvSpPr txBox="1"/>
            <p:nvPr/>
          </p:nvSpPr>
          <p:spPr>
            <a:xfrm>
              <a:off x="6832260" y="904713"/>
              <a:ext cx="4661840" cy="954107"/>
            </a:xfrm>
            <a:prstGeom prst="rect">
              <a:avLst/>
            </a:prstGeom>
            <a:noFill/>
          </p:spPr>
          <p:txBody>
            <a:bodyPr wrap="square" lIns="108000" rIns="108000" rtlCol="0">
              <a:spAutoFit/>
            </a:bodyPr>
            <a:lstStyle/>
            <a:p>
              <a:r>
                <a:rPr lang="sv-SE" altLang="ko-KR" sz="1400" b="1" dirty="0">
                  <a:solidFill>
                    <a:schemeClr val="bg1"/>
                  </a:solidFill>
                  <a:latin typeface="Candara" panose="020E0502030303020204" pitchFamily="34" charset="0"/>
                  <a:cs typeface="Arial" pitchFamily="34" charset="0"/>
                </a:rPr>
                <a:t>Hukuman Disiplin yang telah dijatuhkan sebelum berlakunya Peraturan Pemerintah ini dan sedang dijalani oleh PNS yang bersangkutan dinyatakan tetap berlaku</a:t>
              </a:r>
              <a:endParaRPr lang="ko-KR" altLang="en-US" sz="1400" b="1" dirty="0">
                <a:solidFill>
                  <a:schemeClr val="bg1"/>
                </a:solidFill>
                <a:latin typeface="Candara" panose="020E0502030303020204" pitchFamily="34" charset="0"/>
                <a:cs typeface="Arial" pitchFamily="34" charset="0"/>
              </a:endParaRPr>
            </a:p>
          </p:txBody>
        </p:sp>
        <p:sp>
          <p:nvSpPr>
            <p:cNvPr id="36" name="TextBox 35">
              <a:extLst>
                <a:ext uri="{FF2B5EF4-FFF2-40B4-BE49-F238E27FC236}">
                  <a16:creationId xmlns:a16="http://schemas.microsoft.com/office/drawing/2014/main" id="{EE2378C8-E3F9-41A5-B6B2-50807B5D1506}"/>
                </a:ext>
              </a:extLst>
            </p:cNvPr>
            <p:cNvSpPr txBox="1"/>
            <p:nvPr/>
          </p:nvSpPr>
          <p:spPr>
            <a:xfrm>
              <a:off x="6010383" y="977623"/>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01</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37" name="Group 36">
            <a:extLst>
              <a:ext uri="{FF2B5EF4-FFF2-40B4-BE49-F238E27FC236}">
                <a16:creationId xmlns:a16="http://schemas.microsoft.com/office/drawing/2014/main" id="{C113BE9E-D1CF-4680-8EB9-3ED4DA354A04}"/>
              </a:ext>
            </a:extLst>
          </p:cNvPr>
          <p:cNvGrpSpPr/>
          <p:nvPr/>
        </p:nvGrpSpPr>
        <p:grpSpPr>
          <a:xfrm>
            <a:off x="220108" y="2080670"/>
            <a:ext cx="5001447" cy="1847185"/>
            <a:chOff x="5991551" y="666788"/>
            <a:chExt cx="5504655" cy="1847185"/>
          </a:xfrm>
        </p:grpSpPr>
        <p:sp>
          <p:nvSpPr>
            <p:cNvPr id="38" name="TextBox 37">
              <a:extLst>
                <a:ext uri="{FF2B5EF4-FFF2-40B4-BE49-F238E27FC236}">
                  <a16:creationId xmlns:a16="http://schemas.microsoft.com/office/drawing/2014/main" id="{E5D59B27-CF9F-4680-9E7E-D4C1A0621FBB}"/>
                </a:ext>
              </a:extLst>
            </p:cNvPr>
            <p:cNvSpPr txBox="1"/>
            <p:nvPr/>
          </p:nvSpPr>
          <p:spPr>
            <a:xfrm>
              <a:off x="6834366" y="698091"/>
              <a:ext cx="4661840" cy="1815882"/>
            </a:xfrm>
            <a:prstGeom prst="rect">
              <a:avLst/>
            </a:prstGeom>
            <a:noFill/>
          </p:spPr>
          <p:txBody>
            <a:bodyPr wrap="square" lIns="108000" rIns="108000" rtlCol="0">
              <a:spAutoFit/>
            </a:bodyPr>
            <a:lstStyle/>
            <a:p>
              <a:r>
                <a:rPr lang="en-US" altLang="ko-KR" sz="1400" b="1" dirty="0" err="1">
                  <a:solidFill>
                    <a:schemeClr val="bg1"/>
                  </a:solidFill>
                  <a:latin typeface="Candara" panose="020E0502030303020204" pitchFamily="34" charset="0"/>
                  <a:cs typeface="Arial" pitchFamily="34" charset="0"/>
                </a:rPr>
                <a:t>Keberatan</a:t>
              </a:r>
              <a:r>
                <a:rPr lang="en-US" altLang="ko-KR" sz="1400" b="1" dirty="0">
                  <a:solidFill>
                    <a:schemeClr val="bg1"/>
                  </a:solidFill>
                  <a:latin typeface="Candara" panose="020E0502030303020204" pitchFamily="34" charset="0"/>
                  <a:cs typeface="Arial" pitchFamily="34" charset="0"/>
                </a:rPr>
                <a:t> yang </a:t>
              </a:r>
              <a:r>
                <a:rPr lang="en-US" altLang="ko-KR" sz="1400" b="1" dirty="0" err="1">
                  <a:solidFill>
                    <a:schemeClr val="bg1"/>
                  </a:solidFill>
                  <a:latin typeface="Candara" panose="020E0502030303020204" pitchFamily="34" charset="0"/>
                  <a:cs typeface="Arial" pitchFamily="34" charset="0"/>
                </a:rPr>
                <a:t>diajukan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kepada</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atasan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Pejabat</a:t>
              </a:r>
              <a:r>
                <a:rPr lang="en-US" altLang="ko-KR" sz="1400" b="1" dirty="0">
                  <a:solidFill>
                    <a:schemeClr val="bg1"/>
                  </a:solidFill>
                  <a:latin typeface="Candara" panose="020E0502030303020204" pitchFamily="34" charset="0"/>
                  <a:cs typeface="Arial" pitchFamily="34" charset="0"/>
                </a:rPr>
                <a:t> yang </a:t>
              </a:r>
              <a:r>
                <a:rPr lang="en-US" altLang="ko-KR" sz="1400" b="1" dirty="0" err="1">
                  <a:solidFill>
                    <a:schemeClr val="bg1"/>
                  </a:solidFill>
                  <a:latin typeface="Candara" panose="020E0502030303020204" pitchFamily="34" charset="0"/>
                  <a:cs typeface="Arial" pitchFamily="34" charset="0"/>
                </a:rPr>
                <a:t>Berwenang</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Menghukum</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atau</a:t>
              </a:r>
              <a:r>
                <a:rPr lang="en-US" altLang="ko-KR" sz="1400" b="1" dirty="0">
                  <a:solidFill>
                    <a:schemeClr val="bg1"/>
                  </a:solidFill>
                  <a:latin typeface="Candara" panose="020E0502030303020204" pitchFamily="34" charset="0"/>
                  <a:cs typeface="Arial" pitchFamily="34" charset="0"/>
                </a:rPr>
                <a:t> banding </a:t>
              </a:r>
              <a:r>
                <a:rPr lang="en-US" altLang="ko-KR" sz="1400" b="1" dirty="0" err="1">
                  <a:solidFill>
                    <a:schemeClr val="bg1"/>
                  </a:solidFill>
                  <a:latin typeface="Candara" panose="020E0502030303020204" pitchFamily="34" charset="0"/>
                  <a:cs typeface="Arial" pitchFamily="34" charset="0"/>
                </a:rPr>
                <a:t>administratif</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kepada</a:t>
              </a:r>
              <a:r>
                <a:rPr lang="en-US" altLang="ko-KR" sz="1400" b="1" dirty="0">
                  <a:solidFill>
                    <a:schemeClr val="bg1"/>
                  </a:solidFill>
                  <a:latin typeface="Candara" panose="020E0502030303020204" pitchFamily="34" charset="0"/>
                  <a:cs typeface="Arial" pitchFamily="34" charset="0"/>
                </a:rPr>
                <a:t> Badan </a:t>
              </a:r>
              <a:r>
                <a:rPr lang="en-US" altLang="ko-KR" sz="1400" b="1" dirty="0" err="1">
                  <a:solidFill>
                    <a:schemeClr val="bg1"/>
                  </a:solidFill>
                  <a:latin typeface="Candara" panose="020E0502030303020204" pitchFamily="34" charset="0"/>
                  <a:cs typeface="Arial" pitchFamily="34" charset="0"/>
                </a:rPr>
                <a:t>Pertimbangan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Kepegawaian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sebelum</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berlakunya</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Peraturan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Pemerintah</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ini</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diselesaikan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sesuai</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dengan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Peraturan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Pemerintah</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Nomor</a:t>
              </a:r>
              <a:r>
                <a:rPr lang="en-US" altLang="ko-KR" sz="1400" b="1" dirty="0">
                  <a:solidFill>
                    <a:schemeClr val="bg1"/>
                  </a:solidFill>
                  <a:latin typeface="Candara" panose="020E0502030303020204" pitchFamily="34" charset="0"/>
                  <a:cs typeface="Arial" pitchFamily="34" charset="0"/>
                </a:rPr>
                <a:t> 53 </a:t>
              </a:r>
              <a:r>
                <a:rPr lang="en-US" altLang="ko-KR" sz="1400" b="1" dirty="0" err="1">
                  <a:solidFill>
                    <a:schemeClr val="bg1"/>
                  </a:solidFill>
                  <a:latin typeface="Candara" panose="020E0502030303020204" pitchFamily="34" charset="0"/>
                  <a:cs typeface="Arial" pitchFamily="34" charset="0"/>
                </a:rPr>
                <a:t>Tahun</a:t>
              </a:r>
              <a:r>
                <a:rPr lang="en-US" altLang="ko-KR" sz="1400" b="1" dirty="0">
                  <a:solidFill>
                    <a:schemeClr val="bg1"/>
                  </a:solidFill>
                  <a:latin typeface="Candara" panose="020E0502030303020204" pitchFamily="34" charset="0"/>
                  <a:cs typeface="Arial" pitchFamily="34" charset="0"/>
                </a:rPr>
                <a:t> 2010 </a:t>
              </a:r>
              <a:r>
                <a:rPr lang="en-US" altLang="ko-KR" sz="1400" b="1" dirty="0" err="1">
                  <a:solidFill>
                    <a:schemeClr val="bg1"/>
                  </a:solidFill>
                  <a:latin typeface="Candara" panose="020E0502030303020204" pitchFamily="34" charset="0"/>
                  <a:cs typeface="Arial" pitchFamily="34" charset="0"/>
                </a:rPr>
                <a:t>tentang</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Disiplin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Pegawai</a:t>
              </a:r>
              <a:r>
                <a:rPr lang="en-US" altLang="ko-KR" sz="1400" b="1" dirty="0">
                  <a:solidFill>
                    <a:schemeClr val="bg1"/>
                  </a:solidFill>
                  <a:latin typeface="Candara" panose="020E0502030303020204" pitchFamily="34" charset="0"/>
                  <a:cs typeface="Arial" pitchFamily="34" charset="0"/>
                </a:rPr>
                <a:t> Negeri </a:t>
              </a:r>
              <a:r>
                <a:rPr lang="en-US" altLang="ko-KR" sz="1400" b="1" dirty="0" err="1">
                  <a:solidFill>
                    <a:schemeClr val="bg1"/>
                  </a:solidFill>
                  <a:latin typeface="Candara" panose="020E0502030303020204" pitchFamily="34" charset="0"/>
                  <a:cs typeface="Arial" pitchFamily="34" charset="0"/>
                </a:rPr>
                <a:t>Sipil</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beserta</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peraturan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pelaksanaannya</a:t>
              </a:r>
              <a:endParaRPr lang="ko-KR" altLang="en-US" sz="1400" b="1" dirty="0">
                <a:solidFill>
                  <a:schemeClr val="bg1"/>
                </a:solidFill>
                <a:latin typeface="Candara" panose="020E0502030303020204" pitchFamily="34" charset="0"/>
                <a:cs typeface="Arial" pitchFamily="34" charset="0"/>
              </a:endParaRPr>
            </a:p>
          </p:txBody>
        </p:sp>
        <p:sp>
          <p:nvSpPr>
            <p:cNvPr id="39" name="TextBox 38">
              <a:extLst>
                <a:ext uri="{FF2B5EF4-FFF2-40B4-BE49-F238E27FC236}">
                  <a16:creationId xmlns:a16="http://schemas.microsoft.com/office/drawing/2014/main" id="{9BD625A7-0E95-4717-9510-816966DB552B}"/>
                </a:ext>
              </a:extLst>
            </p:cNvPr>
            <p:cNvSpPr txBox="1"/>
            <p:nvPr/>
          </p:nvSpPr>
          <p:spPr>
            <a:xfrm>
              <a:off x="5991551" y="666788"/>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02</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40" name="Group 39">
            <a:extLst>
              <a:ext uri="{FF2B5EF4-FFF2-40B4-BE49-F238E27FC236}">
                <a16:creationId xmlns:a16="http://schemas.microsoft.com/office/drawing/2014/main" id="{869676DA-6A73-40E6-8B24-B34D1DEB3AA4}"/>
              </a:ext>
            </a:extLst>
          </p:cNvPr>
          <p:cNvGrpSpPr/>
          <p:nvPr/>
        </p:nvGrpSpPr>
        <p:grpSpPr>
          <a:xfrm>
            <a:off x="144470" y="3875925"/>
            <a:ext cx="5052417" cy="1037340"/>
            <a:chOff x="5908303" y="1065538"/>
            <a:chExt cx="5560753" cy="1037340"/>
          </a:xfrm>
        </p:grpSpPr>
        <p:sp>
          <p:nvSpPr>
            <p:cNvPr id="41" name="TextBox 40">
              <a:extLst>
                <a:ext uri="{FF2B5EF4-FFF2-40B4-BE49-F238E27FC236}">
                  <a16:creationId xmlns:a16="http://schemas.microsoft.com/office/drawing/2014/main" id="{F9DBDC90-9962-4C5F-8667-35A27626C7D0}"/>
                </a:ext>
              </a:extLst>
            </p:cNvPr>
            <p:cNvSpPr txBox="1"/>
            <p:nvPr/>
          </p:nvSpPr>
          <p:spPr>
            <a:xfrm>
              <a:off x="6807216" y="1148771"/>
              <a:ext cx="4661840" cy="954107"/>
            </a:xfrm>
            <a:prstGeom prst="rect">
              <a:avLst/>
            </a:prstGeom>
            <a:noFill/>
          </p:spPr>
          <p:txBody>
            <a:bodyPr wrap="square" lIns="108000" rIns="108000" rtlCol="0">
              <a:spAutoFit/>
            </a:bodyPr>
            <a:lstStyle/>
            <a:p>
              <a:r>
                <a:rPr lang="en-US" altLang="ko-KR" sz="1400" b="1" dirty="0" err="1">
                  <a:solidFill>
                    <a:schemeClr val="bg1"/>
                  </a:solidFill>
                  <a:latin typeface="Candara" panose="020E0502030303020204" pitchFamily="34" charset="0"/>
                  <a:cs typeface="Arial" pitchFamily="34" charset="0"/>
                </a:rPr>
                <a:t>Pelanggaran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Disiplin</a:t>
              </a:r>
              <a:r>
                <a:rPr lang="en-US" altLang="ko-KR" sz="1400" b="1" dirty="0">
                  <a:solidFill>
                    <a:schemeClr val="bg1"/>
                  </a:solidFill>
                  <a:latin typeface="Candara" panose="020E0502030303020204" pitchFamily="34" charset="0"/>
                  <a:cs typeface="Arial" pitchFamily="34" charset="0"/>
                </a:rPr>
                <a:t> yang </a:t>
              </a:r>
              <a:r>
                <a:rPr lang="en-US" altLang="ko-KR" sz="1400" b="1" dirty="0" err="1">
                  <a:solidFill>
                    <a:schemeClr val="bg1"/>
                  </a:solidFill>
                  <a:latin typeface="Candara" panose="020E0502030303020204" pitchFamily="34" charset="0"/>
                  <a:cs typeface="Arial" pitchFamily="34" charset="0"/>
                </a:rPr>
                <a:t>dilakukan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sebelum</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berlakunya</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Peraturan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Pemerintah</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ini</a:t>
              </a:r>
              <a:r>
                <a:rPr lang="en-US" altLang="ko-KR" sz="1400" b="1" dirty="0">
                  <a:solidFill>
                    <a:schemeClr val="bg1"/>
                  </a:solidFill>
                  <a:latin typeface="Candara" panose="020E0502030303020204" pitchFamily="34" charset="0"/>
                  <a:cs typeface="Arial" pitchFamily="34" charset="0"/>
                </a:rPr>
                <a:t> dan </a:t>
              </a:r>
              <a:r>
                <a:rPr lang="en-US" altLang="ko-KR" sz="1400" b="1" dirty="0" err="1">
                  <a:solidFill>
                    <a:schemeClr val="bg1"/>
                  </a:solidFill>
                  <a:latin typeface="Candara" panose="020E0502030303020204" pitchFamily="34" charset="0"/>
                  <a:cs typeface="Arial" pitchFamily="34" charset="0"/>
                </a:rPr>
                <a:t>belum</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dilakukan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pemeriksaan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maka</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berlaku</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ketentuan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dalam</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Peraturan</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Pemerintah</a:t>
              </a:r>
              <a:r>
                <a:rPr lang="en-US" altLang="ko-KR" sz="1400" b="1" dirty="0">
                  <a:solidFill>
                    <a:schemeClr val="bg1"/>
                  </a:solidFill>
                  <a:latin typeface="Candara" panose="020E0502030303020204" pitchFamily="34" charset="0"/>
                  <a:cs typeface="Arial" pitchFamily="34" charset="0"/>
                </a:rPr>
                <a:t> </a:t>
              </a:r>
              <a:r>
                <a:rPr lang="en-US" altLang="ko-KR" sz="1400" b="1" dirty="0" err="1">
                  <a:solidFill>
                    <a:schemeClr val="bg1"/>
                  </a:solidFill>
                  <a:latin typeface="Candara" panose="020E0502030303020204" pitchFamily="34" charset="0"/>
                  <a:cs typeface="Arial" pitchFamily="34" charset="0"/>
                </a:rPr>
                <a:t>ini</a:t>
              </a:r>
              <a:r>
                <a:rPr lang="en-US" altLang="ko-KR" sz="1400" b="1" dirty="0">
                  <a:solidFill>
                    <a:schemeClr val="bg1"/>
                  </a:solidFill>
                  <a:latin typeface="Candara" panose="020E0502030303020204" pitchFamily="34" charset="0"/>
                  <a:cs typeface="Arial" pitchFamily="34" charset="0"/>
                </a:rPr>
                <a:t>.</a:t>
              </a:r>
              <a:endParaRPr lang="ko-KR" altLang="en-US" sz="1400" b="1" dirty="0">
                <a:solidFill>
                  <a:schemeClr val="bg1"/>
                </a:solidFill>
                <a:latin typeface="Candara" panose="020E0502030303020204" pitchFamily="34" charset="0"/>
                <a:cs typeface="Arial" pitchFamily="34" charset="0"/>
              </a:endParaRPr>
            </a:p>
          </p:txBody>
        </p:sp>
        <p:sp>
          <p:nvSpPr>
            <p:cNvPr id="42" name="TextBox 41">
              <a:extLst>
                <a:ext uri="{FF2B5EF4-FFF2-40B4-BE49-F238E27FC236}">
                  <a16:creationId xmlns:a16="http://schemas.microsoft.com/office/drawing/2014/main" id="{7C857835-D0CC-4572-A615-79DD79F33E60}"/>
                </a:ext>
              </a:extLst>
            </p:cNvPr>
            <p:cNvSpPr txBox="1"/>
            <p:nvPr/>
          </p:nvSpPr>
          <p:spPr>
            <a:xfrm>
              <a:off x="5908303" y="1065538"/>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03</a:t>
              </a:r>
              <a:endParaRPr lang="ko-KR" altLang="en-US" sz="4400" b="1" dirty="0">
                <a:solidFill>
                  <a:schemeClr val="bg1"/>
                </a:solidFill>
                <a:latin typeface="Tw Cen MT Condensed" panose="020B0606020104020203" pitchFamily="34" charset="0"/>
                <a:cs typeface="Arial" pitchFamily="34" charset="0"/>
              </a:endParaRPr>
            </a:p>
          </p:txBody>
        </p:sp>
      </p:grpSp>
      <p:sp>
        <p:nvSpPr>
          <p:cNvPr id="43" name="Rectangle: Rounded Corners 42">
            <a:extLst>
              <a:ext uri="{FF2B5EF4-FFF2-40B4-BE49-F238E27FC236}">
                <a16:creationId xmlns:a16="http://schemas.microsoft.com/office/drawing/2014/main" id="{4CA6847B-575F-4FD6-81C7-7D36580E1241}"/>
              </a:ext>
            </a:extLst>
          </p:cNvPr>
          <p:cNvSpPr/>
          <p:nvPr/>
        </p:nvSpPr>
        <p:spPr>
          <a:xfrm>
            <a:off x="7183177" y="1063756"/>
            <a:ext cx="4984176" cy="5546619"/>
          </a:xfrm>
          <a:prstGeom prst="roundRect">
            <a:avLst>
              <a:gd name="adj" fmla="val 128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D98C2B0D-F71E-4A54-8422-2B156DC57F18}"/>
              </a:ext>
            </a:extLst>
          </p:cNvPr>
          <p:cNvGrpSpPr/>
          <p:nvPr/>
        </p:nvGrpSpPr>
        <p:grpSpPr>
          <a:xfrm>
            <a:off x="7179969" y="1340545"/>
            <a:ext cx="4906362" cy="4487763"/>
            <a:chOff x="6017451" y="-98164"/>
            <a:chExt cx="5548535" cy="4487763"/>
          </a:xfrm>
        </p:grpSpPr>
        <p:sp>
          <p:nvSpPr>
            <p:cNvPr id="48" name="TextBox 47">
              <a:extLst>
                <a:ext uri="{FF2B5EF4-FFF2-40B4-BE49-F238E27FC236}">
                  <a16:creationId xmlns:a16="http://schemas.microsoft.com/office/drawing/2014/main" id="{B2AA937A-6253-4DC2-9D82-9C39ADD5C841}"/>
                </a:ext>
              </a:extLst>
            </p:cNvPr>
            <p:cNvSpPr txBox="1"/>
            <p:nvPr/>
          </p:nvSpPr>
          <p:spPr>
            <a:xfrm>
              <a:off x="6904146" y="-98164"/>
              <a:ext cx="4661840" cy="2800767"/>
            </a:xfrm>
            <a:prstGeom prst="rect">
              <a:avLst/>
            </a:prstGeom>
            <a:noFill/>
          </p:spPr>
          <p:txBody>
            <a:bodyPr wrap="square" lIns="108000" rIns="108000" rtlCol="0">
              <a:spAutoFit/>
            </a:bodyPr>
            <a:lstStyle/>
            <a:p>
              <a:r>
                <a:rPr lang="en-US" altLang="ko-KR" sz="1600" b="1" dirty="0">
                  <a:solidFill>
                    <a:schemeClr val="bg1"/>
                  </a:solidFill>
                  <a:latin typeface="Candara" panose="020E0502030303020204" pitchFamily="34" charset="0"/>
                  <a:cs typeface="Arial" pitchFamily="34" charset="0"/>
                </a:rPr>
                <a:t>PNS yang </a:t>
              </a:r>
              <a:r>
                <a:rPr lang="en-US" altLang="ko-KR" sz="1600" b="1" dirty="0" err="1">
                  <a:solidFill>
                    <a:schemeClr val="bg1"/>
                  </a:solidFill>
                  <a:latin typeface="Candara" panose="020E0502030303020204" pitchFamily="34" charset="0"/>
                  <a:cs typeface="Arial" pitchFamily="34" charset="0"/>
                </a:rPr>
                <a:t>melanggar</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ketentuan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Peraturan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Pemerintah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Nomor</a:t>
              </a:r>
              <a:r>
                <a:rPr lang="en-US" altLang="ko-KR" sz="1600" b="1" dirty="0">
                  <a:solidFill>
                    <a:schemeClr val="bg1"/>
                  </a:solidFill>
                  <a:latin typeface="Candara" panose="020E0502030303020204" pitchFamily="34" charset="0"/>
                  <a:cs typeface="Arial" pitchFamily="34" charset="0"/>
                </a:rPr>
                <a:t> 10 </a:t>
              </a:r>
              <a:r>
                <a:rPr lang="en-US" altLang="ko-KR" sz="1600" b="1" dirty="0" err="1">
                  <a:solidFill>
                    <a:schemeClr val="bg1"/>
                  </a:solidFill>
                  <a:latin typeface="Candara" panose="020E0502030303020204" pitchFamily="34" charset="0"/>
                  <a:cs typeface="Arial" pitchFamily="34" charset="0"/>
                </a:rPr>
                <a:t>Tahun</a:t>
              </a:r>
              <a:r>
                <a:rPr lang="en-US" altLang="ko-KR" sz="1600" b="1" dirty="0">
                  <a:solidFill>
                    <a:schemeClr val="bg1"/>
                  </a:solidFill>
                  <a:latin typeface="Candara" panose="020E0502030303020204" pitchFamily="34" charset="0"/>
                  <a:cs typeface="Arial" pitchFamily="34" charset="0"/>
                </a:rPr>
                <a:t> 1983 </a:t>
              </a:r>
              <a:r>
                <a:rPr lang="en-US" altLang="ko-KR" sz="1600" b="1" dirty="0" err="1">
                  <a:solidFill>
                    <a:schemeClr val="bg1"/>
                  </a:solidFill>
                  <a:latin typeface="Candara" panose="020E0502030303020204" pitchFamily="34" charset="0"/>
                  <a:cs typeface="Arial" pitchFamily="34" charset="0"/>
                </a:rPr>
                <a:t>tentang</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lzin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Perkawinan</a:t>
              </a:r>
              <a:r>
                <a:rPr lang="en-US" altLang="ko-KR" sz="1600" b="1" dirty="0">
                  <a:solidFill>
                    <a:schemeClr val="bg1"/>
                  </a:solidFill>
                  <a:latin typeface="Candara" panose="020E0502030303020204" pitchFamily="34" charset="0"/>
                  <a:cs typeface="Arial" pitchFamily="34" charset="0"/>
                </a:rPr>
                <a:t> dan </a:t>
              </a:r>
              <a:r>
                <a:rPr lang="en-US" altLang="ko-KR" sz="1600" b="1" dirty="0" err="1">
                  <a:solidFill>
                    <a:schemeClr val="bg1"/>
                  </a:solidFill>
                  <a:latin typeface="Candara" panose="020E0502030303020204" pitchFamily="34" charset="0"/>
                  <a:cs typeface="Arial" pitchFamily="34" charset="0"/>
                </a:rPr>
                <a:t>Perceraian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bagi</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Pegawai</a:t>
              </a:r>
              <a:r>
                <a:rPr lang="en-US" altLang="ko-KR" sz="1600" b="1" dirty="0">
                  <a:solidFill>
                    <a:schemeClr val="bg1"/>
                  </a:solidFill>
                  <a:latin typeface="Candara" panose="020E0502030303020204" pitchFamily="34" charset="0"/>
                  <a:cs typeface="Arial" pitchFamily="34" charset="0"/>
                </a:rPr>
                <a:t> Negeri </a:t>
              </a:r>
              <a:r>
                <a:rPr lang="en-US" altLang="ko-KR" sz="1600" b="1" dirty="0" err="1">
                  <a:solidFill>
                    <a:schemeClr val="bg1"/>
                  </a:solidFill>
                  <a:latin typeface="Candara" panose="020E0502030303020204" pitchFamily="34" charset="0"/>
                  <a:cs typeface="Arial" pitchFamily="34" charset="0"/>
                </a:rPr>
                <a:t>Sipil</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sebagaimana</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telah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diubah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dengan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Peraturan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Pemerintah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Nomor</a:t>
              </a:r>
              <a:r>
                <a:rPr lang="en-US" altLang="ko-KR" sz="1600" b="1" dirty="0">
                  <a:solidFill>
                    <a:schemeClr val="bg1"/>
                  </a:solidFill>
                  <a:latin typeface="Candara" panose="020E0502030303020204" pitchFamily="34" charset="0"/>
                  <a:cs typeface="Arial" pitchFamily="34" charset="0"/>
                </a:rPr>
                <a:t> 45 </a:t>
              </a:r>
              <a:r>
                <a:rPr lang="en-US" altLang="ko-KR" sz="1600" b="1" dirty="0" err="1">
                  <a:solidFill>
                    <a:schemeClr val="bg1"/>
                  </a:solidFill>
                  <a:latin typeface="Candara" panose="020E0502030303020204" pitchFamily="34" charset="0"/>
                  <a:cs typeface="Arial" pitchFamily="34" charset="0"/>
                </a:rPr>
                <a:t>Tahun</a:t>
              </a:r>
              <a:r>
                <a:rPr lang="en-US" altLang="ko-KR" sz="1600" b="1" dirty="0">
                  <a:solidFill>
                    <a:schemeClr val="bg1"/>
                  </a:solidFill>
                  <a:latin typeface="Candara" panose="020E0502030303020204" pitchFamily="34" charset="0"/>
                  <a:cs typeface="Arial" pitchFamily="34" charset="0"/>
                </a:rPr>
                <a:t> 1990 </a:t>
              </a:r>
              <a:r>
                <a:rPr lang="en-US" altLang="ko-KR" sz="1600" b="1" dirty="0" err="1">
                  <a:solidFill>
                    <a:schemeClr val="bg1"/>
                  </a:solidFill>
                  <a:latin typeface="Candara" panose="020E0502030303020204" pitchFamily="34" charset="0"/>
                  <a:cs typeface="Arial" pitchFamily="34" charset="0"/>
                </a:rPr>
                <a:t>tentang</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Perubahan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atas</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Peraturan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Pemerintah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Nomor</a:t>
              </a:r>
              <a:r>
                <a:rPr lang="en-US" altLang="ko-KR" sz="1600" b="1" dirty="0">
                  <a:solidFill>
                    <a:schemeClr val="bg1"/>
                  </a:solidFill>
                  <a:latin typeface="Candara" panose="020E0502030303020204" pitchFamily="34" charset="0"/>
                  <a:cs typeface="Arial" pitchFamily="34" charset="0"/>
                </a:rPr>
                <a:t> 10 </a:t>
              </a:r>
              <a:r>
                <a:rPr lang="en-US" altLang="ko-KR" sz="1600" b="1" dirty="0" err="1">
                  <a:solidFill>
                    <a:schemeClr val="bg1"/>
                  </a:solidFill>
                  <a:latin typeface="Candara" panose="020E0502030303020204" pitchFamily="34" charset="0"/>
                  <a:cs typeface="Arial" pitchFamily="34" charset="0"/>
                </a:rPr>
                <a:t>Tahun</a:t>
              </a:r>
              <a:r>
                <a:rPr lang="en-US" altLang="ko-KR" sz="1600" b="1" dirty="0">
                  <a:solidFill>
                    <a:schemeClr val="bg1"/>
                  </a:solidFill>
                  <a:latin typeface="Candara" panose="020E0502030303020204" pitchFamily="34" charset="0"/>
                  <a:cs typeface="Arial" pitchFamily="34" charset="0"/>
                </a:rPr>
                <a:t> 1983 </a:t>
              </a:r>
              <a:r>
                <a:rPr lang="en-US" altLang="ko-KR" sz="1600" b="1" dirty="0" err="1">
                  <a:solidFill>
                    <a:schemeClr val="bg1"/>
                  </a:solidFill>
                  <a:latin typeface="Candara" panose="020E0502030303020204" pitchFamily="34" charset="0"/>
                  <a:cs typeface="Arial" pitchFamily="34" charset="0"/>
                </a:rPr>
                <a:t>tentang</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Izin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Perkawinan</a:t>
              </a:r>
              <a:r>
                <a:rPr lang="en-US" altLang="ko-KR" sz="1600" b="1" dirty="0">
                  <a:solidFill>
                    <a:schemeClr val="bg1"/>
                  </a:solidFill>
                  <a:latin typeface="Candara" panose="020E0502030303020204" pitchFamily="34" charset="0"/>
                  <a:cs typeface="Arial" pitchFamily="34" charset="0"/>
                </a:rPr>
                <a:t> dan </a:t>
              </a:r>
              <a:r>
                <a:rPr lang="en-US" altLang="ko-KR" sz="1600" b="1" dirty="0" err="1">
                  <a:solidFill>
                    <a:schemeClr val="bg1"/>
                  </a:solidFill>
                  <a:latin typeface="Candara" panose="020E0502030303020204" pitchFamily="34" charset="0"/>
                  <a:cs typeface="Arial" pitchFamily="34" charset="0"/>
                </a:rPr>
                <a:t>Perceraian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bagi</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Pegawai</a:t>
              </a:r>
              <a:r>
                <a:rPr lang="en-US" altLang="ko-KR" sz="1600" b="1" dirty="0">
                  <a:solidFill>
                    <a:schemeClr val="bg1"/>
                  </a:solidFill>
                  <a:latin typeface="Candara" panose="020E0502030303020204" pitchFamily="34" charset="0"/>
                  <a:cs typeface="Arial" pitchFamily="34" charset="0"/>
                </a:rPr>
                <a:t> Negeri </a:t>
              </a:r>
              <a:r>
                <a:rPr lang="en-US" altLang="ko-KR" sz="1600" b="1" dirty="0" err="1">
                  <a:solidFill>
                    <a:schemeClr val="bg1"/>
                  </a:solidFill>
                  <a:latin typeface="Candara" panose="020E0502030303020204" pitchFamily="34" charset="0"/>
                  <a:cs typeface="Arial" pitchFamily="34" charset="0"/>
                </a:rPr>
                <a:t>Sipil</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dijatuhi</a:t>
              </a:r>
              <a:r>
                <a:rPr lang="en-US" altLang="ko-KR" sz="1600" b="1" dirty="0">
                  <a:solidFill>
                    <a:schemeClr val="bg1"/>
                  </a:solidFill>
                  <a:latin typeface="Candara" panose="020E0502030303020204" pitchFamily="34" charset="0"/>
                  <a:cs typeface="Arial" pitchFamily="34" charset="0"/>
                </a:rPr>
                <a:t> salah </a:t>
              </a:r>
              <a:r>
                <a:rPr lang="en-US" altLang="ko-KR" sz="1600" b="1" dirty="0" err="1">
                  <a:solidFill>
                    <a:schemeClr val="bg1"/>
                  </a:solidFill>
                  <a:latin typeface="Candara" panose="020E0502030303020204" pitchFamily="34" charset="0"/>
                  <a:cs typeface="Arial" pitchFamily="34" charset="0"/>
                </a:rPr>
                <a:t>satu</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jenis</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Hukuman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Disiplin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berat</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berdasarkan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Peraturan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Pemerintah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ini</a:t>
              </a:r>
              <a:endParaRPr lang="ko-KR" altLang="en-US" sz="1600" b="1" dirty="0">
                <a:solidFill>
                  <a:schemeClr val="bg1"/>
                </a:solidFill>
                <a:latin typeface="Candara" panose="020E0502030303020204" pitchFamily="34" charset="0"/>
                <a:cs typeface="Arial" pitchFamily="34" charset="0"/>
              </a:endParaRPr>
            </a:p>
          </p:txBody>
        </p:sp>
        <p:sp>
          <p:nvSpPr>
            <p:cNvPr id="49" name="TextBox 48">
              <a:extLst>
                <a:ext uri="{FF2B5EF4-FFF2-40B4-BE49-F238E27FC236}">
                  <a16:creationId xmlns:a16="http://schemas.microsoft.com/office/drawing/2014/main" id="{FC04FD7D-E6D9-4B72-AC4E-493CB26CBD94}"/>
                </a:ext>
              </a:extLst>
            </p:cNvPr>
            <p:cNvSpPr txBox="1"/>
            <p:nvPr/>
          </p:nvSpPr>
          <p:spPr>
            <a:xfrm>
              <a:off x="6017451" y="3612089"/>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07</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50" name="Group 49">
            <a:extLst>
              <a:ext uri="{FF2B5EF4-FFF2-40B4-BE49-F238E27FC236}">
                <a16:creationId xmlns:a16="http://schemas.microsoft.com/office/drawing/2014/main" id="{DBC7728A-1889-49BA-BEC0-C61F901F497D}"/>
              </a:ext>
            </a:extLst>
          </p:cNvPr>
          <p:cNvGrpSpPr/>
          <p:nvPr/>
        </p:nvGrpSpPr>
        <p:grpSpPr>
          <a:xfrm>
            <a:off x="7179969" y="5735645"/>
            <a:ext cx="4867561" cy="777510"/>
            <a:chOff x="6017451" y="1523222"/>
            <a:chExt cx="5504655" cy="777510"/>
          </a:xfrm>
        </p:grpSpPr>
        <p:sp>
          <p:nvSpPr>
            <p:cNvPr id="51" name="TextBox 50">
              <a:extLst>
                <a:ext uri="{FF2B5EF4-FFF2-40B4-BE49-F238E27FC236}">
                  <a16:creationId xmlns:a16="http://schemas.microsoft.com/office/drawing/2014/main" id="{063CDC54-8437-4FD5-BE53-3A5FAFF858AB}"/>
                </a:ext>
              </a:extLst>
            </p:cNvPr>
            <p:cNvSpPr txBox="1"/>
            <p:nvPr/>
          </p:nvSpPr>
          <p:spPr>
            <a:xfrm>
              <a:off x="6860266" y="1619589"/>
              <a:ext cx="4661840" cy="584775"/>
            </a:xfrm>
            <a:prstGeom prst="rect">
              <a:avLst/>
            </a:prstGeom>
            <a:noFill/>
          </p:spPr>
          <p:txBody>
            <a:bodyPr wrap="square" lIns="108000" rIns="108000" rtlCol="0">
              <a:spAutoFit/>
            </a:bodyPr>
            <a:lstStyle/>
            <a:p>
              <a:r>
                <a:rPr lang="en-US" altLang="ko-KR" sz="1600" b="1" dirty="0" err="1">
                  <a:solidFill>
                    <a:schemeClr val="bg1"/>
                  </a:solidFill>
                  <a:latin typeface="Candara" panose="020E0502030303020204" pitchFamily="34" charset="0"/>
                  <a:cs typeface="Arial" pitchFamily="34" charset="0"/>
                </a:rPr>
                <a:t>Ketentuan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Peraturan</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Pemerintah</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ini</a:t>
              </a:r>
              <a:r>
                <a:rPr lang="en-US" altLang="ko-KR" sz="1600" b="1" dirty="0">
                  <a:solidFill>
                    <a:schemeClr val="bg1"/>
                  </a:solidFill>
                  <a:latin typeface="Candara" panose="020E0502030303020204" pitchFamily="34" charset="0"/>
                  <a:cs typeface="Arial" pitchFamily="34" charset="0"/>
                </a:rPr>
                <a:t> mutatis mutandis </a:t>
              </a:r>
              <a:r>
                <a:rPr lang="en-US" altLang="ko-KR" sz="1600" b="1" dirty="0" err="1">
                  <a:solidFill>
                    <a:schemeClr val="bg1"/>
                  </a:solidFill>
                  <a:latin typeface="Candara" panose="020E0502030303020204" pitchFamily="34" charset="0"/>
                  <a:cs typeface="Arial" pitchFamily="34" charset="0"/>
                </a:rPr>
                <a:t>berlaku</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untuk</a:t>
              </a:r>
              <a:r>
                <a:rPr lang="en-US" altLang="ko-KR" sz="1600" b="1" dirty="0">
                  <a:solidFill>
                    <a:schemeClr val="bg1"/>
                  </a:solidFill>
                  <a:latin typeface="Candara" panose="020E0502030303020204" pitchFamily="34" charset="0"/>
                  <a:cs typeface="Arial" pitchFamily="34" charset="0"/>
                </a:rPr>
                <a:t> </a:t>
              </a:r>
              <a:r>
                <a:rPr lang="en-US" altLang="ko-KR" sz="1600" b="1" dirty="0" err="1">
                  <a:solidFill>
                    <a:schemeClr val="bg1"/>
                  </a:solidFill>
                  <a:latin typeface="Candara" panose="020E0502030303020204" pitchFamily="34" charset="0"/>
                  <a:cs typeface="Arial" pitchFamily="34" charset="0"/>
                </a:rPr>
                <a:t>calon</a:t>
              </a:r>
              <a:r>
                <a:rPr lang="en-US" altLang="ko-KR" sz="1600" b="1" dirty="0">
                  <a:solidFill>
                    <a:schemeClr val="bg1"/>
                  </a:solidFill>
                  <a:latin typeface="Candara" panose="020E0502030303020204" pitchFamily="34" charset="0"/>
                  <a:cs typeface="Arial" pitchFamily="34" charset="0"/>
                </a:rPr>
                <a:t> PNS</a:t>
              </a:r>
              <a:endParaRPr lang="ko-KR" altLang="en-US" sz="1600" b="1" dirty="0">
                <a:solidFill>
                  <a:schemeClr val="bg1"/>
                </a:solidFill>
                <a:latin typeface="Candara" panose="020E0502030303020204" pitchFamily="34" charset="0"/>
                <a:cs typeface="Arial" pitchFamily="34" charset="0"/>
              </a:endParaRPr>
            </a:p>
          </p:txBody>
        </p:sp>
        <p:sp>
          <p:nvSpPr>
            <p:cNvPr id="52" name="TextBox 51">
              <a:extLst>
                <a:ext uri="{FF2B5EF4-FFF2-40B4-BE49-F238E27FC236}">
                  <a16:creationId xmlns:a16="http://schemas.microsoft.com/office/drawing/2014/main" id="{ABA8B72A-2BC8-4356-9ED4-C79124CF4521}"/>
                </a:ext>
              </a:extLst>
            </p:cNvPr>
            <p:cNvSpPr txBox="1"/>
            <p:nvPr/>
          </p:nvSpPr>
          <p:spPr>
            <a:xfrm>
              <a:off x="6017451" y="1523222"/>
              <a:ext cx="981106" cy="777510"/>
            </a:xfrm>
            <a:prstGeom prst="rect">
              <a:avLst/>
            </a:prstGeom>
            <a:no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08</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32" name="Group 31">
            <a:extLst>
              <a:ext uri="{FF2B5EF4-FFF2-40B4-BE49-F238E27FC236}">
                <a16:creationId xmlns:a16="http://schemas.microsoft.com/office/drawing/2014/main" id="{6E84029F-6890-4CF3-AB06-24ED951F2588}"/>
              </a:ext>
            </a:extLst>
          </p:cNvPr>
          <p:cNvGrpSpPr/>
          <p:nvPr/>
        </p:nvGrpSpPr>
        <p:grpSpPr>
          <a:xfrm>
            <a:off x="251816" y="4997662"/>
            <a:ext cx="4869468" cy="1323439"/>
            <a:chOff x="-1819662" y="4782025"/>
            <a:chExt cx="5506814" cy="1323439"/>
          </a:xfrm>
          <a:solidFill>
            <a:schemeClr val="accent4">
              <a:lumMod val="75000"/>
            </a:schemeClr>
          </a:solidFill>
        </p:grpSpPr>
        <p:sp>
          <p:nvSpPr>
            <p:cNvPr id="33" name="TextBox 32">
              <a:extLst>
                <a:ext uri="{FF2B5EF4-FFF2-40B4-BE49-F238E27FC236}">
                  <a16:creationId xmlns:a16="http://schemas.microsoft.com/office/drawing/2014/main" id="{B1D063D6-401D-434C-AEFD-E9E56865CCC6}"/>
                </a:ext>
              </a:extLst>
            </p:cNvPr>
            <p:cNvSpPr txBox="1"/>
            <p:nvPr/>
          </p:nvSpPr>
          <p:spPr>
            <a:xfrm>
              <a:off x="-974688" y="4782025"/>
              <a:ext cx="4661840" cy="1323439"/>
            </a:xfrm>
            <a:prstGeom prst="rect">
              <a:avLst/>
            </a:prstGeom>
            <a:grpFill/>
          </p:spPr>
          <p:txBody>
            <a:bodyPr wrap="square" lIns="108000" rIns="108000" rtlCol="0">
              <a:spAutoFit/>
            </a:bodyPr>
            <a:lstStyle/>
            <a:p>
              <a:r>
                <a:rPr lang="sv-SE" altLang="ko-KR" sz="1600" b="1" dirty="0">
                  <a:solidFill>
                    <a:schemeClr val="bg1"/>
                  </a:solidFill>
                  <a:latin typeface="Candara" panose="020E0502030303020204" pitchFamily="34" charset="0"/>
                  <a:cs typeface="Arial" pitchFamily="34" charset="0"/>
                </a:rPr>
                <a:t>Pelanggaran Disiplin yang telah dilakukan pemeriksaan sebelum berlakunya Peraturan Pemerintah, maka hasil pemeriksaan tetap berlaku dan proses selanjutnya berlaku ketentuan dalam Peraturan Pemerintah ini</a:t>
              </a:r>
            </a:p>
          </p:txBody>
        </p:sp>
        <p:sp>
          <p:nvSpPr>
            <p:cNvPr id="53" name="TextBox 52">
              <a:extLst>
                <a:ext uri="{FF2B5EF4-FFF2-40B4-BE49-F238E27FC236}">
                  <a16:creationId xmlns:a16="http://schemas.microsoft.com/office/drawing/2014/main" id="{91C801F4-06D6-4FFD-8CE2-7818010E4A1B}"/>
                </a:ext>
              </a:extLst>
            </p:cNvPr>
            <p:cNvSpPr txBox="1"/>
            <p:nvPr/>
          </p:nvSpPr>
          <p:spPr>
            <a:xfrm>
              <a:off x="-1819662" y="4854935"/>
              <a:ext cx="921002" cy="777510"/>
            </a:xfrm>
            <a:prstGeom prst="rect">
              <a:avLst/>
            </a:prstGeom>
            <a:grp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04</a:t>
              </a:r>
              <a:endParaRPr lang="ko-KR" altLang="en-US" sz="4400" b="1" dirty="0">
                <a:solidFill>
                  <a:schemeClr val="bg1"/>
                </a:solidFill>
                <a:latin typeface="Tw Cen MT Condensed" panose="020B0606020104020203" pitchFamily="34" charset="0"/>
                <a:cs typeface="Arial" pitchFamily="34" charset="0"/>
              </a:endParaRPr>
            </a:p>
          </p:txBody>
        </p:sp>
      </p:grpSp>
      <p:grpSp>
        <p:nvGrpSpPr>
          <p:cNvPr id="54" name="Group 53">
            <a:extLst>
              <a:ext uri="{FF2B5EF4-FFF2-40B4-BE49-F238E27FC236}">
                <a16:creationId xmlns:a16="http://schemas.microsoft.com/office/drawing/2014/main" id="{7AE866F8-7403-4198-BB9C-DF8CE0F1723B}"/>
              </a:ext>
            </a:extLst>
          </p:cNvPr>
          <p:cNvGrpSpPr/>
          <p:nvPr/>
        </p:nvGrpSpPr>
        <p:grpSpPr>
          <a:xfrm>
            <a:off x="7179969" y="1239172"/>
            <a:ext cx="4939745" cy="3744297"/>
            <a:chOff x="6015291" y="1487952"/>
            <a:chExt cx="5586291" cy="3744297"/>
          </a:xfrm>
          <a:solidFill>
            <a:schemeClr val="accent4">
              <a:lumMod val="75000"/>
            </a:schemeClr>
          </a:solidFill>
        </p:grpSpPr>
        <p:sp>
          <p:nvSpPr>
            <p:cNvPr id="55" name="TextBox 54">
              <a:extLst>
                <a:ext uri="{FF2B5EF4-FFF2-40B4-BE49-F238E27FC236}">
                  <a16:creationId xmlns:a16="http://schemas.microsoft.com/office/drawing/2014/main" id="{E5E404C8-7B22-4867-A28E-064E937D10D8}"/>
                </a:ext>
              </a:extLst>
            </p:cNvPr>
            <p:cNvSpPr txBox="1"/>
            <p:nvPr/>
          </p:nvSpPr>
          <p:spPr>
            <a:xfrm>
              <a:off x="6939742" y="4401252"/>
              <a:ext cx="4661840" cy="830997"/>
            </a:xfrm>
            <a:prstGeom prst="rect">
              <a:avLst/>
            </a:prstGeom>
            <a:grpFill/>
          </p:spPr>
          <p:txBody>
            <a:bodyPr wrap="square" lIns="108000" rIns="108000" rtlCol="0">
              <a:spAutoFit/>
            </a:bodyPr>
            <a:lstStyle/>
            <a:p>
              <a:r>
                <a:rPr lang="sv-SE" altLang="ko-KR" sz="1600" b="1" dirty="0">
                  <a:solidFill>
                    <a:schemeClr val="bg1"/>
                  </a:solidFill>
                  <a:latin typeface="Candara" panose="020E0502030303020204" pitchFamily="34" charset="0"/>
                  <a:cs typeface="Arial" pitchFamily="34" charset="0"/>
                </a:rPr>
                <a:t>Ketentuan HD sedang dalam Pasal 8 ayat (3) berlaku setelah PP Gaji dan Tunjangan berlaku.</a:t>
              </a:r>
            </a:p>
          </p:txBody>
        </p:sp>
        <p:sp>
          <p:nvSpPr>
            <p:cNvPr id="56" name="TextBox 55">
              <a:extLst>
                <a:ext uri="{FF2B5EF4-FFF2-40B4-BE49-F238E27FC236}">
                  <a16:creationId xmlns:a16="http://schemas.microsoft.com/office/drawing/2014/main" id="{E78B14F9-885E-4797-A89A-FB71780CAFE3}"/>
                </a:ext>
              </a:extLst>
            </p:cNvPr>
            <p:cNvSpPr txBox="1"/>
            <p:nvPr/>
          </p:nvSpPr>
          <p:spPr>
            <a:xfrm>
              <a:off x="6015291" y="1487952"/>
              <a:ext cx="921002" cy="777510"/>
            </a:xfrm>
            <a:prstGeom prst="rect">
              <a:avLst/>
            </a:prstGeom>
            <a:grp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05</a:t>
              </a:r>
              <a:endParaRPr lang="ko-KR" altLang="en-US" sz="4400" b="1" dirty="0">
                <a:solidFill>
                  <a:schemeClr val="bg1"/>
                </a:solidFill>
                <a:latin typeface="Tw Cen MT Condensed" panose="020B0606020104020203" pitchFamily="34" charset="0"/>
                <a:cs typeface="Arial" pitchFamily="34" charset="0"/>
              </a:endParaRPr>
            </a:p>
          </p:txBody>
        </p:sp>
      </p:grpSp>
      <p:sp>
        <p:nvSpPr>
          <p:cNvPr id="57" name="TextBox 56">
            <a:extLst>
              <a:ext uri="{FF2B5EF4-FFF2-40B4-BE49-F238E27FC236}">
                <a16:creationId xmlns:a16="http://schemas.microsoft.com/office/drawing/2014/main" id="{D3C9D738-2018-48A3-ACB9-BB13523C73D7}"/>
              </a:ext>
            </a:extLst>
          </p:cNvPr>
          <p:cNvSpPr txBox="1"/>
          <p:nvPr/>
        </p:nvSpPr>
        <p:spPr>
          <a:xfrm>
            <a:off x="8005391" y="5122941"/>
            <a:ext cx="4122289" cy="584775"/>
          </a:xfrm>
          <a:prstGeom prst="rect">
            <a:avLst/>
          </a:prstGeom>
          <a:solidFill>
            <a:schemeClr val="accent4">
              <a:lumMod val="75000"/>
            </a:schemeClr>
          </a:solidFill>
        </p:spPr>
        <p:txBody>
          <a:bodyPr wrap="square" lIns="108000" rIns="108000" rtlCol="0">
            <a:spAutoFit/>
          </a:bodyPr>
          <a:lstStyle/>
          <a:p>
            <a:r>
              <a:rPr lang="sv-SE" altLang="ko-KR" sz="1600" b="1" dirty="0">
                <a:solidFill>
                  <a:schemeClr val="bg1"/>
                </a:solidFill>
                <a:latin typeface="Candara" panose="020E0502030303020204" pitchFamily="34" charset="0"/>
                <a:cs typeface="Arial" pitchFamily="34" charset="0"/>
              </a:rPr>
              <a:t>Tetap berlaku Pasal 7 ayat (3) PP Nomor 53 Tahun 2010 tentang Disiplin PNS.</a:t>
            </a:r>
          </a:p>
        </p:txBody>
      </p:sp>
      <p:sp>
        <p:nvSpPr>
          <p:cNvPr id="58" name="TextBox 57">
            <a:extLst>
              <a:ext uri="{FF2B5EF4-FFF2-40B4-BE49-F238E27FC236}">
                <a16:creationId xmlns:a16="http://schemas.microsoft.com/office/drawing/2014/main" id="{2158F765-625A-4F00-8F4E-E4C04C1F6310}"/>
              </a:ext>
            </a:extLst>
          </p:cNvPr>
          <p:cNvSpPr txBox="1"/>
          <p:nvPr/>
        </p:nvSpPr>
        <p:spPr>
          <a:xfrm>
            <a:off x="7233117" y="4088846"/>
            <a:ext cx="814407" cy="777510"/>
          </a:xfrm>
          <a:prstGeom prst="rect">
            <a:avLst/>
          </a:prstGeom>
          <a:solidFill>
            <a:schemeClr val="accent4">
              <a:lumMod val="75000"/>
            </a:schemeClr>
          </a:solidFill>
        </p:spPr>
        <p:txBody>
          <a:bodyPr wrap="square" lIns="108000" rIns="108000" rtlCol="0">
            <a:spAutoFit/>
          </a:bodyPr>
          <a:lstStyle/>
          <a:p>
            <a:pPr algn="ctr"/>
            <a:r>
              <a:rPr lang="en-US" altLang="ko-KR" sz="4400" b="1" dirty="0">
                <a:solidFill>
                  <a:schemeClr val="bg1"/>
                </a:solidFill>
                <a:latin typeface="Tw Cen MT Condensed" panose="020B0606020104020203" pitchFamily="34" charset="0"/>
                <a:cs typeface="Arial" pitchFamily="34" charset="0"/>
              </a:rPr>
              <a:t>06</a:t>
            </a:r>
            <a:endParaRPr lang="ko-KR" altLang="en-US" sz="4400" b="1" dirty="0">
              <a:solidFill>
                <a:schemeClr val="bg1"/>
              </a:solidFill>
              <a:latin typeface="Tw Cen MT Condensed" panose="020B0606020104020203" pitchFamily="34" charset="0"/>
              <a:cs typeface="Arial" pitchFamily="34" charset="0"/>
            </a:endParaRPr>
          </a:p>
        </p:txBody>
      </p:sp>
    </p:spTree>
    <p:extLst>
      <p:ext uri="{BB962C8B-B14F-4D97-AF65-F5344CB8AC3E}">
        <p14:creationId xmlns:p14="http://schemas.microsoft.com/office/powerpoint/2010/main" val="42012780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632698" y="709214"/>
            <a:ext cx="3028111" cy="3774169"/>
          </a:xfrm>
          <a:solidFill>
            <a:schemeClr val="bg2">
              <a:lumMod val="90000"/>
            </a:schemeClr>
          </a:solidFill>
        </p:spPr>
        <p:txBody>
          <a:bodyPr/>
          <a:lstStyle/>
          <a:p>
            <a:pPr algn="r"/>
            <a:r>
              <a:rPr lang="en-US" sz="2000" dirty="0" err="1">
                <a:latin typeface="Candara" panose="020E0502030303020204" pitchFamily="34" charset="0"/>
              </a:rPr>
              <a:t>Peraturan</a:t>
            </a:r>
            <a:r>
              <a:rPr lang="en-US" sz="2000" dirty="0">
                <a:latin typeface="Candara" panose="020E0502030303020204" pitchFamily="34" charset="0"/>
              </a:rPr>
              <a:t> </a:t>
            </a:r>
            <a:r>
              <a:rPr lang="en-US" sz="2000" dirty="0" err="1">
                <a:latin typeface="Candara" panose="020E0502030303020204" pitchFamily="34" charset="0"/>
              </a:rPr>
              <a:t>perundang-undangan</a:t>
            </a:r>
            <a:r>
              <a:rPr lang="en-US" sz="2000" dirty="0">
                <a:latin typeface="Candara" panose="020E0502030303020204" pitchFamily="34" charset="0"/>
              </a:rPr>
              <a:t> yang </a:t>
            </a:r>
            <a:r>
              <a:rPr lang="en-US" sz="2000" dirty="0" err="1">
                <a:latin typeface="Candara" panose="020E0502030303020204" pitchFamily="34" charset="0"/>
              </a:rPr>
              <a:t>merupakan</a:t>
            </a:r>
            <a:r>
              <a:rPr lang="en-US" sz="2000" dirty="0">
                <a:latin typeface="Candara" panose="020E0502030303020204" pitchFamily="34" charset="0"/>
              </a:rPr>
              <a:t> </a:t>
            </a:r>
            <a:r>
              <a:rPr lang="en-US" sz="2000" dirty="0" err="1">
                <a:latin typeface="Candara" panose="020E0502030303020204" pitchFamily="34" charset="0"/>
              </a:rPr>
              <a:t>pelaksanaan</a:t>
            </a:r>
            <a:r>
              <a:rPr lang="en-US" sz="2000" dirty="0">
                <a:latin typeface="Candara" panose="020E0502030303020204" pitchFamily="34" charset="0"/>
              </a:rPr>
              <a:t> </a:t>
            </a:r>
            <a:r>
              <a:rPr lang="en-US" sz="2000" dirty="0" err="1">
                <a:latin typeface="Candara" panose="020E0502030303020204" pitchFamily="34" charset="0"/>
              </a:rPr>
              <a:t>dari</a:t>
            </a:r>
            <a:r>
              <a:rPr lang="en-US" sz="2000" dirty="0">
                <a:latin typeface="Candara" panose="020E0502030303020204" pitchFamily="34" charset="0"/>
              </a:rPr>
              <a:t> </a:t>
            </a:r>
            <a:r>
              <a:rPr lang="en-US" sz="2000" dirty="0" err="1">
                <a:latin typeface="Candara" panose="020E0502030303020204" pitchFamily="34" charset="0"/>
              </a:rPr>
              <a:t>peraturan</a:t>
            </a:r>
            <a:r>
              <a:rPr lang="en-US" sz="2000" dirty="0">
                <a:latin typeface="Candara" panose="020E0502030303020204" pitchFamily="34" charset="0"/>
              </a:rPr>
              <a:t> </a:t>
            </a:r>
            <a:r>
              <a:rPr lang="en-US" sz="2000" dirty="0" err="1">
                <a:latin typeface="Candara" panose="020E0502030303020204" pitchFamily="34" charset="0"/>
              </a:rPr>
              <a:t>perundang-undangan</a:t>
            </a:r>
            <a:r>
              <a:rPr lang="en-US" sz="2000" dirty="0">
                <a:latin typeface="Candara" panose="020E0502030303020204" pitchFamily="34" charset="0"/>
              </a:rPr>
              <a:t> </a:t>
            </a:r>
            <a:r>
              <a:rPr lang="en-US" sz="2000" dirty="0" err="1">
                <a:latin typeface="Candara" panose="020E0502030303020204" pitchFamily="34" charset="0"/>
              </a:rPr>
              <a:t>mengenai</a:t>
            </a:r>
            <a:r>
              <a:rPr lang="en-US" sz="2000" dirty="0">
                <a:latin typeface="Candara" panose="020E0502030303020204" pitchFamily="34" charset="0"/>
              </a:rPr>
              <a:t> </a:t>
            </a:r>
            <a:r>
              <a:rPr lang="en-US" sz="2000" dirty="0" err="1">
                <a:latin typeface="Candara" panose="020E0502030303020204" pitchFamily="34" charset="0"/>
              </a:rPr>
              <a:t>Disiplin</a:t>
            </a:r>
            <a:r>
              <a:rPr lang="en-US" sz="2000" dirty="0">
                <a:latin typeface="Candara" panose="020E0502030303020204" pitchFamily="34" charset="0"/>
              </a:rPr>
              <a:t> PNS yang </a:t>
            </a:r>
            <a:r>
              <a:rPr lang="en-US" sz="2000" dirty="0" err="1">
                <a:latin typeface="Candara" panose="020E0502030303020204" pitchFamily="34" charset="0"/>
              </a:rPr>
              <a:t>ada</a:t>
            </a:r>
            <a:r>
              <a:rPr lang="en-US" sz="2000" dirty="0">
                <a:latin typeface="Candara" panose="020E0502030303020204" pitchFamily="34" charset="0"/>
              </a:rPr>
              <a:t> </a:t>
            </a:r>
            <a:r>
              <a:rPr lang="en-US" sz="2000" dirty="0" err="1">
                <a:latin typeface="Candara" panose="020E0502030303020204" pitchFamily="34" charset="0"/>
              </a:rPr>
              <a:t>sebelum</a:t>
            </a:r>
            <a:r>
              <a:rPr lang="en-US" sz="2000" dirty="0">
                <a:latin typeface="Candara" panose="020E0502030303020204" pitchFamily="34" charset="0"/>
              </a:rPr>
              <a:t> </a:t>
            </a:r>
            <a:r>
              <a:rPr lang="en-US" sz="2000" dirty="0" err="1">
                <a:latin typeface="Candara" panose="020E0502030303020204" pitchFamily="34" charset="0"/>
              </a:rPr>
              <a:t>berlakunya</a:t>
            </a:r>
            <a:r>
              <a:rPr lang="en-US" sz="2000" dirty="0">
                <a:latin typeface="Candara" panose="020E0502030303020204" pitchFamily="34" charset="0"/>
              </a:rPr>
              <a:t> </a:t>
            </a:r>
            <a:r>
              <a:rPr lang="en-US" sz="2000" dirty="0" err="1">
                <a:latin typeface="Candara" panose="020E0502030303020204" pitchFamily="34" charset="0"/>
              </a:rPr>
              <a:t>Peraturan</a:t>
            </a:r>
            <a:r>
              <a:rPr lang="en-US" sz="2000" dirty="0">
                <a:latin typeface="Candara" panose="020E0502030303020204" pitchFamily="34" charset="0"/>
              </a:rPr>
              <a:t> </a:t>
            </a:r>
            <a:r>
              <a:rPr lang="en-US" sz="2000" dirty="0" err="1">
                <a:latin typeface="Candara" panose="020E0502030303020204" pitchFamily="34" charset="0"/>
              </a:rPr>
              <a:t>Pemerintah</a:t>
            </a:r>
            <a:r>
              <a:rPr lang="en-US" sz="2000" dirty="0">
                <a:latin typeface="Candara" panose="020E0502030303020204" pitchFamily="34" charset="0"/>
              </a:rPr>
              <a:t> </a:t>
            </a:r>
            <a:r>
              <a:rPr lang="en-US" sz="2000" dirty="0" err="1">
                <a:latin typeface="Candara" panose="020E0502030303020204" pitchFamily="34" charset="0"/>
              </a:rPr>
              <a:t>ini</a:t>
            </a:r>
            <a:r>
              <a:rPr lang="en-US" sz="2000" dirty="0">
                <a:latin typeface="Candara" panose="020E0502030303020204" pitchFamily="34" charset="0"/>
              </a:rPr>
              <a:t> </a:t>
            </a:r>
            <a:r>
              <a:rPr lang="en-US" sz="2000" dirty="0" err="1">
                <a:latin typeface="Candara" panose="020E0502030303020204" pitchFamily="34" charset="0"/>
              </a:rPr>
              <a:t>dinyatakan</a:t>
            </a:r>
            <a:r>
              <a:rPr lang="en-US" sz="2000" dirty="0">
                <a:latin typeface="Candara" panose="020E0502030303020204" pitchFamily="34" charset="0"/>
              </a:rPr>
              <a:t> </a:t>
            </a:r>
            <a:r>
              <a:rPr lang="en-US" sz="2000" dirty="0" err="1">
                <a:latin typeface="Candara" panose="020E0502030303020204" pitchFamily="34" charset="0"/>
              </a:rPr>
              <a:t>tetap</a:t>
            </a:r>
            <a:r>
              <a:rPr lang="en-US" sz="2000" dirty="0">
                <a:latin typeface="Candara" panose="020E0502030303020204" pitchFamily="34" charset="0"/>
              </a:rPr>
              <a:t> </a:t>
            </a:r>
            <a:r>
              <a:rPr lang="en-US" sz="2000" dirty="0" err="1">
                <a:latin typeface="Candara" panose="020E0502030303020204" pitchFamily="34" charset="0"/>
              </a:rPr>
              <a:t>berlaku</a:t>
            </a:r>
            <a:r>
              <a:rPr lang="en-US" sz="2000" dirty="0">
                <a:latin typeface="Candara" panose="020E0502030303020204" pitchFamily="34" charset="0"/>
              </a:rPr>
              <a:t> </a:t>
            </a:r>
            <a:r>
              <a:rPr lang="en-US" sz="2000" dirty="0" err="1">
                <a:latin typeface="Candara" panose="020E0502030303020204" pitchFamily="34" charset="0"/>
              </a:rPr>
              <a:t>sepanjang</a:t>
            </a:r>
            <a:r>
              <a:rPr lang="en-US" sz="2000" dirty="0">
                <a:latin typeface="Candara" panose="020E0502030303020204" pitchFamily="34" charset="0"/>
              </a:rPr>
              <a:t> </a:t>
            </a:r>
            <a:r>
              <a:rPr lang="en-US" sz="2000" dirty="0" err="1">
                <a:latin typeface="Candara" panose="020E0502030303020204" pitchFamily="34" charset="0"/>
              </a:rPr>
              <a:t>tidak</a:t>
            </a:r>
            <a:r>
              <a:rPr lang="en-US" sz="2000" dirty="0">
                <a:latin typeface="Candara" panose="020E0502030303020204" pitchFamily="34" charset="0"/>
              </a:rPr>
              <a:t> </a:t>
            </a:r>
            <a:r>
              <a:rPr lang="en-US" sz="2000" dirty="0" err="1">
                <a:latin typeface="Candara" panose="020E0502030303020204" pitchFamily="34" charset="0"/>
              </a:rPr>
              <a:t>bertentangan</a:t>
            </a:r>
            <a:r>
              <a:rPr lang="en-US" sz="2000" dirty="0">
                <a:latin typeface="Candara" panose="020E0502030303020204" pitchFamily="34" charset="0"/>
              </a:rPr>
              <a:t> dan </a:t>
            </a:r>
            <a:r>
              <a:rPr lang="en-US" sz="2000" dirty="0" err="1">
                <a:latin typeface="Candara" panose="020E0502030303020204" pitchFamily="34" charset="0"/>
              </a:rPr>
              <a:t>belum</a:t>
            </a:r>
            <a:r>
              <a:rPr lang="en-US" sz="2000" dirty="0">
                <a:latin typeface="Candara" panose="020E0502030303020204" pitchFamily="34" charset="0"/>
              </a:rPr>
              <a:t> </a:t>
            </a:r>
            <a:r>
              <a:rPr lang="en-US" sz="2000" dirty="0" err="1">
                <a:latin typeface="Candara" panose="020E0502030303020204" pitchFamily="34" charset="0"/>
              </a:rPr>
              <a:t>diubah</a:t>
            </a:r>
            <a:r>
              <a:rPr lang="en-US" sz="2000" dirty="0">
                <a:latin typeface="Candara" panose="020E0502030303020204" pitchFamily="34" charset="0"/>
              </a:rPr>
              <a:t> </a:t>
            </a:r>
            <a:r>
              <a:rPr lang="en-US" sz="2000" dirty="0" err="1">
                <a:latin typeface="Candara" panose="020E0502030303020204" pitchFamily="34" charset="0"/>
              </a:rPr>
              <a:t>berdasarkan</a:t>
            </a:r>
            <a:r>
              <a:rPr lang="en-US" sz="2000" dirty="0">
                <a:latin typeface="Candara" panose="020E0502030303020204" pitchFamily="34" charset="0"/>
              </a:rPr>
              <a:t> </a:t>
            </a:r>
            <a:r>
              <a:rPr lang="en-US" sz="2000" dirty="0" err="1">
                <a:latin typeface="Candara" panose="020E0502030303020204" pitchFamily="34" charset="0"/>
              </a:rPr>
              <a:t>Peraturan</a:t>
            </a:r>
            <a:r>
              <a:rPr lang="en-US" sz="2000" dirty="0">
                <a:latin typeface="Candara" panose="020E0502030303020204" pitchFamily="34" charset="0"/>
              </a:rPr>
              <a:t> </a:t>
            </a:r>
            <a:r>
              <a:rPr lang="en-US" sz="2000" dirty="0" err="1">
                <a:latin typeface="Candara" panose="020E0502030303020204" pitchFamily="34" charset="0"/>
              </a:rPr>
              <a:t>Pemerintah</a:t>
            </a:r>
            <a:r>
              <a:rPr lang="en-US" sz="2000" dirty="0">
                <a:latin typeface="Candara" panose="020E0502030303020204" pitchFamily="34" charset="0"/>
              </a:rPr>
              <a:t> </a:t>
            </a:r>
            <a:r>
              <a:rPr lang="en-US" sz="2000" dirty="0" err="1">
                <a:latin typeface="Candara" panose="020E0502030303020204" pitchFamily="34" charset="0"/>
              </a:rPr>
              <a:t>ini</a:t>
            </a:r>
            <a:r>
              <a:rPr lang="en-US" sz="2000" dirty="0">
                <a:latin typeface="Candara" panose="020E0502030303020204" pitchFamily="34" charset="0"/>
              </a:rPr>
              <a:t>;</a:t>
            </a:r>
          </a:p>
        </p:txBody>
      </p:sp>
      <p:grpSp>
        <p:nvGrpSpPr>
          <p:cNvPr id="3" name="Group 2">
            <a:extLst>
              <a:ext uri="{FF2B5EF4-FFF2-40B4-BE49-F238E27FC236}">
                <a16:creationId xmlns:a16="http://schemas.microsoft.com/office/drawing/2014/main" id="{60FCE568-1FDA-4165-8971-6C150C08A8D6}"/>
              </a:ext>
            </a:extLst>
          </p:cNvPr>
          <p:cNvGrpSpPr/>
          <p:nvPr/>
        </p:nvGrpSpPr>
        <p:grpSpPr>
          <a:xfrm>
            <a:off x="323529" y="2675019"/>
            <a:ext cx="4951754" cy="4182981"/>
            <a:chOff x="319983" y="2613403"/>
            <a:chExt cx="5024694" cy="4244597"/>
          </a:xfrm>
        </p:grpSpPr>
        <p:grpSp>
          <p:nvGrpSpPr>
            <p:cNvPr id="4" name="Graphic 60">
              <a:extLst>
                <a:ext uri="{FF2B5EF4-FFF2-40B4-BE49-F238E27FC236}">
                  <a16:creationId xmlns:a16="http://schemas.microsoft.com/office/drawing/2014/main" id="{CF19713D-F215-43D6-8AE5-F126967CB427}"/>
                </a:ext>
              </a:extLst>
            </p:cNvPr>
            <p:cNvGrpSpPr/>
            <p:nvPr/>
          </p:nvGrpSpPr>
          <p:grpSpPr>
            <a:xfrm>
              <a:off x="1545801" y="2613865"/>
              <a:ext cx="1177542" cy="1489096"/>
              <a:chOff x="3487745" y="1253233"/>
              <a:chExt cx="1555735" cy="1967347"/>
            </a:xfrm>
            <a:solidFill>
              <a:schemeClr val="accent1"/>
            </a:solidFill>
          </p:grpSpPr>
          <p:sp>
            <p:nvSpPr>
              <p:cNvPr id="21" name="Freeform: Shape 20">
                <a:extLst>
                  <a:ext uri="{FF2B5EF4-FFF2-40B4-BE49-F238E27FC236}">
                    <a16:creationId xmlns:a16="http://schemas.microsoft.com/office/drawing/2014/main" id="{48FE95C9-5EC7-45E6-A201-ACE0933C7A39}"/>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98A8B8E-C24F-4D9A-A9C3-182108346E51}"/>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5" name="Freeform: Shape 4">
              <a:extLst>
                <a:ext uri="{FF2B5EF4-FFF2-40B4-BE49-F238E27FC236}">
                  <a16:creationId xmlns:a16="http://schemas.microsoft.com/office/drawing/2014/main" id="{9A9D3B42-CDE4-492B-B82A-5A67EEDEAB26}"/>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5EDCB79-1C51-424E-B286-A209F6B5AA11}"/>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8B7AA5F-274A-4CB2-B9ED-59DF2D69EFEB}"/>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C2A76B3-C570-4DC1-BAD5-CB282710F227}"/>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8093DCA-5407-414D-A7DC-7EED0C0DF1FE}"/>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9472A3-0305-4A8A-B5A6-0F1D827DADD5}"/>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45997C9-B5A2-4C48-8311-3880FE16BBEB}"/>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3E4259B-8CA7-4375-9675-BEB8428D273A}"/>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C234ED9-2DD7-4F9C-9C6E-CFD731FC4CBA}"/>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1E4DDE-91ED-4E68-A4A2-E466E5550366}"/>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9681386-ECF2-4D61-9D28-EBE3609F2645}"/>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B85A72E-6AC5-440D-A1A9-AE966D41ADF9}"/>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49A614A-79AC-48D2-B5F3-5BBC89E9D6D6}"/>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5321935C-89A4-4F5C-AA15-024F49CFF2DC}"/>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9" name="Rectangle 38">
            <a:extLst>
              <a:ext uri="{FF2B5EF4-FFF2-40B4-BE49-F238E27FC236}">
                <a16:creationId xmlns:a16="http://schemas.microsoft.com/office/drawing/2014/main" id="{E67C4D7D-2BFA-4F35-A1AF-10B6C1FFE63B}"/>
              </a:ext>
            </a:extLst>
          </p:cNvPr>
          <p:cNvSpPr/>
          <p:nvPr/>
        </p:nvSpPr>
        <p:spPr>
          <a:xfrm>
            <a:off x="6874832" y="750854"/>
            <a:ext cx="70724" cy="43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6CB84AA-E85A-462A-A292-571CCE96587B}"/>
              </a:ext>
            </a:extLst>
          </p:cNvPr>
          <p:cNvSpPr/>
          <p:nvPr/>
        </p:nvSpPr>
        <p:spPr>
          <a:xfrm flipH="1">
            <a:off x="2930103" y="847412"/>
            <a:ext cx="576000" cy="573091"/>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9" name="TextBox 48">
            <a:extLst>
              <a:ext uri="{FF2B5EF4-FFF2-40B4-BE49-F238E27FC236}">
                <a16:creationId xmlns:a16="http://schemas.microsoft.com/office/drawing/2014/main" id="{0CD702D0-9514-4F96-8A1F-6FE78702ED06}"/>
              </a:ext>
            </a:extLst>
          </p:cNvPr>
          <p:cNvSpPr txBox="1"/>
          <p:nvPr/>
        </p:nvSpPr>
        <p:spPr>
          <a:xfrm flipH="1">
            <a:off x="2973402" y="937221"/>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1</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50" name="TextBox 49">
            <a:extLst>
              <a:ext uri="{FF2B5EF4-FFF2-40B4-BE49-F238E27FC236}">
                <a16:creationId xmlns:a16="http://schemas.microsoft.com/office/drawing/2014/main" id="{B47FA7E0-AD44-4DC5-8F97-D7837BB7105F}"/>
              </a:ext>
            </a:extLst>
          </p:cNvPr>
          <p:cNvSpPr txBox="1"/>
          <p:nvPr/>
        </p:nvSpPr>
        <p:spPr>
          <a:xfrm>
            <a:off x="3812149" y="5602056"/>
            <a:ext cx="3839341" cy="707886"/>
          </a:xfrm>
          <a:prstGeom prst="rect">
            <a:avLst/>
          </a:prstGeom>
          <a:noFill/>
        </p:spPr>
        <p:txBody>
          <a:bodyPr wrap="square" rtlCol="0" anchor="ctr">
            <a:spAutoFit/>
          </a:bodyPr>
          <a:lstStyle/>
          <a:p>
            <a:pPr algn="r"/>
            <a:r>
              <a:rPr lang="en-US" altLang="ko-KR" sz="4000" dirty="0" err="1">
                <a:solidFill>
                  <a:schemeClr val="tx1">
                    <a:lumMod val="85000"/>
                    <a:lumOff val="15000"/>
                  </a:schemeClr>
                </a:solidFill>
                <a:latin typeface="Tw Cen MT Condensed Extra Bold" panose="020B0803020202020204" pitchFamily="34" charset="0"/>
                <a:cs typeface="Arial" pitchFamily="34" charset="0"/>
              </a:rPr>
              <a:t>Ketentuan</a:t>
            </a:r>
            <a:r>
              <a:rPr lang="en-US" altLang="ko-KR" sz="4000" dirty="0">
                <a:solidFill>
                  <a:schemeClr val="tx1">
                    <a:lumMod val="85000"/>
                    <a:lumOff val="15000"/>
                  </a:schemeClr>
                </a:solidFill>
                <a:latin typeface="Tw Cen MT Condensed Extra Bold" panose="020B0803020202020204" pitchFamily="34" charset="0"/>
                <a:cs typeface="Arial" pitchFamily="34" charset="0"/>
              </a:rPr>
              <a:t> </a:t>
            </a:r>
            <a:r>
              <a:rPr lang="en-US" altLang="ko-KR" sz="4000" dirty="0" err="1">
                <a:solidFill>
                  <a:schemeClr val="tx1">
                    <a:lumMod val="85000"/>
                    <a:lumOff val="15000"/>
                  </a:schemeClr>
                </a:solidFill>
                <a:latin typeface="Tw Cen MT Condensed Extra Bold" panose="020B0803020202020204" pitchFamily="34" charset="0"/>
                <a:cs typeface="Arial" pitchFamily="34" charset="0"/>
              </a:rPr>
              <a:t>Penutup</a:t>
            </a:r>
            <a:endParaRPr lang="ko-KR" altLang="en-US" sz="4000" dirty="0">
              <a:solidFill>
                <a:schemeClr val="tx1">
                  <a:lumMod val="85000"/>
                  <a:lumOff val="15000"/>
                </a:schemeClr>
              </a:solidFill>
              <a:latin typeface="Tw Cen MT Condensed Extra Bold" panose="020B0803020202020204" pitchFamily="34" charset="0"/>
              <a:cs typeface="Arial" pitchFamily="34" charset="0"/>
            </a:endParaRPr>
          </a:p>
        </p:txBody>
      </p:sp>
      <p:sp>
        <p:nvSpPr>
          <p:cNvPr id="26" name="Text Placeholder 1">
            <a:extLst>
              <a:ext uri="{FF2B5EF4-FFF2-40B4-BE49-F238E27FC236}">
                <a16:creationId xmlns:a16="http://schemas.microsoft.com/office/drawing/2014/main" id="{29CF1CA6-CD7F-484F-8260-3434526425EB}"/>
              </a:ext>
            </a:extLst>
          </p:cNvPr>
          <p:cNvSpPr txBox="1">
            <a:spLocks/>
          </p:cNvSpPr>
          <p:nvPr/>
        </p:nvSpPr>
        <p:spPr>
          <a:xfrm>
            <a:off x="7868833" y="395890"/>
            <a:ext cx="3829181" cy="2821714"/>
          </a:xfrm>
          <a:prstGeom prst="rect">
            <a:avLst/>
          </a:prstGeom>
          <a:solidFill>
            <a:schemeClr val="bg2">
              <a:lumMod val="90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err="1">
                <a:latin typeface="Candara" panose="020E0502030303020204" pitchFamily="34" charset="0"/>
              </a:rPr>
              <a:t>Peraturan</a:t>
            </a:r>
            <a:r>
              <a:rPr lang="en-US" sz="2000" dirty="0">
                <a:latin typeface="Candara" panose="020E0502030303020204" pitchFamily="34" charset="0"/>
              </a:rPr>
              <a:t> </a:t>
            </a:r>
            <a:r>
              <a:rPr lang="en-US" sz="2000" dirty="0" err="1">
                <a:latin typeface="Candara" panose="020E0502030303020204" pitchFamily="34" charset="0"/>
              </a:rPr>
              <a:t>Pemerintah</a:t>
            </a:r>
            <a:r>
              <a:rPr lang="en-US" sz="2000" dirty="0">
                <a:latin typeface="Candara" panose="020E0502030303020204" pitchFamily="34" charset="0"/>
              </a:rPr>
              <a:t> </a:t>
            </a:r>
            <a:r>
              <a:rPr lang="en-US" sz="2000" dirty="0" err="1">
                <a:latin typeface="Candara" panose="020E0502030303020204" pitchFamily="34" charset="0"/>
              </a:rPr>
              <a:t>Nomor</a:t>
            </a:r>
            <a:r>
              <a:rPr lang="en-US" sz="2000" dirty="0">
                <a:latin typeface="Candara" panose="020E0502030303020204" pitchFamily="34" charset="0"/>
              </a:rPr>
              <a:t> 6 </a:t>
            </a:r>
            <a:r>
              <a:rPr lang="en-US" sz="2000" dirty="0" err="1">
                <a:latin typeface="Candara" panose="020E0502030303020204" pitchFamily="34" charset="0"/>
              </a:rPr>
              <a:t>Tahun</a:t>
            </a:r>
            <a:r>
              <a:rPr lang="en-US" sz="2000" dirty="0">
                <a:latin typeface="Candara" panose="020E0502030303020204" pitchFamily="34" charset="0"/>
              </a:rPr>
              <a:t> 1974 </a:t>
            </a:r>
            <a:r>
              <a:rPr lang="en-US" sz="2000" dirty="0" err="1">
                <a:latin typeface="Candara" panose="020E0502030303020204" pitchFamily="34" charset="0"/>
              </a:rPr>
              <a:t>tentang</a:t>
            </a:r>
            <a:r>
              <a:rPr lang="en-US" sz="2000" dirty="0">
                <a:latin typeface="Candara" panose="020E0502030303020204" pitchFamily="34" charset="0"/>
              </a:rPr>
              <a:t> </a:t>
            </a:r>
            <a:r>
              <a:rPr lang="en-US" sz="2000" dirty="0" err="1">
                <a:latin typeface="Candara" panose="020E0502030303020204" pitchFamily="34" charset="0"/>
              </a:rPr>
              <a:t>Pembatasan</a:t>
            </a:r>
            <a:r>
              <a:rPr lang="en-US" sz="2000" dirty="0">
                <a:latin typeface="Candara" panose="020E0502030303020204" pitchFamily="34" charset="0"/>
              </a:rPr>
              <a:t> </a:t>
            </a:r>
            <a:r>
              <a:rPr lang="en-US" sz="2000" dirty="0" err="1">
                <a:latin typeface="Candara" panose="020E0502030303020204" pitchFamily="34" charset="0"/>
              </a:rPr>
              <a:t>Kegiatan</a:t>
            </a:r>
            <a:r>
              <a:rPr lang="en-US" sz="2000" dirty="0">
                <a:latin typeface="Candara" panose="020E0502030303020204" pitchFamily="34" charset="0"/>
              </a:rPr>
              <a:t> </a:t>
            </a:r>
            <a:r>
              <a:rPr lang="en-US" sz="2000" dirty="0" err="1">
                <a:latin typeface="Candara" panose="020E0502030303020204" pitchFamily="34" charset="0"/>
              </a:rPr>
              <a:t>Pegawai</a:t>
            </a:r>
            <a:r>
              <a:rPr lang="en-US" sz="2000" dirty="0">
                <a:latin typeface="Candara" panose="020E0502030303020204" pitchFamily="34" charset="0"/>
              </a:rPr>
              <a:t> Negeri </a:t>
            </a:r>
            <a:r>
              <a:rPr lang="en-US" sz="2000" dirty="0" err="1">
                <a:latin typeface="Candara" panose="020E0502030303020204" pitchFamily="34" charset="0"/>
              </a:rPr>
              <a:t>Dalam</a:t>
            </a:r>
            <a:r>
              <a:rPr lang="en-US" sz="2000" dirty="0">
                <a:latin typeface="Candara" panose="020E0502030303020204" pitchFamily="34" charset="0"/>
              </a:rPr>
              <a:t> Usaha </a:t>
            </a:r>
            <a:r>
              <a:rPr lang="en-US" sz="2000" dirty="0" err="1">
                <a:latin typeface="Candara" panose="020E0502030303020204" pitchFamily="34" charset="0"/>
              </a:rPr>
              <a:t>Swasta</a:t>
            </a:r>
            <a:r>
              <a:rPr lang="en-US" sz="2000" dirty="0">
                <a:latin typeface="Candara" panose="020E0502030303020204" pitchFamily="34" charset="0"/>
              </a:rPr>
              <a:t> (</a:t>
            </a:r>
            <a:r>
              <a:rPr lang="en-US" sz="2000" dirty="0" err="1">
                <a:latin typeface="Candara" panose="020E0502030303020204" pitchFamily="34" charset="0"/>
              </a:rPr>
              <a:t>Lembaran</a:t>
            </a:r>
            <a:r>
              <a:rPr lang="en-US" sz="2000" dirty="0">
                <a:latin typeface="Candara" panose="020E0502030303020204" pitchFamily="34" charset="0"/>
              </a:rPr>
              <a:t> Negara </a:t>
            </a:r>
            <a:r>
              <a:rPr lang="en-US" sz="2000" dirty="0" err="1">
                <a:latin typeface="Candara" panose="020E0502030303020204" pitchFamily="34" charset="0"/>
              </a:rPr>
              <a:t>Republik</a:t>
            </a:r>
            <a:r>
              <a:rPr lang="en-US" sz="2000" dirty="0">
                <a:latin typeface="Candara" panose="020E0502030303020204" pitchFamily="34" charset="0"/>
              </a:rPr>
              <a:t> Indonesia </a:t>
            </a:r>
            <a:r>
              <a:rPr lang="en-US" sz="2000" dirty="0" err="1">
                <a:latin typeface="Candara" panose="020E0502030303020204" pitchFamily="34" charset="0"/>
              </a:rPr>
              <a:t>Tahun</a:t>
            </a:r>
            <a:r>
              <a:rPr lang="en-US" sz="2000" dirty="0">
                <a:latin typeface="Candara" panose="020E0502030303020204" pitchFamily="34" charset="0"/>
              </a:rPr>
              <a:t> 1974 </a:t>
            </a:r>
            <a:r>
              <a:rPr lang="en-US" sz="2000" dirty="0" err="1">
                <a:latin typeface="Candara" panose="020E0502030303020204" pitchFamily="34" charset="0"/>
              </a:rPr>
              <a:t>Nomor</a:t>
            </a:r>
            <a:r>
              <a:rPr lang="en-US" sz="2000" dirty="0">
                <a:latin typeface="Candara" panose="020E0502030303020204" pitchFamily="34" charset="0"/>
              </a:rPr>
              <a:t> 8, </a:t>
            </a:r>
            <a:r>
              <a:rPr lang="en-US" sz="2000" dirty="0" err="1">
                <a:latin typeface="Candara" panose="020E0502030303020204" pitchFamily="34" charset="0"/>
              </a:rPr>
              <a:t>Tambahan</a:t>
            </a:r>
            <a:r>
              <a:rPr lang="en-US" sz="2000" dirty="0">
                <a:latin typeface="Candara" panose="020E0502030303020204" pitchFamily="34" charset="0"/>
              </a:rPr>
              <a:t> </a:t>
            </a:r>
            <a:r>
              <a:rPr lang="en-US" sz="2000" dirty="0" err="1">
                <a:latin typeface="Candara" panose="020E0502030303020204" pitchFamily="34" charset="0"/>
              </a:rPr>
              <a:t>Lembaran</a:t>
            </a:r>
            <a:r>
              <a:rPr lang="en-US" sz="2000" dirty="0">
                <a:latin typeface="Candara" panose="020E0502030303020204" pitchFamily="34" charset="0"/>
              </a:rPr>
              <a:t> Negara </a:t>
            </a:r>
            <a:r>
              <a:rPr lang="en-US" sz="2000" dirty="0" err="1">
                <a:latin typeface="Candara" panose="020E0502030303020204" pitchFamily="34" charset="0"/>
              </a:rPr>
              <a:t>Republik</a:t>
            </a:r>
            <a:r>
              <a:rPr lang="en-US" sz="2000" dirty="0">
                <a:latin typeface="Candara" panose="020E0502030303020204" pitchFamily="34" charset="0"/>
              </a:rPr>
              <a:t> </a:t>
            </a:r>
            <a:r>
              <a:rPr lang="en-US" sz="2000" dirty="0" err="1">
                <a:latin typeface="Candara" panose="020E0502030303020204" pitchFamily="34" charset="0"/>
              </a:rPr>
              <a:t>lndonesia</a:t>
            </a:r>
            <a:r>
              <a:rPr lang="en-US" sz="2000" dirty="0">
                <a:latin typeface="Candara" panose="020E0502030303020204" pitchFamily="34" charset="0"/>
              </a:rPr>
              <a:t> </a:t>
            </a:r>
            <a:r>
              <a:rPr lang="en-US" sz="2000" dirty="0" err="1">
                <a:latin typeface="Candara" panose="020E0502030303020204" pitchFamily="34" charset="0"/>
              </a:rPr>
              <a:t>Nomor</a:t>
            </a:r>
            <a:r>
              <a:rPr lang="en-US" sz="2000" dirty="0">
                <a:latin typeface="Candara" panose="020E0502030303020204" pitchFamily="34" charset="0"/>
              </a:rPr>
              <a:t> 3021) </a:t>
            </a:r>
            <a:r>
              <a:rPr lang="en-US" sz="2000" dirty="0" err="1">
                <a:latin typeface="Candara" panose="020E0502030303020204" pitchFamily="34" charset="0"/>
              </a:rPr>
              <a:t>dicabut</a:t>
            </a:r>
            <a:r>
              <a:rPr lang="en-US" sz="2000" dirty="0">
                <a:latin typeface="Candara" panose="020E0502030303020204" pitchFamily="34" charset="0"/>
              </a:rPr>
              <a:t> dan </a:t>
            </a:r>
            <a:r>
              <a:rPr lang="en-US" sz="2000" dirty="0" err="1">
                <a:latin typeface="Candara" panose="020E0502030303020204" pitchFamily="34" charset="0"/>
              </a:rPr>
              <a:t>dinyatakan</a:t>
            </a:r>
            <a:r>
              <a:rPr lang="en-US" sz="2000" dirty="0">
                <a:latin typeface="Candara" panose="020E0502030303020204" pitchFamily="34" charset="0"/>
              </a:rPr>
              <a:t> </a:t>
            </a:r>
            <a:r>
              <a:rPr lang="en-US" sz="2000" dirty="0" err="1">
                <a:latin typeface="Candara" panose="020E0502030303020204" pitchFamily="34" charset="0"/>
              </a:rPr>
              <a:t>tidak</a:t>
            </a:r>
            <a:r>
              <a:rPr lang="en-US" sz="2000" dirty="0">
                <a:latin typeface="Candara" panose="020E0502030303020204" pitchFamily="34" charset="0"/>
              </a:rPr>
              <a:t> </a:t>
            </a:r>
            <a:r>
              <a:rPr lang="en-US" sz="2000" dirty="0" err="1">
                <a:latin typeface="Candara" panose="020E0502030303020204" pitchFamily="34" charset="0"/>
              </a:rPr>
              <a:t>berlaku</a:t>
            </a:r>
            <a:r>
              <a:rPr lang="en-US" sz="2000" dirty="0">
                <a:latin typeface="Candara" panose="020E0502030303020204" pitchFamily="34" charset="0"/>
              </a:rPr>
              <a:t>; dan</a:t>
            </a:r>
          </a:p>
        </p:txBody>
      </p:sp>
      <p:sp>
        <p:nvSpPr>
          <p:cNvPr id="27" name="Oval 26">
            <a:extLst>
              <a:ext uri="{FF2B5EF4-FFF2-40B4-BE49-F238E27FC236}">
                <a16:creationId xmlns:a16="http://schemas.microsoft.com/office/drawing/2014/main" id="{D57DB0B8-D728-4999-995A-12CAAC0B3982}"/>
              </a:ext>
            </a:extLst>
          </p:cNvPr>
          <p:cNvSpPr/>
          <p:nvPr/>
        </p:nvSpPr>
        <p:spPr>
          <a:xfrm flipH="1">
            <a:off x="7166238" y="534087"/>
            <a:ext cx="576000" cy="573091"/>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8" name="TextBox 27">
            <a:extLst>
              <a:ext uri="{FF2B5EF4-FFF2-40B4-BE49-F238E27FC236}">
                <a16:creationId xmlns:a16="http://schemas.microsoft.com/office/drawing/2014/main" id="{C9394DDE-42C2-4B20-BCDF-8C88498BAEB3}"/>
              </a:ext>
            </a:extLst>
          </p:cNvPr>
          <p:cNvSpPr txBox="1"/>
          <p:nvPr/>
        </p:nvSpPr>
        <p:spPr>
          <a:xfrm flipH="1">
            <a:off x="7209537" y="623896"/>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2</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9" name="Text Placeholder 1">
            <a:extLst>
              <a:ext uri="{FF2B5EF4-FFF2-40B4-BE49-F238E27FC236}">
                <a16:creationId xmlns:a16="http://schemas.microsoft.com/office/drawing/2014/main" id="{65FF93E9-C3C8-476E-921B-04E8B8E8525E}"/>
              </a:ext>
            </a:extLst>
          </p:cNvPr>
          <p:cNvSpPr txBox="1">
            <a:spLocks/>
          </p:cNvSpPr>
          <p:nvPr/>
        </p:nvSpPr>
        <p:spPr>
          <a:xfrm>
            <a:off x="7862174" y="3550657"/>
            <a:ext cx="3829181" cy="3013719"/>
          </a:xfrm>
          <a:prstGeom prst="rect">
            <a:avLst/>
          </a:prstGeom>
          <a:solidFill>
            <a:schemeClr val="bg2">
              <a:lumMod val="90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err="1">
                <a:latin typeface="Candara" panose="020E0502030303020204" pitchFamily="34" charset="0"/>
              </a:rPr>
              <a:t>Peraturan</a:t>
            </a:r>
            <a:r>
              <a:rPr lang="en-US" sz="2000" dirty="0">
                <a:latin typeface="Candara" panose="020E0502030303020204" pitchFamily="34" charset="0"/>
              </a:rPr>
              <a:t> </a:t>
            </a:r>
            <a:r>
              <a:rPr lang="en-US" sz="2000" dirty="0" err="1">
                <a:latin typeface="Candara" panose="020E0502030303020204" pitchFamily="34" charset="0"/>
              </a:rPr>
              <a:t>Pemerintah</a:t>
            </a:r>
            <a:r>
              <a:rPr lang="en-US" sz="2000" dirty="0">
                <a:latin typeface="Candara" panose="020E0502030303020204" pitchFamily="34" charset="0"/>
              </a:rPr>
              <a:t> </a:t>
            </a:r>
            <a:r>
              <a:rPr lang="en-US" sz="2000" dirty="0" err="1">
                <a:latin typeface="Candara" panose="020E0502030303020204" pitchFamily="34" charset="0"/>
              </a:rPr>
              <a:t>Nomor</a:t>
            </a:r>
            <a:r>
              <a:rPr lang="en-US" sz="2000" dirty="0">
                <a:latin typeface="Candara" panose="020E0502030303020204" pitchFamily="34" charset="0"/>
              </a:rPr>
              <a:t> 53 </a:t>
            </a:r>
            <a:r>
              <a:rPr lang="en-US" sz="2000" dirty="0" err="1">
                <a:latin typeface="Candara" panose="020E0502030303020204" pitchFamily="34" charset="0"/>
              </a:rPr>
              <a:t>Tahun</a:t>
            </a:r>
            <a:r>
              <a:rPr lang="en-US" sz="2000" dirty="0">
                <a:latin typeface="Candara" panose="020E0502030303020204" pitchFamily="34" charset="0"/>
              </a:rPr>
              <a:t> 2010 </a:t>
            </a:r>
            <a:r>
              <a:rPr lang="en-US" sz="2000" dirty="0" err="1">
                <a:latin typeface="Candara" panose="020E0502030303020204" pitchFamily="34" charset="0"/>
              </a:rPr>
              <a:t>tentang</a:t>
            </a:r>
            <a:r>
              <a:rPr lang="en-US" sz="2000" dirty="0">
                <a:latin typeface="Candara" panose="020E0502030303020204" pitchFamily="34" charset="0"/>
              </a:rPr>
              <a:t> </a:t>
            </a:r>
            <a:r>
              <a:rPr lang="en-US" sz="2000" dirty="0" err="1">
                <a:latin typeface="Candara" panose="020E0502030303020204" pitchFamily="34" charset="0"/>
              </a:rPr>
              <a:t>Disiplin</a:t>
            </a:r>
            <a:r>
              <a:rPr lang="en-US" sz="2000" dirty="0">
                <a:latin typeface="Candara" panose="020E0502030303020204" pitchFamily="34" charset="0"/>
              </a:rPr>
              <a:t> </a:t>
            </a:r>
            <a:r>
              <a:rPr lang="en-US" sz="2000" dirty="0" err="1">
                <a:latin typeface="Candara" panose="020E0502030303020204" pitchFamily="34" charset="0"/>
              </a:rPr>
              <a:t>Pegawai</a:t>
            </a:r>
            <a:r>
              <a:rPr lang="en-US" sz="2000" dirty="0">
                <a:latin typeface="Candara" panose="020E0502030303020204" pitchFamily="34" charset="0"/>
              </a:rPr>
              <a:t> Negeri </a:t>
            </a:r>
            <a:r>
              <a:rPr lang="en-US" sz="2000" dirty="0" err="1">
                <a:latin typeface="Candara" panose="020E0502030303020204" pitchFamily="34" charset="0"/>
              </a:rPr>
              <a:t>Sipil</a:t>
            </a:r>
            <a:r>
              <a:rPr lang="en-US" sz="2000" dirty="0">
                <a:latin typeface="Candara" panose="020E0502030303020204" pitchFamily="34" charset="0"/>
              </a:rPr>
              <a:t> (</a:t>
            </a:r>
            <a:r>
              <a:rPr lang="en-US" sz="2000" dirty="0" err="1">
                <a:latin typeface="Candara" panose="020E0502030303020204" pitchFamily="34" charset="0"/>
              </a:rPr>
              <a:t>Lembaran</a:t>
            </a:r>
            <a:r>
              <a:rPr lang="en-US" sz="2000" dirty="0">
                <a:latin typeface="Candara" panose="020E0502030303020204" pitchFamily="34" charset="0"/>
              </a:rPr>
              <a:t> Negara </a:t>
            </a:r>
            <a:r>
              <a:rPr lang="en-US" sz="2000" dirty="0" err="1">
                <a:latin typeface="Candara" panose="020E0502030303020204" pitchFamily="34" charset="0"/>
              </a:rPr>
              <a:t>Republik</a:t>
            </a:r>
            <a:r>
              <a:rPr lang="en-US" sz="2000" dirty="0">
                <a:latin typeface="Candara" panose="020E0502030303020204" pitchFamily="34" charset="0"/>
              </a:rPr>
              <a:t> </a:t>
            </a:r>
            <a:r>
              <a:rPr lang="en-US" sz="2000" dirty="0" err="1">
                <a:latin typeface="Candara" panose="020E0502030303020204" pitchFamily="34" charset="0"/>
              </a:rPr>
              <a:t>lndonesia</a:t>
            </a:r>
            <a:r>
              <a:rPr lang="en-US" sz="2000" dirty="0">
                <a:latin typeface="Candara" panose="020E0502030303020204" pitchFamily="34" charset="0"/>
              </a:rPr>
              <a:t> </a:t>
            </a:r>
            <a:r>
              <a:rPr lang="en-US" sz="2000" dirty="0" err="1">
                <a:latin typeface="Candara" panose="020E0502030303020204" pitchFamily="34" charset="0"/>
              </a:rPr>
              <a:t>Tahun</a:t>
            </a:r>
            <a:r>
              <a:rPr lang="en-US" sz="2000" dirty="0">
                <a:latin typeface="Candara" panose="020E0502030303020204" pitchFamily="34" charset="0"/>
              </a:rPr>
              <a:t> 2010 </a:t>
            </a:r>
            <a:r>
              <a:rPr lang="en-US" sz="2000" dirty="0" err="1">
                <a:latin typeface="Candara" panose="020E0502030303020204" pitchFamily="34" charset="0"/>
              </a:rPr>
              <a:t>Nomor</a:t>
            </a:r>
            <a:r>
              <a:rPr lang="en-US" sz="2000" dirty="0">
                <a:latin typeface="Candara" panose="020E0502030303020204" pitchFamily="34" charset="0"/>
              </a:rPr>
              <a:t> 74, </a:t>
            </a:r>
            <a:r>
              <a:rPr lang="en-US" sz="2000" dirty="0" err="1">
                <a:latin typeface="Candara" panose="020E0502030303020204" pitchFamily="34" charset="0"/>
              </a:rPr>
              <a:t>Tambahan</a:t>
            </a:r>
            <a:r>
              <a:rPr lang="en-US" sz="2000" dirty="0">
                <a:latin typeface="Candara" panose="020E0502030303020204" pitchFamily="34" charset="0"/>
              </a:rPr>
              <a:t> </a:t>
            </a:r>
            <a:r>
              <a:rPr lang="en-US" sz="2000" dirty="0" err="1">
                <a:latin typeface="Candara" panose="020E0502030303020204" pitchFamily="34" charset="0"/>
              </a:rPr>
              <a:t>Lembaran</a:t>
            </a:r>
            <a:r>
              <a:rPr lang="en-US" sz="2000" dirty="0">
                <a:latin typeface="Candara" panose="020E0502030303020204" pitchFamily="34" charset="0"/>
              </a:rPr>
              <a:t> Negara </a:t>
            </a:r>
            <a:r>
              <a:rPr lang="en-US" sz="2000" dirty="0" err="1">
                <a:latin typeface="Candara" panose="020E0502030303020204" pitchFamily="34" charset="0"/>
              </a:rPr>
              <a:t>Republik</a:t>
            </a:r>
            <a:r>
              <a:rPr lang="en-US" sz="2000" dirty="0">
                <a:latin typeface="Candara" panose="020E0502030303020204" pitchFamily="34" charset="0"/>
              </a:rPr>
              <a:t> </a:t>
            </a:r>
            <a:r>
              <a:rPr lang="en-US" sz="2000" dirty="0" err="1">
                <a:latin typeface="Candara" panose="020E0502030303020204" pitchFamily="34" charset="0"/>
              </a:rPr>
              <a:t>lndonesia</a:t>
            </a:r>
            <a:r>
              <a:rPr lang="en-US" sz="2000" dirty="0">
                <a:latin typeface="Candara" panose="020E0502030303020204" pitchFamily="34" charset="0"/>
              </a:rPr>
              <a:t> </a:t>
            </a:r>
            <a:r>
              <a:rPr lang="en-US" sz="2000" dirty="0" err="1">
                <a:latin typeface="Candara" panose="020E0502030303020204" pitchFamily="34" charset="0"/>
              </a:rPr>
              <a:t>Nomor</a:t>
            </a:r>
            <a:r>
              <a:rPr lang="en-US" sz="2000" dirty="0">
                <a:latin typeface="Candara" panose="020E0502030303020204" pitchFamily="34" charset="0"/>
              </a:rPr>
              <a:t> 5135}, </a:t>
            </a:r>
            <a:r>
              <a:rPr lang="en-US" sz="2000" dirty="0" err="1">
                <a:latin typeface="Candara" panose="020E0502030303020204" pitchFamily="34" charset="0"/>
              </a:rPr>
              <a:t>sepanjang</a:t>
            </a:r>
            <a:r>
              <a:rPr lang="en-US" sz="2000" dirty="0">
                <a:latin typeface="Candara" panose="020E0502030303020204" pitchFamily="34" charset="0"/>
              </a:rPr>
              <a:t> </a:t>
            </a:r>
            <a:r>
              <a:rPr lang="en-US" sz="2000" dirty="0" err="1">
                <a:latin typeface="Candara" panose="020E0502030303020204" pitchFamily="34" charset="0"/>
              </a:rPr>
              <a:t>tidak</a:t>
            </a:r>
            <a:r>
              <a:rPr lang="en-US" sz="2000" dirty="0">
                <a:latin typeface="Candara" panose="020E0502030303020204" pitchFamily="34" charset="0"/>
              </a:rPr>
              <a:t> </a:t>
            </a:r>
            <a:r>
              <a:rPr lang="en-US" sz="2000" dirty="0" err="1">
                <a:latin typeface="Candara" panose="020E0502030303020204" pitchFamily="34" charset="0"/>
              </a:rPr>
              <a:t>mengatur</a:t>
            </a:r>
            <a:r>
              <a:rPr lang="en-US" sz="2000" dirty="0">
                <a:latin typeface="Candara" panose="020E0502030303020204" pitchFamily="34" charset="0"/>
              </a:rPr>
              <a:t> </a:t>
            </a:r>
            <a:r>
              <a:rPr lang="en-US" sz="2000" dirty="0" err="1">
                <a:latin typeface="Candara" panose="020E0502030303020204" pitchFamily="34" charset="0"/>
              </a:rPr>
              <a:t>jenis</a:t>
            </a:r>
            <a:r>
              <a:rPr lang="en-US" sz="2000" dirty="0">
                <a:latin typeface="Candara" panose="020E0502030303020204" pitchFamily="34" charset="0"/>
              </a:rPr>
              <a:t> </a:t>
            </a:r>
            <a:r>
              <a:rPr lang="en-US" sz="2000" dirty="0" err="1">
                <a:latin typeface="Candara" panose="020E0502030303020204" pitchFamily="34" charset="0"/>
              </a:rPr>
              <a:t>Hukuman</a:t>
            </a:r>
            <a:r>
              <a:rPr lang="en-US" sz="2000" dirty="0">
                <a:latin typeface="Candara" panose="020E0502030303020204" pitchFamily="34" charset="0"/>
              </a:rPr>
              <a:t> </a:t>
            </a:r>
            <a:r>
              <a:rPr lang="en-US" sz="2000" dirty="0" err="1">
                <a:latin typeface="Candara" panose="020E0502030303020204" pitchFamily="34" charset="0"/>
              </a:rPr>
              <a:t>Disiplin</a:t>
            </a:r>
            <a:r>
              <a:rPr lang="en-US" sz="2000" dirty="0">
                <a:latin typeface="Candara" panose="020E0502030303020204" pitchFamily="34" charset="0"/>
              </a:rPr>
              <a:t> </a:t>
            </a:r>
            <a:r>
              <a:rPr lang="en-US" sz="2000" dirty="0" err="1">
                <a:latin typeface="Candara" panose="020E0502030303020204" pitchFamily="34" charset="0"/>
              </a:rPr>
              <a:t>sedang</a:t>
            </a:r>
            <a:r>
              <a:rPr lang="en-US" sz="2000" dirty="0">
                <a:latin typeface="Candara" panose="020E0502030303020204" pitchFamily="34" charset="0"/>
              </a:rPr>
              <a:t>, </a:t>
            </a:r>
            <a:r>
              <a:rPr lang="en-US" sz="2000" dirty="0" err="1">
                <a:latin typeface="Candara" panose="020E0502030303020204" pitchFamily="34" charset="0"/>
              </a:rPr>
              <a:t>dicabut</a:t>
            </a:r>
            <a:r>
              <a:rPr lang="en-US" sz="2000" dirty="0">
                <a:latin typeface="Candara" panose="020E0502030303020204" pitchFamily="34" charset="0"/>
              </a:rPr>
              <a:t> dan </a:t>
            </a:r>
            <a:r>
              <a:rPr lang="en-US" sz="2000" dirty="0" err="1">
                <a:latin typeface="Candara" panose="020E0502030303020204" pitchFamily="34" charset="0"/>
              </a:rPr>
              <a:t>dinyatakan</a:t>
            </a:r>
            <a:r>
              <a:rPr lang="en-US" sz="2000" dirty="0">
                <a:latin typeface="Candara" panose="020E0502030303020204" pitchFamily="34" charset="0"/>
              </a:rPr>
              <a:t> </a:t>
            </a:r>
            <a:r>
              <a:rPr lang="en-US" sz="2000" dirty="0" err="1">
                <a:latin typeface="Candara" panose="020E0502030303020204" pitchFamily="34" charset="0"/>
              </a:rPr>
              <a:t>tidak</a:t>
            </a:r>
            <a:r>
              <a:rPr lang="en-US" sz="2000" dirty="0">
                <a:latin typeface="Candara" panose="020E0502030303020204" pitchFamily="34" charset="0"/>
              </a:rPr>
              <a:t> </a:t>
            </a:r>
            <a:r>
              <a:rPr lang="en-US" sz="2000" dirty="0" err="1">
                <a:latin typeface="Candara" panose="020E0502030303020204" pitchFamily="34" charset="0"/>
              </a:rPr>
              <a:t>berlaku</a:t>
            </a:r>
            <a:r>
              <a:rPr lang="en-US" sz="2000" dirty="0">
                <a:latin typeface="Candara" panose="020E0502030303020204" pitchFamily="34" charset="0"/>
              </a:rPr>
              <a:t>.</a:t>
            </a:r>
          </a:p>
        </p:txBody>
      </p:sp>
      <p:sp>
        <p:nvSpPr>
          <p:cNvPr id="30" name="Oval 29">
            <a:extLst>
              <a:ext uri="{FF2B5EF4-FFF2-40B4-BE49-F238E27FC236}">
                <a16:creationId xmlns:a16="http://schemas.microsoft.com/office/drawing/2014/main" id="{7AF6020F-51DA-4C31-8C32-3079E89B3601}"/>
              </a:ext>
            </a:extLst>
          </p:cNvPr>
          <p:cNvSpPr/>
          <p:nvPr/>
        </p:nvSpPr>
        <p:spPr>
          <a:xfrm flipH="1">
            <a:off x="7159579" y="3688855"/>
            <a:ext cx="576000" cy="573091"/>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1" name="TextBox 30">
            <a:extLst>
              <a:ext uri="{FF2B5EF4-FFF2-40B4-BE49-F238E27FC236}">
                <a16:creationId xmlns:a16="http://schemas.microsoft.com/office/drawing/2014/main" id="{10410D5F-05B7-4C33-BC34-0D74A670BE74}"/>
              </a:ext>
            </a:extLst>
          </p:cNvPr>
          <p:cNvSpPr txBox="1"/>
          <p:nvPr/>
        </p:nvSpPr>
        <p:spPr>
          <a:xfrm flipH="1">
            <a:off x="7202878" y="3778664"/>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3</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Tree>
    <p:extLst>
      <p:ext uri="{BB962C8B-B14F-4D97-AF65-F5344CB8AC3E}">
        <p14:creationId xmlns:p14="http://schemas.microsoft.com/office/powerpoint/2010/main" val="390261533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dirty="0">
                <a:solidFill>
                  <a:schemeClr val="bg1"/>
                </a:solidFill>
                <a:latin typeface="Impact" panose="020B0806030902050204" pitchFamily="34" charset="0"/>
                <a:cs typeface="Arial" pitchFamily="34" charset="0"/>
              </a:rPr>
              <a:t>THANK YOU</a:t>
            </a:r>
            <a:endParaRPr lang="ko-KR" altLang="en-US" sz="6000" dirty="0">
              <a:solidFill>
                <a:schemeClr val="bg1"/>
              </a:solidFill>
              <a:latin typeface="Impact" panose="020B0806030902050204" pitchFamily="34" charset="0"/>
              <a:cs typeface="Arial" pitchFamily="34" charset="0"/>
            </a:endParaRPr>
          </a:p>
        </p:txBody>
      </p:sp>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B6991-A8BD-497E-9486-7E3BABBA550A}"/>
              </a:ext>
            </a:extLst>
          </p:cNvPr>
          <p:cNvSpPr txBox="1"/>
          <p:nvPr/>
        </p:nvSpPr>
        <p:spPr>
          <a:xfrm>
            <a:off x="689937" y="448121"/>
            <a:ext cx="5483681"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altLang="ko-KR" sz="3600" dirty="0">
                <a:solidFill>
                  <a:schemeClr val="tx1"/>
                </a:solidFill>
                <a:latin typeface="Impact" panose="020B0806030902050204" pitchFamily="34" charset="0"/>
                <a:cs typeface="Arial" pitchFamily="34" charset="0"/>
              </a:rPr>
              <a:t>PELANGGARAN DISIPLIN PNS</a:t>
            </a:r>
            <a:endParaRPr lang="ko-KR" altLang="en-US" sz="3600" dirty="0">
              <a:solidFill>
                <a:schemeClr val="tx1"/>
              </a:solidFill>
              <a:latin typeface="Impact" panose="020B0806030902050204" pitchFamily="34" charset="0"/>
              <a:cs typeface="Arial" pitchFamily="34" charset="0"/>
            </a:endParaRPr>
          </a:p>
        </p:txBody>
      </p:sp>
      <p:sp>
        <p:nvSpPr>
          <p:cNvPr id="7" name="TextBox 6">
            <a:extLst>
              <a:ext uri="{FF2B5EF4-FFF2-40B4-BE49-F238E27FC236}">
                <a16:creationId xmlns:a16="http://schemas.microsoft.com/office/drawing/2014/main" id="{8799E2E3-41C3-4C47-87EA-02219D3E7EF4}"/>
              </a:ext>
            </a:extLst>
          </p:cNvPr>
          <p:cNvSpPr txBox="1"/>
          <p:nvPr/>
        </p:nvSpPr>
        <p:spPr>
          <a:xfrm>
            <a:off x="857604" y="1682940"/>
            <a:ext cx="5043399" cy="3108543"/>
          </a:xfrm>
          <a:prstGeom prst="rect">
            <a:avLst/>
          </a:prstGeom>
          <a:noFill/>
        </p:spPr>
        <p:txBody>
          <a:bodyPr wrap="square" rtlCol="0">
            <a:spAutoFit/>
          </a:bodyPr>
          <a:lstStyle/>
          <a:p>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Pelanggaran Disiplin adalah setiap ucapan, tulisan, atau perbuatan PNS yang tidak menaati kewajiban dan/atau melanggar larangan ketentuan Disiplin PNS, baik yang dilakukan di dalam maupun di</a:t>
            </a:r>
            <a:r>
              <a:rPr lang="en-AU" sz="2800" dirty="0">
                <a:latin typeface="Tw Cen MT Condensed Extra Bold" panose="020B0803020202020204" pitchFamily="34" charset="0"/>
                <a:ea typeface="Bookman Old Style" panose="02050604050505020204" pitchFamily="18" charset="0"/>
                <a:cs typeface="Bookman Old Style" panose="02050604050505020204" pitchFamily="18" charset="0"/>
              </a:rPr>
              <a:t> </a:t>
            </a:r>
            <a:r>
              <a:rPr lang="id-ID" sz="2800" dirty="0">
                <a:latin typeface="Tw Cen MT Condensed Extra Bold" panose="020B0803020202020204" pitchFamily="34" charset="0"/>
                <a:ea typeface="Bookman Old Style" panose="02050604050505020204" pitchFamily="18" charset="0"/>
                <a:cs typeface="Bookman Old Style" panose="02050604050505020204" pitchFamily="18" charset="0"/>
              </a:rPr>
              <a:t>luar jam kerja</a:t>
            </a:r>
            <a:r>
              <a:rPr lang="en-US" altLang="ko-KR" sz="2800" dirty="0">
                <a:latin typeface="Tw Cen MT Condensed Extra Bold" panose="020B0803020202020204" pitchFamily="34" charset="0"/>
                <a:cs typeface="Arial" pitchFamily="34" charset="0"/>
              </a:rPr>
              <a:t>. </a:t>
            </a:r>
          </a:p>
        </p:txBody>
      </p:sp>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2077121" y="5009650"/>
            <a:ext cx="3981332" cy="5232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000" dirty="0" err="1">
                <a:effectLst>
                  <a:outerShdw blurRad="38100" dist="38100" dir="2700000" algn="tl">
                    <a:srgbClr val="000000">
                      <a:alpha val="43137"/>
                    </a:srgbClr>
                  </a:outerShdw>
                </a:effectLst>
                <a:latin typeface="Bernard MT Condensed" panose="02050806060905020404" pitchFamily="18" charset="0"/>
              </a:rPr>
              <a:t>Pasal</a:t>
            </a:r>
            <a:r>
              <a:rPr lang="en-US" sz="2000" dirty="0">
                <a:effectLst>
                  <a:outerShdw blurRad="38100" dist="38100" dir="2700000" algn="tl">
                    <a:srgbClr val="000000">
                      <a:alpha val="43137"/>
                    </a:srgbClr>
                  </a:outerShdw>
                </a:effectLst>
                <a:latin typeface="Bernard MT Condensed" panose="02050806060905020404" pitchFamily="18" charset="0"/>
              </a:rPr>
              <a:t> 1 </a:t>
            </a:r>
            <a:r>
              <a:rPr lang="en-US" sz="2000" dirty="0" err="1">
                <a:effectLst>
                  <a:outerShdw blurRad="38100" dist="38100" dir="2700000" algn="tl">
                    <a:srgbClr val="000000">
                      <a:alpha val="43137"/>
                    </a:srgbClr>
                  </a:outerShdw>
                </a:effectLst>
                <a:latin typeface="Bernard MT Condensed" panose="02050806060905020404" pitchFamily="18" charset="0"/>
              </a:rPr>
              <a:t>angka</a:t>
            </a:r>
            <a:r>
              <a:rPr lang="en-US" sz="2000" dirty="0">
                <a:effectLst>
                  <a:outerShdw blurRad="38100" dist="38100" dir="2700000" algn="tl">
                    <a:srgbClr val="000000">
                      <a:alpha val="43137"/>
                    </a:srgbClr>
                  </a:outerShdw>
                </a:effectLst>
                <a:latin typeface="Bernard MT Condensed" panose="02050806060905020404" pitchFamily="18" charset="0"/>
              </a:rPr>
              <a:t> 6 PP 94 </a:t>
            </a:r>
            <a:r>
              <a:rPr lang="en-US" sz="2000" dirty="0" err="1">
                <a:effectLst>
                  <a:outerShdw blurRad="38100" dist="38100" dir="2700000" algn="tl">
                    <a:srgbClr val="000000">
                      <a:alpha val="43137"/>
                    </a:srgbClr>
                  </a:outerShdw>
                </a:effectLst>
                <a:latin typeface="Bernard MT Condensed" panose="02050806060905020404" pitchFamily="18" charset="0"/>
              </a:rPr>
              <a:t>Tahun</a:t>
            </a:r>
            <a:r>
              <a:rPr lang="en-US" sz="2000" dirty="0">
                <a:effectLst>
                  <a:outerShdw blurRad="38100" dist="38100" dir="2700000" algn="tl">
                    <a:srgbClr val="000000">
                      <a:alpha val="43137"/>
                    </a:srgbClr>
                  </a:outerShdw>
                </a:effectLst>
                <a:latin typeface="Bernard MT Condensed" panose="02050806060905020404" pitchFamily="18" charset="0"/>
              </a:rPr>
              <a:t> 2021</a:t>
            </a:r>
            <a:endParaRPr lang="ko-KR" altLang="en-US" sz="2000" b="1" i="1" dirty="0">
              <a:solidFill>
                <a:schemeClr val="bg1"/>
              </a:solidFill>
              <a:latin typeface="Bernard MT Condensed" panose="02050806060905020404" pitchFamily="18" charset="0"/>
              <a:cs typeface="Arial" pitchFamily="34" charset="0"/>
            </a:endParaRPr>
          </a:p>
        </p:txBody>
      </p:sp>
      <p:pic>
        <p:nvPicPr>
          <p:cNvPr id="8" name="Picture Placeholder 7">
            <a:extLst>
              <a:ext uri="{FF2B5EF4-FFF2-40B4-BE49-F238E27FC236}">
                <a16:creationId xmlns:a16="http://schemas.microsoft.com/office/drawing/2014/main" id="{9E26D331-48D7-490B-B618-DA3D3AC1B8D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448" r="20448"/>
          <a:stretch/>
        </p:blipFill>
        <p:spPr>
          <a:xfrm>
            <a:off x="6229977" y="653142"/>
            <a:ext cx="4824557" cy="5054322"/>
          </a:xfrm>
        </p:spPr>
      </p:pic>
    </p:spTree>
    <p:extLst>
      <p:ext uri="{BB962C8B-B14F-4D97-AF65-F5344CB8AC3E}">
        <p14:creationId xmlns:p14="http://schemas.microsoft.com/office/powerpoint/2010/main" val="336679232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564BDB0-4914-49C5-B0C1-9F59FCB3E4D1}"/>
              </a:ext>
            </a:extLst>
          </p:cNvPr>
          <p:cNvGrpSpPr/>
          <p:nvPr/>
        </p:nvGrpSpPr>
        <p:grpSpPr>
          <a:xfrm>
            <a:off x="4114560" y="353539"/>
            <a:ext cx="6818483" cy="3962297"/>
            <a:chOff x="6383214" y="2413125"/>
            <a:chExt cx="6818483" cy="3962297"/>
          </a:xfrm>
        </p:grpSpPr>
        <p:grpSp>
          <p:nvGrpSpPr>
            <p:cNvPr id="15" name="Group 14">
              <a:extLst>
                <a:ext uri="{FF2B5EF4-FFF2-40B4-BE49-F238E27FC236}">
                  <a16:creationId xmlns:a16="http://schemas.microsoft.com/office/drawing/2014/main" id="{E3FA136B-8282-40B8-8522-DB84C586B060}"/>
                </a:ext>
              </a:extLst>
            </p:cNvPr>
            <p:cNvGrpSpPr/>
            <p:nvPr/>
          </p:nvGrpSpPr>
          <p:grpSpPr>
            <a:xfrm>
              <a:off x="7986260" y="4601150"/>
              <a:ext cx="5215437" cy="1774272"/>
              <a:chOff x="4832754" y="2928353"/>
              <a:chExt cx="5215437" cy="1774272"/>
            </a:xfrm>
          </p:grpSpPr>
          <p:sp>
            <p:nvSpPr>
              <p:cNvPr id="21" name="Rectangle 20">
                <a:extLst>
                  <a:ext uri="{FF2B5EF4-FFF2-40B4-BE49-F238E27FC236}">
                    <a16:creationId xmlns:a16="http://schemas.microsoft.com/office/drawing/2014/main" id="{1369A46F-B4E2-4058-B44B-39DFD38F0A42}"/>
                  </a:ext>
                </a:extLst>
              </p:cNvPr>
              <p:cNvSpPr/>
              <p:nvPr/>
            </p:nvSpPr>
            <p:spPr>
              <a:xfrm>
                <a:off x="5184447" y="3120010"/>
                <a:ext cx="4863744" cy="1582615"/>
              </a:xfrm>
              <a:prstGeom prst="rect">
                <a:avLst/>
              </a:prstGeom>
              <a:solidFill>
                <a:schemeClr val="accent3">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Rounded Corners 21">
                <a:extLst>
                  <a:ext uri="{FF2B5EF4-FFF2-40B4-BE49-F238E27FC236}">
                    <a16:creationId xmlns:a16="http://schemas.microsoft.com/office/drawing/2014/main" id="{30B79454-C3D5-4E15-96D7-04C6DC1D3892}"/>
                  </a:ext>
                </a:extLst>
              </p:cNvPr>
              <p:cNvSpPr/>
              <p:nvPr/>
            </p:nvSpPr>
            <p:spPr>
              <a:xfrm>
                <a:off x="4832754" y="2966120"/>
                <a:ext cx="1582615" cy="391282"/>
              </a:xfrm>
              <a:prstGeom prst="roundRect">
                <a:avLst>
                  <a:gd name="adj" fmla="val 16667"/>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14113D4B-3C83-4A69-99EE-CB3A3E5DFA13}"/>
                  </a:ext>
                </a:extLst>
              </p:cNvPr>
              <p:cNvSpPr txBox="1"/>
              <p:nvPr/>
            </p:nvSpPr>
            <p:spPr>
              <a:xfrm>
                <a:off x="4891606" y="2928353"/>
                <a:ext cx="1464910" cy="461665"/>
              </a:xfrm>
              <a:prstGeom prst="rect">
                <a:avLst/>
              </a:prstGeom>
              <a:noFill/>
            </p:spPr>
            <p:txBody>
              <a:bodyPr wrap="square" rtlCol="0">
                <a:spAutoFit/>
              </a:bodyPr>
              <a:lstStyle/>
              <a:p>
                <a:pPr algn="ctr"/>
                <a:r>
                  <a:rPr lang="en-US" altLang="ko-KR" sz="2400" b="1" dirty="0">
                    <a:latin typeface="Tw Cen MT Condensed Extra Bold" panose="020B0803020202020204" pitchFamily="34" charset="0"/>
                    <a:cs typeface="Arial" pitchFamily="34" charset="0"/>
                  </a:rPr>
                  <a:t>Tulisan</a:t>
                </a:r>
                <a:endParaRPr lang="ko-KR" altLang="en-US" sz="2400" b="1" dirty="0">
                  <a:latin typeface="Tw Cen MT Condensed Extra Bold" panose="020B0803020202020204" pitchFamily="34" charset="0"/>
                  <a:cs typeface="Arial" pitchFamily="34" charset="0"/>
                </a:endParaRPr>
              </a:p>
            </p:txBody>
          </p:sp>
          <p:sp>
            <p:nvSpPr>
              <p:cNvPr id="24" name="TextBox 23">
                <a:extLst>
                  <a:ext uri="{FF2B5EF4-FFF2-40B4-BE49-F238E27FC236}">
                    <a16:creationId xmlns:a16="http://schemas.microsoft.com/office/drawing/2014/main" id="{02881F6F-E6DA-404C-9E4D-AB816B937899}"/>
                  </a:ext>
                </a:extLst>
              </p:cNvPr>
              <p:cNvSpPr txBox="1"/>
              <p:nvPr/>
            </p:nvSpPr>
            <p:spPr>
              <a:xfrm>
                <a:off x="5327167" y="3407995"/>
                <a:ext cx="4555624" cy="1200329"/>
              </a:xfrm>
              <a:prstGeom prst="rect">
                <a:avLst/>
              </a:prstGeom>
              <a:noFill/>
            </p:spPr>
            <p:txBody>
              <a:bodyPr wrap="square" rtlCol="0">
                <a:spAutoFit/>
              </a:bodyPr>
              <a:lstStyle/>
              <a:p>
                <a:r>
                  <a:rPr lang="en-US" altLang="ko-KR" dirty="0" err="1">
                    <a:latin typeface="Candara" panose="020E0502030303020204" pitchFamily="34" charset="0"/>
                    <a:cs typeface="Arial" pitchFamily="34" charset="0"/>
                  </a:rPr>
                  <a:t>pernyataan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pikiran</a:t>
                </a:r>
                <a:r>
                  <a:rPr lang="en-US" altLang="ko-KR" dirty="0">
                    <a:latin typeface="Candara" panose="020E0502030303020204" pitchFamily="34" charset="0"/>
                    <a:cs typeface="Arial" pitchFamily="34" charset="0"/>
                  </a:rPr>
                  <a:t> dan/</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perasaan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secara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tertulis</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baik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dalam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bentuk</a:t>
                </a:r>
                <a:r>
                  <a:rPr lang="en-US" altLang="ko-KR" dirty="0">
                    <a:latin typeface="Candara" panose="020E0502030303020204" pitchFamily="34" charset="0"/>
                    <a:cs typeface="Arial" pitchFamily="34" charset="0"/>
                  </a:rPr>
                  <a:t> tulisan </a:t>
                </a:r>
                <a:r>
                  <a:rPr lang="en-US" altLang="ko-KR" dirty="0" err="1">
                    <a:latin typeface="Candara" panose="020E0502030303020204" pitchFamily="34" charset="0"/>
                    <a:cs typeface="Arial" pitchFamily="34" charset="0"/>
                  </a:rPr>
                  <a:t>maupun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gambar</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karikatur</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coretan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dll</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serupa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dengan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itu</a:t>
                </a:r>
                <a:r>
                  <a:rPr lang="en-US" altLang="ko-KR" dirty="0">
                    <a:latin typeface="Candara" panose="020E0502030303020204" pitchFamily="34" charset="0"/>
                    <a:cs typeface="Arial" pitchFamily="34" charset="0"/>
                  </a:rPr>
                  <a:t>.   </a:t>
                </a:r>
              </a:p>
            </p:txBody>
          </p:sp>
        </p:grpSp>
        <p:grpSp>
          <p:nvGrpSpPr>
            <p:cNvPr id="16" name="Group 15">
              <a:extLst>
                <a:ext uri="{FF2B5EF4-FFF2-40B4-BE49-F238E27FC236}">
                  <a16:creationId xmlns:a16="http://schemas.microsoft.com/office/drawing/2014/main" id="{7236FA4A-335C-4076-B045-76E1B18EFECE}"/>
                </a:ext>
              </a:extLst>
            </p:cNvPr>
            <p:cNvGrpSpPr/>
            <p:nvPr/>
          </p:nvGrpSpPr>
          <p:grpSpPr>
            <a:xfrm>
              <a:off x="6383214" y="2413125"/>
              <a:ext cx="6029033" cy="1774272"/>
              <a:chOff x="6031523" y="740328"/>
              <a:chExt cx="6029033" cy="1774272"/>
            </a:xfrm>
          </p:grpSpPr>
          <p:sp>
            <p:nvSpPr>
              <p:cNvPr id="17" name="Rectangle 16">
                <a:extLst>
                  <a:ext uri="{FF2B5EF4-FFF2-40B4-BE49-F238E27FC236}">
                    <a16:creationId xmlns:a16="http://schemas.microsoft.com/office/drawing/2014/main" id="{BD0FDB85-5E4E-4D71-85A3-9C03735862FF}"/>
                  </a:ext>
                </a:extLst>
              </p:cNvPr>
              <p:cNvSpPr/>
              <p:nvPr/>
            </p:nvSpPr>
            <p:spPr>
              <a:xfrm>
                <a:off x="6383216" y="931985"/>
                <a:ext cx="5677340" cy="1582615"/>
              </a:xfrm>
              <a:prstGeom prst="rect">
                <a:avLst/>
              </a:prstGeom>
              <a:solidFill>
                <a:srgbClr val="92D05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Rounded Corners 17">
                <a:extLst>
                  <a:ext uri="{FF2B5EF4-FFF2-40B4-BE49-F238E27FC236}">
                    <a16:creationId xmlns:a16="http://schemas.microsoft.com/office/drawing/2014/main" id="{4963678B-7B2E-4175-964B-03A2124DD95F}"/>
                  </a:ext>
                </a:extLst>
              </p:cNvPr>
              <p:cNvSpPr/>
              <p:nvPr/>
            </p:nvSpPr>
            <p:spPr>
              <a:xfrm>
                <a:off x="6031523" y="778095"/>
                <a:ext cx="1582615" cy="391282"/>
              </a:xfrm>
              <a:prstGeom prst="roundRect">
                <a:avLst>
                  <a:gd name="adj" fmla="val 16667"/>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C2EF10E8-735D-4FA8-A06E-B7CFB44BBA70}"/>
                  </a:ext>
                </a:extLst>
              </p:cNvPr>
              <p:cNvSpPr txBox="1"/>
              <p:nvPr/>
            </p:nvSpPr>
            <p:spPr>
              <a:xfrm>
                <a:off x="6090375" y="740328"/>
                <a:ext cx="1464910" cy="461665"/>
              </a:xfrm>
              <a:prstGeom prst="rect">
                <a:avLst/>
              </a:prstGeom>
              <a:noFill/>
            </p:spPr>
            <p:txBody>
              <a:bodyPr wrap="square" rtlCol="0">
                <a:spAutoFit/>
              </a:bodyPr>
              <a:lstStyle/>
              <a:p>
                <a:pPr algn="ctr"/>
                <a:r>
                  <a:rPr lang="en-US" altLang="ko-KR" sz="2400" b="1" dirty="0" err="1">
                    <a:latin typeface="Tw Cen MT Condensed Extra Bold" panose="020B0803020202020204" pitchFamily="34" charset="0"/>
                    <a:cs typeface="Arial" pitchFamily="34" charset="0"/>
                  </a:rPr>
                  <a:t>Ucapan</a:t>
                </a:r>
                <a:endParaRPr lang="ko-KR" altLang="en-US" sz="2400" b="1" dirty="0">
                  <a:latin typeface="Tw Cen MT Condensed Extra Bold" panose="020B0803020202020204" pitchFamily="34" charset="0"/>
                  <a:cs typeface="Arial" pitchFamily="34" charset="0"/>
                </a:endParaRPr>
              </a:p>
            </p:txBody>
          </p:sp>
          <p:sp>
            <p:nvSpPr>
              <p:cNvPr id="20" name="TextBox 19">
                <a:extLst>
                  <a:ext uri="{FF2B5EF4-FFF2-40B4-BE49-F238E27FC236}">
                    <a16:creationId xmlns:a16="http://schemas.microsoft.com/office/drawing/2014/main" id="{B00CD8FE-6FB1-4F2F-AB86-C1D8F2C9C384}"/>
                  </a:ext>
                </a:extLst>
              </p:cNvPr>
              <p:cNvSpPr txBox="1"/>
              <p:nvPr/>
            </p:nvSpPr>
            <p:spPr>
              <a:xfrm>
                <a:off x="6525936" y="1202930"/>
                <a:ext cx="5347196" cy="1200329"/>
              </a:xfrm>
              <a:prstGeom prst="rect">
                <a:avLst/>
              </a:prstGeom>
              <a:noFill/>
            </p:spPr>
            <p:txBody>
              <a:bodyPr wrap="square" rtlCol="0">
                <a:spAutoFit/>
              </a:bodyPr>
              <a:lstStyle/>
              <a:p>
                <a:r>
                  <a:rPr lang="en-US" altLang="ko-KR" dirty="0" err="1">
                    <a:latin typeface="Candara" panose="020E0502030303020204" pitchFamily="34" charset="0"/>
                    <a:cs typeface="Arial" pitchFamily="34" charset="0"/>
                  </a:rPr>
                  <a:t>setiap</a:t>
                </a:r>
                <a:r>
                  <a:rPr lang="en-US" altLang="ko-KR" dirty="0">
                    <a:latin typeface="Candara" panose="020E0502030303020204" pitchFamily="34" charset="0"/>
                    <a:cs typeface="Arial" pitchFamily="34" charset="0"/>
                  </a:rPr>
                  <a:t> kata-kata </a:t>
                </a:r>
                <a:r>
                  <a:rPr lang="en-US" altLang="ko-KR" dirty="0" err="1">
                    <a:latin typeface="Candara" panose="020E0502030303020204" pitchFamily="34" charset="0"/>
                    <a:cs typeface="Arial" pitchFamily="34" charset="0"/>
                  </a:rPr>
                  <a:t>yg</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diucapkan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dihadapan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dapat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didengar</a:t>
                </a:r>
                <a:r>
                  <a:rPr lang="en-US" altLang="ko-KR" dirty="0">
                    <a:latin typeface="Candara" panose="020E0502030303020204" pitchFamily="34" charset="0"/>
                    <a:cs typeface="Arial" pitchFamily="34" charset="0"/>
                  </a:rPr>
                  <a:t> oleh orang lain </a:t>
                </a:r>
                <a:r>
                  <a:rPr lang="en-US" altLang="ko-KR" dirty="0" err="1">
                    <a:latin typeface="Candara" panose="020E0502030303020204" pitchFamily="34" charset="0"/>
                    <a:cs typeface="Arial" pitchFamily="34" charset="0"/>
                  </a:rPr>
                  <a:t>seperti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dalam</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rapat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ceramah</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diskusi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melalui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telepon</a:t>
                </a:r>
                <a:r>
                  <a:rPr lang="en-US" altLang="ko-KR" dirty="0">
                    <a:latin typeface="Candara" panose="020E0502030303020204" pitchFamily="34" charset="0"/>
                    <a:cs typeface="Arial" pitchFamily="34" charset="0"/>
                  </a:rPr>
                  <a:t>, radio, </a:t>
                </a:r>
                <a:r>
                  <a:rPr lang="en-US" altLang="ko-KR" dirty="0" err="1">
                    <a:latin typeface="Candara" panose="020E0502030303020204" pitchFamily="34" charset="0"/>
                    <a:cs typeface="Arial" pitchFamily="34" charset="0"/>
                  </a:rPr>
                  <a:t>televisi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rekaman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alat</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komunikasi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lainnya</a:t>
                </a:r>
                <a:r>
                  <a:rPr lang="en-US" altLang="ko-KR" dirty="0">
                    <a:latin typeface="Candara" panose="020E0502030303020204" pitchFamily="34" charset="0"/>
                    <a:cs typeface="Arial" pitchFamily="34" charset="0"/>
                  </a:rPr>
                  <a:t>   </a:t>
                </a:r>
              </a:p>
            </p:txBody>
          </p:sp>
        </p:grpSp>
      </p:grpSp>
      <p:grpSp>
        <p:nvGrpSpPr>
          <p:cNvPr id="25" name="Group 24">
            <a:extLst>
              <a:ext uri="{FF2B5EF4-FFF2-40B4-BE49-F238E27FC236}">
                <a16:creationId xmlns:a16="http://schemas.microsoft.com/office/drawing/2014/main" id="{D0E21129-D76B-4BF2-B4FE-953F957C6814}"/>
              </a:ext>
            </a:extLst>
          </p:cNvPr>
          <p:cNvGrpSpPr/>
          <p:nvPr/>
        </p:nvGrpSpPr>
        <p:grpSpPr>
          <a:xfrm>
            <a:off x="4719118" y="4617245"/>
            <a:ext cx="6742119" cy="1910490"/>
            <a:chOff x="7026714" y="530752"/>
            <a:chExt cx="5573544" cy="1910490"/>
          </a:xfrm>
          <a:solidFill>
            <a:schemeClr val="tx2">
              <a:lumMod val="20000"/>
              <a:lumOff val="80000"/>
            </a:schemeClr>
          </a:solidFill>
        </p:grpSpPr>
        <p:sp>
          <p:nvSpPr>
            <p:cNvPr id="26" name="Rectangle 25">
              <a:extLst>
                <a:ext uri="{FF2B5EF4-FFF2-40B4-BE49-F238E27FC236}">
                  <a16:creationId xmlns:a16="http://schemas.microsoft.com/office/drawing/2014/main" id="{142CB9C6-5BFF-4C0C-97B1-FE41313073ED}"/>
                </a:ext>
              </a:extLst>
            </p:cNvPr>
            <p:cNvSpPr/>
            <p:nvPr/>
          </p:nvSpPr>
          <p:spPr>
            <a:xfrm>
              <a:off x="7839448" y="858627"/>
              <a:ext cx="4760810" cy="1582615"/>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Rounded Corners 26">
              <a:extLst>
                <a:ext uri="{FF2B5EF4-FFF2-40B4-BE49-F238E27FC236}">
                  <a16:creationId xmlns:a16="http://schemas.microsoft.com/office/drawing/2014/main" id="{51D933E4-F46D-499F-B5F5-092EC4361A1A}"/>
                </a:ext>
              </a:extLst>
            </p:cNvPr>
            <p:cNvSpPr/>
            <p:nvPr/>
          </p:nvSpPr>
          <p:spPr>
            <a:xfrm>
              <a:off x="7026714" y="581815"/>
              <a:ext cx="1343254" cy="391282"/>
            </a:xfrm>
            <a:prstGeom prst="roundRect">
              <a:avLst>
                <a:gd name="adj" fmla="val 16667"/>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7B1828B-35B7-4FCE-B416-D90105F5A13F}"/>
                </a:ext>
              </a:extLst>
            </p:cNvPr>
            <p:cNvSpPr txBox="1"/>
            <p:nvPr/>
          </p:nvSpPr>
          <p:spPr>
            <a:xfrm>
              <a:off x="7100949" y="530752"/>
              <a:ext cx="1212678" cy="461665"/>
            </a:xfrm>
            <a:prstGeom prst="rect">
              <a:avLst/>
            </a:prstGeom>
            <a:noFill/>
          </p:spPr>
          <p:txBody>
            <a:bodyPr wrap="square" rtlCol="0">
              <a:spAutoFit/>
            </a:bodyPr>
            <a:lstStyle/>
            <a:p>
              <a:pPr algn="ctr"/>
              <a:r>
                <a:rPr lang="en-US" altLang="ko-KR" sz="2400" b="1" dirty="0" err="1">
                  <a:latin typeface="Tw Cen MT Condensed Extra Bold" panose="020B0803020202020204" pitchFamily="34" charset="0"/>
                  <a:cs typeface="Arial" pitchFamily="34" charset="0"/>
                </a:rPr>
                <a:t>Perbuatan</a:t>
              </a:r>
              <a:endParaRPr lang="ko-KR" altLang="en-US" sz="2400" b="1" dirty="0">
                <a:latin typeface="Tw Cen MT Condensed Extra Bold" panose="020B0803020202020204" pitchFamily="34" charset="0"/>
                <a:cs typeface="Arial" pitchFamily="34" charset="0"/>
              </a:endParaRPr>
            </a:p>
          </p:txBody>
        </p:sp>
        <p:sp>
          <p:nvSpPr>
            <p:cNvPr id="29" name="TextBox 28">
              <a:extLst>
                <a:ext uri="{FF2B5EF4-FFF2-40B4-BE49-F238E27FC236}">
                  <a16:creationId xmlns:a16="http://schemas.microsoft.com/office/drawing/2014/main" id="{AB069207-B28D-462D-88AA-3CE27DF9B9C7}"/>
                </a:ext>
              </a:extLst>
            </p:cNvPr>
            <p:cNvSpPr txBox="1"/>
            <p:nvPr/>
          </p:nvSpPr>
          <p:spPr>
            <a:xfrm>
              <a:off x="8073668" y="1079966"/>
              <a:ext cx="4292370" cy="1200329"/>
            </a:xfrm>
            <a:prstGeom prst="rect">
              <a:avLst/>
            </a:prstGeom>
            <a:grpFill/>
          </p:spPr>
          <p:txBody>
            <a:bodyPr wrap="square" rtlCol="0">
              <a:spAutoFit/>
            </a:bodyPr>
            <a:lstStyle/>
            <a:p>
              <a:r>
                <a:rPr lang="en-US" altLang="ko-KR" dirty="0" err="1">
                  <a:latin typeface="Candara" panose="020E0502030303020204" pitchFamily="34" charset="0"/>
                  <a:cs typeface="Arial" pitchFamily="34" charset="0"/>
                </a:rPr>
                <a:t>setiap</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tingkah</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laku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sikap</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tindakan</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dilakukan</a:t>
              </a:r>
              <a:r>
                <a:rPr lang="en-US" altLang="ko-KR" dirty="0">
                  <a:latin typeface="Candara" panose="020E0502030303020204" pitchFamily="34" charset="0"/>
                  <a:cs typeface="Arial" pitchFamily="34" charset="0"/>
                </a:rPr>
                <a:t> oleh PNS </a:t>
              </a:r>
              <a:r>
                <a:rPr lang="en-US" altLang="ko-KR" dirty="0" err="1">
                  <a:latin typeface="Candara" panose="020E0502030303020204" pitchFamily="34" charset="0"/>
                  <a:cs typeface="Arial" pitchFamily="34" charset="0"/>
                </a:rPr>
                <a:t>atau</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tidak</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melakukan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sesuatu</a:t>
              </a:r>
              <a:r>
                <a:rPr lang="en-US" altLang="ko-KR" dirty="0">
                  <a:latin typeface="Candara" panose="020E0502030303020204" pitchFamily="34" charset="0"/>
                  <a:cs typeface="Arial" pitchFamily="34" charset="0"/>
                </a:rPr>
                <a:t> yang </a:t>
              </a:r>
              <a:r>
                <a:rPr lang="en-US" altLang="ko-KR" dirty="0" err="1">
                  <a:latin typeface="Candara" panose="020E0502030303020204" pitchFamily="34" charset="0"/>
                  <a:cs typeface="Arial" pitchFamily="34" charset="0"/>
                </a:rPr>
                <a:t>seharusnya</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dilakukan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sesuai</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peraturan</a:t>
              </a:r>
              <a:r>
                <a:rPr lang="en-US" altLang="ko-KR" dirty="0">
                  <a:latin typeface="Candara" panose="020E0502030303020204" pitchFamily="34" charset="0"/>
                  <a:cs typeface="Arial" pitchFamily="34" charset="0"/>
                </a:rPr>
                <a:t> </a:t>
              </a:r>
              <a:r>
                <a:rPr lang="en-US" altLang="ko-KR" dirty="0" err="1">
                  <a:latin typeface="Candara" panose="020E0502030303020204" pitchFamily="34" charset="0"/>
                  <a:cs typeface="Arial" pitchFamily="34" charset="0"/>
                </a:rPr>
                <a:t>perundang-undangan</a:t>
              </a:r>
              <a:r>
                <a:rPr lang="en-US" altLang="ko-KR" dirty="0">
                  <a:latin typeface="Candara" panose="020E0502030303020204" pitchFamily="34" charset="0"/>
                  <a:cs typeface="Arial" pitchFamily="34" charset="0"/>
                </a:rPr>
                <a:t>..   </a:t>
              </a:r>
            </a:p>
          </p:txBody>
        </p:sp>
      </p:grpSp>
      <p:grpSp>
        <p:nvGrpSpPr>
          <p:cNvPr id="81" name="Graphic 24">
            <a:extLst>
              <a:ext uri="{FF2B5EF4-FFF2-40B4-BE49-F238E27FC236}">
                <a16:creationId xmlns:a16="http://schemas.microsoft.com/office/drawing/2014/main" id="{2AED3E78-5877-462C-95F4-F61B9E6FEF10}"/>
              </a:ext>
            </a:extLst>
          </p:cNvPr>
          <p:cNvGrpSpPr/>
          <p:nvPr/>
        </p:nvGrpSpPr>
        <p:grpSpPr>
          <a:xfrm>
            <a:off x="352914" y="1406768"/>
            <a:ext cx="4470723" cy="5451231"/>
            <a:chOff x="3282132" y="608"/>
            <a:chExt cx="5624458" cy="6858000"/>
          </a:xfrm>
        </p:grpSpPr>
        <p:grpSp>
          <p:nvGrpSpPr>
            <p:cNvPr id="82" name="Graphic 24">
              <a:extLst>
                <a:ext uri="{FF2B5EF4-FFF2-40B4-BE49-F238E27FC236}">
                  <a16:creationId xmlns:a16="http://schemas.microsoft.com/office/drawing/2014/main" id="{B8CDD275-4A77-4DA7-9F9B-9692C4F35606}"/>
                </a:ext>
              </a:extLst>
            </p:cNvPr>
            <p:cNvGrpSpPr/>
            <p:nvPr/>
          </p:nvGrpSpPr>
          <p:grpSpPr>
            <a:xfrm>
              <a:off x="3286299" y="608"/>
              <a:ext cx="5620291" cy="6858000"/>
              <a:chOff x="3286299" y="608"/>
              <a:chExt cx="5620291" cy="6858000"/>
            </a:xfrm>
            <a:solidFill>
              <a:schemeClr val="accent1"/>
            </a:solidFill>
          </p:grpSpPr>
          <p:sp>
            <p:nvSpPr>
              <p:cNvPr id="103" name="Freeform: Shape 102">
                <a:extLst>
                  <a:ext uri="{FF2B5EF4-FFF2-40B4-BE49-F238E27FC236}">
                    <a16:creationId xmlns:a16="http://schemas.microsoft.com/office/drawing/2014/main" id="{95EFA593-5D39-4959-834A-49023A0F8E7F}"/>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95B75C1-56E7-4FE0-919D-83D489793F1C}"/>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09FA900-8497-473F-B6B2-5248BF260C0B}"/>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B7AC451-DDE4-4DB6-9B96-EAB3B951F07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83" name="Graphic 24">
              <a:extLst>
                <a:ext uri="{FF2B5EF4-FFF2-40B4-BE49-F238E27FC236}">
                  <a16:creationId xmlns:a16="http://schemas.microsoft.com/office/drawing/2014/main" id="{4FD94E4C-69E9-4B94-BC39-39ED09C97A92}"/>
                </a:ext>
              </a:extLst>
            </p:cNvPr>
            <p:cNvGrpSpPr/>
            <p:nvPr/>
          </p:nvGrpSpPr>
          <p:grpSpPr>
            <a:xfrm>
              <a:off x="3282132" y="1314938"/>
              <a:ext cx="5410114" cy="4795151"/>
              <a:chOff x="3282132" y="1314938"/>
              <a:chExt cx="5410114" cy="4795151"/>
            </a:xfrm>
            <a:solidFill>
              <a:schemeClr val="accent1"/>
            </a:solidFill>
          </p:grpSpPr>
          <p:sp>
            <p:nvSpPr>
              <p:cNvPr id="100" name="Freeform: Shape 99">
                <a:extLst>
                  <a:ext uri="{FF2B5EF4-FFF2-40B4-BE49-F238E27FC236}">
                    <a16:creationId xmlns:a16="http://schemas.microsoft.com/office/drawing/2014/main" id="{AD34279C-CD1A-4B8B-A291-178E966B4E0A}"/>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B4C94B2-5CDD-4444-BEC8-2CE10F51CA26}"/>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DE550C9-3C58-4946-8986-3D8A38239C92}"/>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84" name="Freeform: Shape 83">
              <a:extLst>
                <a:ext uri="{FF2B5EF4-FFF2-40B4-BE49-F238E27FC236}">
                  <a16:creationId xmlns:a16="http://schemas.microsoft.com/office/drawing/2014/main" id="{D13DD010-A5E9-4F16-AD58-41B6B32F622B}"/>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5BFE337-5BA9-4CD1-A939-7736E6440A0E}"/>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chemeClr val="tx1">
                <a:lumMod val="85000"/>
                <a:lumOff val="15000"/>
              </a:schemeClr>
            </a:solidFill>
            <a:ln w="777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E6AAFC-81E8-48FA-8441-DEF648652A08}"/>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87" name="Graphic 24">
              <a:extLst>
                <a:ext uri="{FF2B5EF4-FFF2-40B4-BE49-F238E27FC236}">
                  <a16:creationId xmlns:a16="http://schemas.microsoft.com/office/drawing/2014/main" id="{429A4346-3D5D-4953-8F9D-A116FDD6AE50}"/>
                </a:ext>
              </a:extLst>
            </p:cNvPr>
            <p:cNvGrpSpPr/>
            <p:nvPr/>
          </p:nvGrpSpPr>
          <p:grpSpPr>
            <a:xfrm>
              <a:off x="3822070" y="2993077"/>
              <a:ext cx="4040070" cy="2506556"/>
              <a:chOff x="3822070" y="2993077"/>
              <a:chExt cx="4040070" cy="2506556"/>
            </a:xfrm>
            <a:solidFill>
              <a:srgbClr val="A1C1E2"/>
            </a:solidFill>
          </p:grpSpPr>
          <p:sp>
            <p:nvSpPr>
              <p:cNvPr id="89" name="Freeform: Shape 88">
                <a:extLst>
                  <a:ext uri="{FF2B5EF4-FFF2-40B4-BE49-F238E27FC236}">
                    <a16:creationId xmlns:a16="http://schemas.microsoft.com/office/drawing/2014/main" id="{26EE930E-214C-49BF-B86A-5F7C635A57C1}"/>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C81363B-4C66-4B7A-B93C-26953B63BB56}"/>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8FF5141-85C5-46F5-B5FC-E09814E5ACBC}"/>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43B337B-5540-403B-BFD8-09F94656124F}"/>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895D544-8D07-4C6A-BD37-49BDDE5DA603}"/>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486A42F-91AA-4768-AC3A-3A6E20E5E987}"/>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5D8C0BC-12F9-4EF5-B004-064AF2B33363}"/>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734B422-72E2-4C12-8554-66C36F51C6B5}"/>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450C7DA-B8D3-447A-9BE5-159D2E4CDF0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chemeClr val="bg2">
                  <a:lumMod val="90000"/>
                </a:schemeClr>
              </a:solidFill>
              <a:ln w="7773"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EDAECBB-2146-4233-AD4B-DF3D356CED29}"/>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0C4BEAB-BADE-49E1-B50C-E6195799D0DA}"/>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chemeClr val="accent3">
                  <a:lumMod val="20000"/>
                  <a:lumOff val="80000"/>
                </a:schemeClr>
              </a:solidFill>
              <a:ln w="7773"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8CBDC926-9488-4F5D-8D86-4240A15D3EF9}"/>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chemeClr val="bg2">
                <a:lumMod val="90000"/>
              </a:schemeClr>
            </a:solidFill>
            <a:ln w="7773" cap="flat">
              <a:noFill/>
              <a:prstDash val="solid"/>
              <a:miter/>
            </a:ln>
          </p:spPr>
          <p:txBody>
            <a:bodyPr rtlCol="0" anchor="ctr"/>
            <a:lstStyle/>
            <a:p>
              <a:endParaRPr lang="en-US"/>
            </a:p>
          </p:txBody>
        </p:sp>
      </p:grpSp>
    </p:spTree>
    <p:extLst>
      <p:ext uri="{BB962C8B-B14F-4D97-AF65-F5344CB8AC3E}">
        <p14:creationId xmlns:p14="http://schemas.microsoft.com/office/powerpoint/2010/main" val="25101332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05429"/>
            <a:ext cx="11573197" cy="724247"/>
          </a:xfrm>
        </p:spPr>
        <p:txBody>
          <a:bodyPr/>
          <a:lstStyle/>
          <a:p>
            <a:r>
              <a:rPr lang="en-US" sz="6000" dirty="0" err="1">
                <a:latin typeface="Impact" panose="020B0806030902050204" pitchFamily="34" charset="0"/>
              </a:rPr>
              <a:t>Kewajiban</a:t>
            </a:r>
            <a:r>
              <a:rPr lang="en-US" sz="6000" dirty="0">
                <a:latin typeface="Impact" panose="020B0806030902050204" pitchFamily="34" charset="0"/>
              </a:rPr>
              <a:t> PNS</a:t>
            </a:r>
          </a:p>
        </p:txBody>
      </p:sp>
      <p:cxnSp>
        <p:nvCxnSpPr>
          <p:cNvPr id="3" name="Straight Connector 2">
            <a:extLst>
              <a:ext uri="{FF2B5EF4-FFF2-40B4-BE49-F238E27FC236}">
                <a16:creationId xmlns:a16="http://schemas.microsoft.com/office/drawing/2014/main" id="{2188F4E6-8D9C-4BBA-A02D-27CBD2040FAE}"/>
              </a:ext>
            </a:extLst>
          </p:cNvPr>
          <p:cNvCxnSpPr/>
          <p:nvPr/>
        </p:nvCxnSpPr>
        <p:spPr>
          <a:xfrm flipV="1">
            <a:off x="6985693" y="1884404"/>
            <a:ext cx="612000" cy="612000"/>
          </a:xfrm>
          <a:prstGeom prst="line">
            <a:avLst/>
          </a:prstGeom>
          <a:ln w="31750" cap="sq">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CB5AE8-D109-4803-B3A8-83841208BDB4}"/>
              </a:ext>
            </a:extLst>
          </p:cNvPr>
          <p:cNvCxnSpPr/>
          <p:nvPr/>
        </p:nvCxnSpPr>
        <p:spPr>
          <a:xfrm>
            <a:off x="6928513" y="3779844"/>
            <a:ext cx="612000" cy="0"/>
          </a:xfrm>
          <a:prstGeom prst="line">
            <a:avLst/>
          </a:prstGeom>
          <a:ln w="31750" cap="sq">
            <a:solidFill>
              <a:schemeClr val="accent4"/>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E57DD1-02DA-438D-8BE8-3A97C69541F6}"/>
              </a:ext>
            </a:extLst>
          </p:cNvPr>
          <p:cNvCxnSpPr>
            <a:cxnSpLocks/>
          </p:cNvCxnSpPr>
          <p:nvPr/>
        </p:nvCxnSpPr>
        <p:spPr>
          <a:xfrm>
            <a:off x="6758609" y="4509525"/>
            <a:ext cx="839084" cy="33282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54FF7E-87A9-42C0-843B-DCBAA2C37E9B}"/>
              </a:ext>
            </a:extLst>
          </p:cNvPr>
          <p:cNvCxnSpPr/>
          <p:nvPr/>
        </p:nvCxnSpPr>
        <p:spPr>
          <a:xfrm flipH="1" flipV="1">
            <a:off x="4312691" y="1828975"/>
            <a:ext cx="612000" cy="612000"/>
          </a:xfrm>
          <a:prstGeom prst="line">
            <a:avLst/>
          </a:prstGeom>
          <a:ln w="31750" cap="sq">
            <a:solidFill>
              <a:schemeClr val="accent2"/>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E3B03B-3CB7-4D8F-8099-BECDF5FF7B17}"/>
              </a:ext>
            </a:extLst>
          </p:cNvPr>
          <p:cNvCxnSpPr>
            <a:cxnSpLocks/>
          </p:cNvCxnSpPr>
          <p:nvPr/>
        </p:nvCxnSpPr>
        <p:spPr>
          <a:xfrm flipH="1">
            <a:off x="4363542" y="4129668"/>
            <a:ext cx="685269" cy="92200"/>
          </a:xfrm>
          <a:prstGeom prst="line">
            <a:avLst/>
          </a:prstGeom>
          <a:ln w="31750" cap="sq">
            <a:solidFill>
              <a:schemeClr val="accent5"/>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781363-3D3B-4B3B-AE13-9DA3328A4C9E}"/>
              </a:ext>
            </a:extLst>
          </p:cNvPr>
          <p:cNvCxnSpPr/>
          <p:nvPr/>
        </p:nvCxnSpPr>
        <p:spPr>
          <a:xfrm flipH="1">
            <a:off x="4369072" y="4803322"/>
            <a:ext cx="612000" cy="612000"/>
          </a:xfrm>
          <a:prstGeom prst="line">
            <a:avLst/>
          </a:prstGeom>
          <a:ln w="31750" cap="sq">
            <a:solidFill>
              <a:schemeClr val="accent6"/>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A8CB03-2791-4AD4-8BCD-31E07E164F19}"/>
              </a:ext>
            </a:extLst>
          </p:cNvPr>
          <p:cNvSpPr txBox="1"/>
          <p:nvPr/>
        </p:nvSpPr>
        <p:spPr>
          <a:xfrm>
            <a:off x="8345240" y="954959"/>
            <a:ext cx="3708092" cy="1323439"/>
          </a:xfrm>
          <a:prstGeom prst="rect">
            <a:avLst/>
          </a:prstGeom>
          <a:solidFill>
            <a:schemeClr val="bg2">
              <a:lumMod val="90000"/>
            </a:schemeClr>
          </a:solidFill>
        </p:spPr>
        <p:txBody>
          <a:bodyPr wrap="square" rtlCol="0" anchor="ctr">
            <a:spAutoFit/>
          </a:bodyPr>
          <a:lstStyle/>
          <a:p>
            <a:r>
              <a:rPr lang="en-US" altLang="ko-KR" sz="1600" dirty="0" err="1">
                <a:solidFill>
                  <a:schemeClr val="tx1">
                    <a:lumMod val="75000"/>
                    <a:lumOff val="25000"/>
                  </a:schemeClr>
                </a:solidFill>
                <a:latin typeface="Candara" panose="020E0502030303020204" pitchFamily="34" charset="0"/>
                <a:cs typeface="Arial" pitchFamily="34" charset="0"/>
              </a:rPr>
              <a:t>setia</a:t>
            </a:r>
            <a:r>
              <a:rPr lang="en-US" altLang="ko-KR" sz="1600" dirty="0">
                <a:solidFill>
                  <a:schemeClr val="tx1">
                    <a:lumMod val="75000"/>
                    <a:lumOff val="25000"/>
                  </a:schemeClr>
                </a:solidFill>
                <a:latin typeface="Candara" panose="020E0502030303020204" pitchFamily="34" charset="0"/>
                <a:cs typeface="Arial" pitchFamily="34" charset="0"/>
              </a:rPr>
              <a:t> dan </a:t>
            </a:r>
            <a:r>
              <a:rPr lang="en-US" altLang="ko-KR" sz="1600" dirty="0" err="1">
                <a:solidFill>
                  <a:schemeClr val="tx1">
                    <a:lumMod val="75000"/>
                    <a:lumOff val="25000"/>
                  </a:schemeClr>
                </a:solidFill>
                <a:latin typeface="Candara" panose="020E0502030303020204" pitchFamily="34" charset="0"/>
                <a:cs typeface="Arial" pitchFamily="34" charset="0"/>
              </a:rPr>
              <a:t>taat</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sepenuhnya</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kepada</a:t>
            </a:r>
            <a:r>
              <a:rPr lang="en-US" altLang="ko-KR" sz="1600" dirty="0">
                <a:solidFill>
                  <a:schemeClr val="tx1">
                    <a:lumMod val="75000"/>
                    <a:lumOff val="25000"/>
                  </a:schemeClr>
                </a:solidFill>
                <a:latin typeface="Candara" panose="020E0502030303020204" pitchFamily="34" charset="0"/>
                <a:cs typeface="Arial" pitchFamily="34" charset="0"/>
              </a:rPr>
              <a:t> Pancasila, </a:t>
            </a:r>
            <a:r>
              <a:rPr lang="en-US" altLang="ko-KR" sz="1600" dirty="0" err="1">
                <a:solidFill>
                  <a:schemeClr val="tx1">
                    <a:lumMod val="75000"/>
                    <a:lumOff val="25000"/>
                  </a:schemeClr>
                </a:solidFill>
                <a:latin typeface="Candara" panose="020E0502030303020204" pitchFamily="34" charset="0"/>
                <a:cs typeface="Arial" pitchFamily="34" charset="0"/>
              </a:rPr>
              <a:t>Undang</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Undang</a:t>
            </a:r>
            <a:r>
              <a:rPr lang="en-US" altLang="ko-KR" sz="1600" dirty="0">
                <a:solidFill>
                  <a:schemeClr val="tx1">
                    <a:lumMod val="75000"/>
                    <a:lumOff val="25000"/>
                  </a:schemeClr>
                </a:solidFill>
                <a:latin typeface="Candara" panose="020E0502030303020204" pitchFamily="34" charset="0"/>
                <a:cs typeface="Arial" pitchFamily="34" charset="0"/>
              </a:rPr>
              <a:t> Dasar Negara </a:t>
            </a:r>
            <a:r>
              <a:rPr lang="en-US" altLang="ko-KR" sz="1600" dirty="0" err="1">
                <a:solidFill>
                  <a:schemeClr val="tx1">
                    <a:lumMod val="75000"/>
                    <a:lumOff val="25000"/>
                  </a:schemeClr>
                </a:solidFill>
                <a:latin typeface="Candara" panose="020E0502030303020204" pitchFamily="34" charset="0"/>
                <a:cs typeface="Arial" pitchFamily="34" charset="0"/>
              </a:rPr>
              <a:t>Republik</a:t>
            </a:r>
            <a:r>
              <a:rPr lang="en-US" altLang="ko-KR" sz="1600" dirty="0">
                <a:solidFill>
                  <a:schemeClr val="tx1">
                    <a:lumMod val="75000"/>
                    <a:lumOff val="25000"/>
                  </a:schemeClr>
                </a:solidFill>
                <a:latin typeface="Candara" panose="020E0502030303020204" pitchFamily="34" charset="0"/>
                <a:cs typeface="Arial" pitchFamily="34" charset="0"/>
              </a:rPr>
              <a:t> Indonesia </a:t>
            </a:r>
            <a:r>
              <a:rPr lang="en-US" altLang="ko-KR" sz="1600" dirty="0" err="1">
                <a:solidFill>
                  <a:schemeClr val="tx1">
                    <a:lumMod val="75000"/>
                    <a:lumOff val="25000"/>
                  </a:schemeClr>
                </a:solidFill>
                <a:latin typeface="Candara" panose="020E0502030303020204" pitchFamily="34" charset="0"/>
                <a:cs typeface="Arial" pitchFamily="34" charset="0"/>
              </a:rPr>
              <a:t>Tahun</a:t>
            </a:r>
            <a:r>
              <a:rPr lang="en-US" altLang="ko-KR" sz="1600" dirty="0">
                <a:solidFill>
                  <a:schemeClr val="tx1">
                    <a:lumMod val="75000"/>
                    <a:lumOff val="25000"/>
                  </a:schemeClr>
                </a:solidFill>
                <a:latin typeface="Candara" panose="020E0502030303020204" pitchFamily="34" charset="0"/>
                <a:cs typeface="Arial" pitchFamily="34" charset="0"/>
              </a:rPr>
              <a:t> 1945, Negara </a:t>
            </a:r>
            <a:r>
              <a:rPr lang="en-US" altLang="ko-KR" sz="1600" dirty="0" err="1">
                <a:solidFill>
                  <a:schemeClr val="tx1">
                    <a:lumMod val="75000"/>
                    <a:lumOff val="25000"/>
                  </a:schemeClr>
                </a:solidFill>
                <a:latin typeface="Candara" panose="020E0502030303020204" pitchFamily="34" charset="0"/>
                <a:cs typeface="Arial" pitchFamily="34" charset="0"/>
              </a:rPr>
              <a:t>Kesatuan</a:t>
            </a:r>
            <a:r>
              <a:rPr lang="en-US" altLang="ko-KR" sz="1600" dirty="0">
                <a:solidFill>
                  <a:schemeClr val="tx1">
                    <a:lumMod val="75000"/>
                    <a:lumOff val="25000"/>
                  </a:schemeClr>
                </a:solidFill>
                <a:latin typeface="Candara" panose="020E0502030303020204" pitchFamily="34" charset="0"/>
                <a:cs typeface="Arial" pitchFamily="34" charset="0"/>
              </a:rPr>
              <a:t> </a:t>
            </a:r>
            <a:r>
              <a:rPr lang="en-US" altLang="ko-KR" sz="1600" dirty="0" err="1">
                <a:solidFill>
                  <a:schemeClr val="tx1">
                    <a:lumMod val="75000"/>
                    <a:lumOff val="25000"/>
                  </a:schemeClr>
                </a:solidFill>
                <a:latin typeface="Candara" panose="020E0502030303020204" pitchFamily="34" charset="0"/>
                <a:cs typeface="Arial" pitchFamily="34" charset="0"/>
              </a:rPr>
              <a:t>Republik</a:t>
            </a:r>
            <a:r>
              <a:rPr lang="en-US" altLang="ko-KR" sz="1600" dirty="0">
                <a:solidFill>
                  <a:schemeClr val="tx1">
                    <a:lumMod val="75000"/>
                    <a:lumOff val="25000"/>
                  </a:schemeClr>
                </a:solidFill>
                <a:latin typeface="Candara" panose="020E0502030303020204" pitchFamily="34" charset="0"/>
                <a:cs typeface="Arial" pitchFamily="34" charset="0"/>
              </a:rPr>
              <a:t> Indonesia, dan </a:t>
            </a:r>
            <a:r>
              <a:rPr lang="en-US" altLang="ko-KR" sz="1600" dirty="0" err="1">
                <a:solidFill>
                  <a:schemeClr val="tx1">
                    <a:lumMod val="75000"/>
                    <a:lumOff val="25000"/>
                  </a:schemeClr>
                </a:solidFill>
                <a:latin typeface="Candara" panose="020E0502030303020204" pitchFamily="34" charset="0"/>
                <a:cs typeface="Arial" pitchFamily="34" charset="0"/>
              </a:rPr>
              <a:t>Pemerintah</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13" name="TextBox 12">
            <a:extLst>
              <a:ext uri="{FF2B5EF4-FFF2-40B4-BE49-F238E27FC236}">
                <a16:creationId xmlns:a16="http://schemas.microsoft.com/office/drawing/2014/main" id="{925DD9FA-0DFD-4985-9664-2F16B6DB1033}"/>
              </a:ext>
            </a:extLst>
          </p:cNvPr>
          <p:cNvSpPr txBox="1"/>
          <p:nvPr/>
        </p:nvSpPr>
        <p:spPr>
          <a:xfrm>
            <a:off x="8233017" y="3323934"/>
            <a:ext cx="3399301" cy="830997"/>
          </a:xfrm>
          <a:prstGeom prst="rect">
            <a:avLst/>
          </a:prstGeom>
          <a:solidFill>
            <a:schemeClr val="bg2">
              <a:lumMod val="90000"/>
            </a:schemeClr>
          </a:solidFill>
        </p:spPr>
        <p:txBody>
          <a:bodyPr wrap="square" rtlCol="0" anchor="ctr">
            <a:spAutoFit/>
          </a:bodyPr>
          <a:lstStyle/>
          <a:p>
            <a:r>
              <a:rPr lang="id-ID" altLang="en-US" sz="1600" dirty="0">
                <a:latin typeface="Candara" panose="020E0502030303020204" pitchFamily="34" charset="0"/>
              </a:rPr>
              <a:t>melaksanakan kebijakan yang ditetapkan oleh pejabat pemerintah yang berwenang</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16" name="TextBox 15">
            <a:extLst>
              <a:ext uri="{FF2B5EF4-FFF2-40B4-BE49-F238E27FC236}">
                <a16:creationId xmlns:a16="http://schemas.microsoft.com/office/drawing/2014/main" id="{8EC97704-A902-4933-A5C6-07B4BE123F1C}"/>
              </a:ext>
            </a:extLst>
          </p:cNvPr>
          <p:cNvSpPr txBox="1"/>
          <p:nvPr/>
        </p:nvSpPr>
        <p:spPr>
          <a:xfrm>
            <a:off x="8278457" y="4656761"/>
            <a:ext cx="3096000" cy="584775"/>
          </a:xfrm>
          <a:prstGeom prst="rect">
            <a:avLst/>
          </a:prstGeom>
          <a:solidFill>
            <a:schemeClr val="bg2">
              <a:lumMod val="90000"/>
            </a:schemeClr>
          </a:solidFill>
        </p:spPr>
        <p:txBody>
          <a:bodyPr wrap="square" rtlCol="0" anchor="ctr">
            <a:spAutoFit/>
          </a:bodyPr>
          <a:lstStyle/>
          <a:p>
            <a:r>
              <a:rPr lang="id-ID" altLang="en-US" sz="1600" dirty="0">
                <a:latin typeface="Candara" panose="020E0502030303020204" pitchFamily="34" charset="0"/>
              </a:rPr>
              <a:t>menaati ketentuan peraturan perundang-undangan</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19" name="TextBox 18">
            <a:extLst>
              <a:ext uri="{FF2B5EF4-FFF2-40B4-BE49-F238E27FC236}">
                <a16:creationId xmlns:a16="http://schemas.microsoft.com/office/drawing/2014/main" id="{645B56E7-C173-418F-8969-F6CAF747B906}"/>
              </a:ext>
            </a:extLst>
          </p:cNvPr>
          <p:cNvSpPr txBox="1"/>
          <p:nvPr/>
        </p:nvSpPr>
        <p:spPr>
          <a:xfrm>
            <a:off x="320150" y="1078069"/>
            <a:ext cx="3096000" cy="1077218"/>
          </a:xfrm>
          <a:prstGeom prst="rect">
            <a:avLst/>
          </a:prstGeom>
          <a:solidFill>
            <a:schemeClr val="bg2">
              <a:lumMod val="90000"/>
            </a:schemeClr>
          </a:solidFill>
        </p:spPr>
        <p:txBody>
          <a:bodyPr wrap="square" rtlCol="0" anchor="ctr">
            <a:spAutoFit/>
          </a:bodyPr>
          <a:lstStyle/>
          <a:p>
            <a:pPr algn="r"/>
            <a:r>
              <a:rPr lang="id-ID" altLang="en-US" sz="1600" dirty="0">
                <a:latin typeface="Candara" panose="020E0502030303020204" pitchFamily="34" charset="0"/>
              </a:rPr>
              <a:t>melaksanakan tugas kedinasan dengan penuh pengabdian, kejujuran, kesadaran, dan tanggung jawab</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22" name="TextBox 21">
            <a:extLst>
              <a:ext uri="{FF2B5EF4-FFF2-40B4-BE49-F238E27FC236}">
                <a16:creationId xmlns:a16="http://schemas.microsoft.com/office/drawing/2014/main" id="{76C8B13C-944E-4244-B2AE-251F61289979}"/>
              </a:ext>
            </a:extLst>
          </p:cNvPr>
          <p:cNvSpPr txBox="1"/>
          <p:nvPr/>
        </p:nvSpPr>
        <p:spPr>
          <a:xfrm>
            <a:off x="101577" y="3816929"/>
            <a:ext cx="3395889" cy="1077218"/>
          </a:xfrm>
          <a:prstGeom prst="rect">
            <a:avLst/>
          </a:prstGeom>
          <a:solidFill>
            <a:schemeClr val="bg2">
              <a:lumMod val="90000"/>
            </a:schemeClr>
          </a:solidFill>
        </p:spPr>
        <p:txBody>
          <a:bodyPr wrap="square" rtlCol="0" anchor="ctr">
            <a:spAutoFit/>
          </a:bodyPr>
          <a:lstStyle/>
          <a:p>
            <a:pPr algn="r"/>
            <a:r>
              <a:rPr lang="id-ID" altLang="en-US" sz="1600" dirty="0">
                <a:latin typeface="Candara" panose="020E0502030303020204" pitchFamily="34" charset="0"/>
              </a:rPr>
              <a:t>menyimpan rahasia jabatan dan hanya dapat mengemukakan rahasia jabatan sesuai dengan ketentuarı peraturan perundang-undangan</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sp>
        <p:nvSpPr>
          <p:cNvPr id="25" name="TextBox 24">
            <a:extLst>
              <a:ext uri="{FF2B5EF4-FFF2-40B4-BE49-F238E27FC236}">
                <a16:creationId xmlns:a16="http://schemas.microsoft.com/office/drawing/2014/main" id="{A3D243BB-0941-4553-A624-DC148608B8BE}"/>
              </a:ext>
            </a:extLst>
          </p:cNvPr>
          <p:cNvSpPr txBox="1"/>
          <p:nvPr/>
        </p:nvSpPr>
        <p:spPr>
          <a:xfrm>
            <a:off x="448176" y="5112771"/>
            <a:ext cx="3096000" cy="830997"/>
          </a:xfrm>
          <a:prstGeom prst="rect">
            <a:avLst/>
          </a:prstGeom>
          <a:solidFill>
            <a:schemeClr val="bg2">
              <a:lumMod val="90000"/>
            </a:schemeClr>
          </a:solidFill>
        </p:spPr>
        <p:txBody>
          <a:bodyPr wrap="square" rtlCol="0" anchor="ctr">
            <a:spAutoFit/>
          </a:bodyPr>
          <a:lstStyle/>
          <a:p>
            <a:pPr algn="r"/>
            <a:r>
              <a:rPr lang="id-ID" altLang="en-US" sz="1600" dirty="0">
                <a:latin typeface="Candara" panose="020E0502030303020204" pitchFamily="34" charset="0"/>
              </a:rPr>
              <a:t>bersedia ditempatkan di seluruh wilayah Negara Kesatuan Republik Indonesia</a:t>
            </a:r>
            <a:endParaRPr lang="ko-KR" altLang="en-US" sz="1600" dirty="0">
              <a:solidFill>
                <a:schemeClr val="tx1">
                  <a:lumMod val="75000"/>
                  <a:lumOff val="25000"/>
                </a:schemeClr>
              </a:solidFill>
              <a:latin typeface="Candara" panose="020E0502030303020204" pitchFamily="34" charset="0"/>
              <a:cs typeface="Arial" pitchFamily="34" charset="0"/>
            </a:endParaRPr>
          </a:p>
        </p:txBody>
      </p:sp>
      <p:grpSp>
        <p:nvGrpSpPr>
          <p:cNvPr id="43" name="Group 42">
            <a:extLst>
              <a:ext uri="{FF2B5EF4-FFF2-40B4-BE49-F238E27FC236}">
                <a16:creationId xmlns:a16="http://schemas.microsoft.com/office/drawing/2014/main" id="{52EE5192-10EB-4032-BEAB-37EE607D7FB6}"/>
              </a:ext>
            </a:extLst>
          </p:cNvPr>
          <p:cNvGrpSpPr/>
          <p:nvPr/>
        </p:nvGrpSpPr>
        <p:grpSpPr>
          <a:xfrm>
            <a:off x="5096020" y="1371936"/>
            <a:ext cx="1741136" cy="5117859"/>
            <a:chOff x="7013832" y="2122467"/>
            <a:chExt cx="1741136" cy="5117859"/>
          </a:xfrm>
        </p:grpSpPr>
        <p:sp>
          <p:nvSpPr>
            <p:cNvPr id="48" name="Freeform 13">
              <a:extLst>
                <a:ext uri="{FF2B5EF4-FFF2-40B4-BE49-F238E27FC236}">
                  <a16:creationId xmlns:a16="http://schemas.microsoft.com/office/drawing/2014/main" id="{77CE4EC7-F5FA-41EB-8A79-B5C10129C72C}"/>
                </a:ext>
              </a:extLst>
            </p:cNvPr>
            <p:cNvSpPr/>
            <p:nvPr/>
          </p:nvSpPr>
          <p:spPr>
            <a:xfrm>
              <a:off x="8412262" y="4660678"/>
              <a:ext cx="213927" cy="439042"/>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56" name="Freeform 21">
              <a:extLst>
                <a:ext uri="{FF2B5EF4-FFF2-40B4-BE49-F238E27FC236}">
                  <a16:creationId xmlns:a16="http://schemas.microsoft.com/office/drawing/2014/main" id="{00A7B204-DB19-4735-9AE9-9ECCDADD1BB0}"/>
                </a:ext>
              </a:extLst>
            </p:cNvPr>
            <p:cNvSpPr/>
            <p:nvPr/>
          </p:nvSpPr>
          <p:spPr>
            <a:xfrm>
              <a:off x="8458534" y="4749059"/>
              <a:ext cx="171275" cy="8500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5180D94C-8B8D-46F8-BAC9-80C65DB667D6}"/>
                </a:ext>
              </a:extLst>
            </p:cNvPr>
            <p:cNvSpPr/>
            <p:nvPr/>
          </p:nvSpPr>
          <p:spPr>
            <a:xfrm rot="1887332">
              <a:off x="7013832" y="6205716"/>
              <a:ext cx="1741136" cy="1034610"/>
            </a:xfrm>
            <a:prstGeom prst="ellipse">
              <a:avLst/>
            </a:prstGeom>
            <a:solidFill>
              <a:schemeClr val="tx1">
                <a:lumMod val="75000"/>
                <a:lumOff val="25000"/>
                <a:alpha val="48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Freeform 10">
              <a:extLst>
                <a:ext uri="{FF2B5EF4-FFF2-40B4-BE49-F238E27FC236}">
                  <a16:creationId xmlns:a16="http://schemas.microsoft.com/office/drawing/2014/main" id="{0C2F3B03-52DA-4A92-8684-8932DB78E475}"/>
                </a:ext>
              </a:extLst>
            </p:cNvPr>
            <p:cNvSpPr/>
            <p:nvPr/>
          </p:nvSpPr>
          <p:spPr>
            <a:xfrm>
              <a:off x="7871492" y="6511811"/>
              <a:ext cx="338819" cy="383243"/>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t> </a:t>
              </a:r>
              <a:endParaRPr lang="ko-KR" altLang="en-US" sz="2700" dirty="0"/>
            </a:p>
          </p:txBody>
        </p:sp>
        <p:sp>
          <p:nvSpPr>
            <p:cNvPr id="46" name="Freeform 11">
              <a:extLst>
                <a:ext uri="{FF2B5EF4-FFF2-40B4-BE49-F238E27FC236}">
                  <a16:creationId xmlns:a16="http://schemas.microsoft.com/office/drawing/2014/main" id="{9FAE6C60-C20A-47BD-AD06-40AE2A3761E0}"/>
                </a:ext>
              </a:extLst>
            </p:cNvPr>
            <p:cNvSpPr/>
            <p:nvPr/>
          </p:nvSpPr>
          <p:spPr>
            <a:xfrm>
              <a:off x="7527368" y="6114256"/>
              <a:ext cx="318048" cy="522103"/>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Freeform 12">
              <a:extLst>
                <a:ext uri="{FF2B5EF4-FFF2-40B4-BE49-F238E27FC236}">
                  <a16:creationId xmlns:a16="http://schemas.microsoft.com/office/drawing/2014/main" id="{83A81CC8-232F-4185-B8D2-5BFDF69928E4}"/>
                </a:ext>
              </a:extLst>
            </p:cNvPr>
            <p:cNvSpPr/>
            <p:nvPr/>
          </p:nvSpPr>
          <p:spPr>
            <a:xfrm>
              <a:off x="7555077" y="4361350"/>
              <a:ext cx="899136" cy="2260582"/>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9" name="Freeform 14">
              <a:extLst>
                <a:ext uri="{FF2B5EF4-FFF2-40B4-BE49-F238E27FC236}">
                  <a16:creationId xmlns:a16="http://schemas.microsoft.com/office/drawing/2014/main" id="{3B3ECF4E-5257-4313-9D09-8F8C456991C3}"/>
                </a:ext>
              </a:extLst>
            </p:cNvPr>
            <p:cNvSpPr/>
            <p:nvPr/>
          </p:nvSpPr>
          <p:spPr>
            <a:xfrm>
              <a:off x="7222050" y="2122467"/>
              <a:ext cx="311628" cy="627483"/>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50" name="Freeform 15">
              <a:extLst>
                <a:ext uri="{FF2B5EF4-FFF2-40B4-BE49-F238E27FC236}">
                  <a16:creationId xmlns:a16="http://schemas.microsoft.com/office/drawing/2014/main" id="{E07835D8-BB0B-42F6-AF77-E69AE05CE148}"/>
                </a:ext>
              </a:extLst>
            </p:cNvPr>
            <p:cNvSpPr/>
            <p:nvPr/>
          </p:nvSpPr>
          <p:spPr>
            <a:xfrm>
              <a:off x="7789698" y="2761073"/>
              <a:ext cx="476261" cy="639635"/>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solidFill>
              <a:srgbClr val="FDD3A2"/>
            </a:solidFill>
            <a:ln w="4594" cap="flat">
              <a:noFill/>
              <a:prstDash val="solid"/>
              <a:miter/>
            </a:ln>
          </p:spPr>
          <p:txBody>
            <a:bodyPr rtlCol="0" anchor="ctr"/>
            <a:lstStyle/>
            <a:p>
              <a:endParaRPr lang="ko-KR" altLang="en-US">
                <a:solidFill>
                  <a:schemeClr val="tx1"/>
                </a:solidFill>
              </a:endParaRPr>
            </a:p>
          </p:txBody>
        </p:sp>
        <p:sp>
          <p:nvSpPr>
            <p:cNvPr id="51" name="Freeform 16">
              <a:extLst>
                <a:ext uri="{FF2B5EF4-FFF2-40B4-BE49-F238E27FC236}">
                  <a16:creationId xmlns:a16="http://schemas.microsoft.com/office/drawing/2014/main" id="{4A3F3B99-409F-48C5-A563-2788FD67AD47}"/>
                </a:ext>
              </a:extLst>
            </p:cNvPr>
            <p:cNvSpPr/>
            <p:nvPr/>
          </p:nvSpPr>
          <p:spPr>
            <a:xfrm>
              <a:off x="7784162" y="2634935"/>
              <a:ext cx="469926" cy="400821"/>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Freeform 17">
              <a:extLst>
                <a:ext uri="{FF2B5EF4-FFF2-40B4-BE49-F238E27FC236}">
                  <a16:creationId xmlns:a16="http://schemas.microsoft.com/office/drawing/2014/main" id="{2D5484A9-F6F7-455B-9B1C-DCC711FD9AB2}"/>
                </a:ext>
              </a:extLst>
            </p:cNvPr>
            <p:cNvSpPr/>
            <p:nvPr/>
          </p:nvSpPr>
          <p:spPr>
            <a:xfrm>
              <a:off x="7623292" y="3200026"/>
              <a:ext cx="821698" cy="1266733"/>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Freeform 18">
              <a:extLst>
                <a:ext uri="{FF2B5EF4-FFF2-40B4-BE49-F238E27FC236}">
                  <a16:creationId xmlns:a16="http://schemas.microsoft.com/office/drawing/2014/main" id="{46179E3B-D3B8-41C4-AD97-53A73BA1ED56}"/>
                </a:ext>
              </a:extLst>
            </p:cNvPr>
            <p:cNvSpPr/>
            <p:nvPr/>
          </p:nvSpPr>
          <p:spPr>
            <a:xfrm>
              <a:off x="7953489" y="3344091"/>
              <a:ext cx="338943" cy="1011835"/>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Freeform 19">
              <a:extLst>
                <a:ext uri="{FF2B5EF4-FFF2-40B4-BE49-F238E27FC236}">
                  <a16:creationId xmlns:a16="http://schemas.microsoft.com/office/drawing/2014/main" id="{9BD0C64C-086F-4F8F-B130-11909EDE1080}"/>
                </a:ext>
              </a:extLst>
            </p:cNvPr>
            <p:cNvSpPr/>
            <p:nvPr/>
          </p:nvSpPr>
          <p:spPr>
            <a:xfrm>
              <a:off x="8176012" y="3285666"/>
              <a:ext cx="456714" cy="1617539"/>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5" name="Freeform 20">
              <a:extLst>
                <a:ext uri="{FF2B5EF4-FFF2-40B4-BE49-F238E27FC236}">
                  <a16:creationId xmlns:a16="http://schemas.microsoft.com/office/drawing/2014/main" id="{AD8E8E56-5E4D-4BB3-A277-A8882979ACBF}"/>
                </a:ext>
              </a:extLst>
            </p:cNvPr>
            <p:cNvSpPr/>
            <p:nvPr/>
          </p:nvSpPr>
          <p:spPr>
            <a:xfrm>
              <a:off x="7169893" y="2519585"/>
              <a:ext cx="747215" cy="2075722"/>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Freeform 22">
              <a:extLst>
                <a:ext uri="{FF2B5EF4-FFF2-40B4-BE49-F238E27FC236}">
                  <a16:creationId xmlns:a16="http://schemas.microsoft.com/office/drawing/2014/main" id="{8BFAE197-CE5D-461F-9125-49F261F00509}"/>
                </a:ext>
              </a:extLst>
            </p:cNvPr>
            <p:cNvSpPr/>
            <p:nvPr/>
          </p:nvSpPr>
          <p:spPr>
            <a:xfrm>
              <a:off x="7210179" y="2487003"/>
              <a:ext cx="182503" cy="211637"/>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cxnSp>
        <p:nvCxnSpPr>
          <p:cNvPr id="42" name="Straight Connector 41">
            <a:extLst>
              <a:ext uri="{FF2B5EF4-FFF2-40B4-BE49-F238E27FC236}">
                <a16:creationId xmlns:a16="http://schemas.microsoft.com/office/drawing/2014/main" id="{F4B54287-4DA8-412F-922B-ED03805338C5}"/>
              </a:ext>
            </a:extLst>
          </p:cNvPr>
          <p:cNvCxnSpPr>
            <a:cxnSpLocks/>
          </p:cNvCxnSpPr>
          <p:nvPr/>
        </p:nvCxnSpPr>
        <p:spPr>
          <a:xfrm flipV="1">
            <a:off x="6857315" y="2836172"/>
            <a:ext cx="740378" cy="385893"/>
          </a:xfrm>
          <a:prstGeom prst="line">
            <a:avLst/>
          </a:prstGeom>
          <a:ln w="31750" cap="sq">
            <a:solidFill>
              <a:schemeClr val="accent2">
                <a:lumMod val="75000"/>
              </a:schemeClr>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FB71A07-A081-4AA2-85A3-F124C2419F74}"/>
              </a:ext>
            </a:extLst>
          </p:cNvPr>
          <p:cNvSpPr txBox="1"/>
          <p:nvPr/>
        </p:nvSpPr>
        <p:spPr>
          <a:xfrm>
            <a:off x="8354542" y="2593560"/>
            <a:ext cx="3445625" cy="584775"/>
          </a:xfrm>
          <a:prstGeom prst="rect">
            <a:avLst/>
          </a:prstGeom>
          <a:solidFill>
            <a:schemeClr val="bg2">
              <a:lumMod val="90000"/>
            </a:schemeClr>
          </a:solidFill>
        </p:spPr>
        <p:txBody>
          <a:bodyPr wrap="square">
            <a:spAutoFit/>
          </a:bodyPr>
          <a:lstStyle/>
          <a:p>
            <a:r>
              <a:rPr lang="id-ID" altLang="en-US" sz="1600" dirty="0">
                <a:latin typeface="Candara" panose="020E0502030303020204" pitchFamily="34" charset="0"/>
              </a:rPr>
              <a:t>menjaga persatuan dan kesatua</a:t>
            </a:r>
            <a:r>
              <a:rPr lang="en-AU" altLang="en-US" sz="1600" dirty="0">
                <a:latin typeface="Candara" panose="020E0502030303020204" pitchFamily="34" charset="0"/>
              </a:rPr>
              <a:t>n</a:t>
            </a:r>
            <a:r>
              <a:rPr lang="id-ID" altLang="en-US" sz="1600" dirty="0">
                <a:latin typeface="Candara" panose="020E0502030303020204" pitchFamily="34" charset="0"/>
              </a:rPr>
              <a:t> bangsa</a:t>
            </a:r>
            <a:endParaRPr lang="en-AU" sz="1600" dirty="0">
              <a:latin typeface="Candara" panose="020E0502030303020204" pitchFamily="34" charset="0"/>
            </a:endParaRPr>
          </a:p>
        </p:txBody>
      </p:sp>
      <p:cxnSp>
        <p:nvCxnSpPr>
          <p:cNvPr id="59" name="Straight Connector 58">
            <a:extLst>
              <a:ext uri="{FF2B5EF4-FFF2-40B4-BE49-F238E27FC236}">
                <a16:creationId xmlns:a16="http://schemas.microsoft.com/office/drawing/2014/main" id="{E17553B5-B374-4EB7-9EE0-F08F0CB67BFC}"/>
              </a:ext>
            </a:extLst>
          </p:cNvPr>
          <p:cNvCxnSpPr>
            <a:cxnSpLocks/>
          </p:cNvCxnSpPr>
          <p:nvPr/>
        </p:nvCxnSpPr>
        <p:spPr>
          <a:xfrm flipH="1" flipV="1">
            <a:off x="4226945" y="2836172"/>
            <a:ext cx="742412" cy="481487"/>
          </a:xfrm>
          <a:prstGeom prst="line">
            <a:avLst/>
          </a:prstGeom>
          <a:ln w="31750" cap="sq">
            <a:solidFill>
              <a:schemeClr val="accent4">
                <a:lumMod val="75000"/>
              </a:schemeClr>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5126250-62D6-4372-B77F-CF825B635E2C}"/>
              </a:ext>
            </a:extLst>
          </p:cNvPr>
          <p:cNvSpPr txBox="1"/>
          <p:nvPr/>
        </p:nvSpPr>
        <p:spPr>
          <a:xfrm>
            <a:off x="126525" y="2331988"/>
            <a:ext cx="3289625" cy="1323439"/>
          </a:xfrm>
          <a:prstGeom prst="rect">
            <a:avLst/>
          </a:prstGeom>
          <a:solidFill>
            <a:schemeClr val="bg2">
              <a:lumMod val="90000"/>
            </a:schemeClr>
          </a:solidFill>
        </p:spPr>
        <p:txBody>
          <a:bodyPr wrap="square">
            <a:spAutoFit/>
          </a:bodyPr>
          <a:lstStyle/>
          <a:p>
            <a:r>
              <a:rPr lang="id-ID" altLang="en-US" sz="1600" dirty="0">
                <a:latin typeface="Candara" panose="020E0502030303020204" pitchFamily="34" charset="0"/>
              </a:rPr>
              <a:t>menunjukkan integritas dan keteladanan dalam sikap, perilaku, ucapan, dan tindakan kepada setiap orang, baik di dalam maupun di luar kedinasan</a:t>
            </a:r>
            <a:endParaRPr lang="en-AU" sz="1600" dirty="0">
              <a:latin typeface="Candara" panose="020E0502030303020204" pitchFamily="34" charset="0"/>
            </a:endParaRPr>
          </a:p>
        </p:txBody>
      </p:sp>
      <p:sp>
        <p:nvSpPr>
          <p:cNvPr id="61" name="TextBox 60">
            <a:extLst>
              <a:ext uri="{FF2B5EF4-FFF2-40B4-BE49-F238E27FC236}">
                <a16:creationId xmlns:a16="http://schemas.microsoft.com/office/drawing/2014/main" id="{3BB752D9-B1CD-44A0-808D-A31BB9870B16}"/>
              </a:ext>
            </a:extLst>
          </p:cNvPr>
          <p:cNvSpPr txBox="1"/>
          <p:nvPr/>
        </p:nvSpPr>
        <p:spPr>
          <a:xfrm>
            <a:off x="7740433" y="1383904"/>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1</a:t>
            </a:r>
            <a:endParaRPr lang="ko-KR" altLang="en-US" sz="2800" b="1" dirty="0">
              <a:latin typeface="Tw Cen MT Condensed Extra Bold" panose="020B0803020202020204" pitchFamily="34" charset="0"/>
              <a:cs typeface="Arial" pitchFamily="34" charset="0"/>
            </a:endParaRPr>
          </a:p>
        </p:txBody>
      </p:sp>
      <p:sp>
        <p:nvSpPr>
          <p:cNvPr id="62" name="TextBox 61">
            <a:extLst>
              <a:ext uri="{FF2B5EF4-FFF2-40B4-BE49-F238E27FC236}">
                <a16:creationId xmlns:a16="http://schemas.microsoft.com/office/drawing/2014/main" id="{4279CA4A-3785-4F67-B168-3FACCBE93A85}"/>
              </a:ext>
            </a:extLst>
          </p:cNvPr>
          <p:cNvSpPr txBox="1"/>
          <p:nvPr/>
        </p:nvSpPr>
        <p:spPr>
          <a:xfrm>
            <a:off x="7746113" y="2612977"/>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2</a:t>
            </a:r>
            <a:endParaRPr lang="ko-KR" altLang="en-US" sz="2800" b="1" dirty="0">
              <a:latin typeface="Tw Cen MT Condensed Extra Bold" panose="020B0803020202020204" pitchFamily="34" charset="0"/>
              <a:cs typeface="Arial" pitchFamily="34" charset="0"/>
            </a:endParaRPr>
          </a:p>
        </p:txBody>
      </p:sp>
      <p:sp>
        <p:nvSpPr>
          <p:cNvPr id="63" name="TextBox 62">
            <a:extLst>
              <a:ext uri="{FF2B5EF4-FFF2-40B4-BE49-F238E27FC236}">
                <a16:creationId xmlns:a16="http://schemas.microsoft.com/office/drawing/2014/main" id="{9EBF67B5-60C0-4274-A7C0-5A8E753B982A}"/>
              </a:ext>
            </a:extLst>
          </p:cNvPr>
          <p:cNvSpPr txBox="1"/>
          <p:nvPr/>
        </p:nvSpPr>
        <p:spPr>
          <a:xfrm>
            <a:off x="7628013" y="3504692"/>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3</a:t>
            </a:r>
            <a:endParaRPr lang="ko-KR" altLang="en-US" sz="2800" b="1" dirty="0">
              <a:latin typeface="Tw Cen MT Condensed Extra Bold" panose="020B0803020202020204" pitchFamily="34" charset="0"/>
              <a:cs typeface="Arial" pitchFamily="34" charset="0"/>
            </a:endParaRPr>
          </a:p>
        </p:txBody>
      </p:sp>
      <p:sp>
        <p:nvSpPr>
          <p:cNvPr id="64" name="TextBox 63">
            <a:extLst>
              <a:ext uri="{FF2B5EF4-FFF2-40B4-BE49-F238E27FC236}">
                <a16:creationId xmlns:a16="http://schemas.microsoft.com/office/drawing/2014/main" id="{9EB8E59D-AC07-45A9-B8F3-6A597C1FCC55}"/>
              </a:ext>
            </a:extLst>
          </p:cNvPr>
          <p:cNvSpPr txBox="1"/>
          <p:nvPr/>
        </p:nvSpPr>
        <p:spPr>
          <a:xfrm>
            <a:off x="7682547" y="4689916"/>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4</a:t>
            </a:r>
            <a:endParaRPr lang="ko-KR" altLang="en-US" sz="2800" b="1" dirty="0">
              <a:latin typeface="Tw Cen MT Condensed Extra Bold" panose="020B0803020202020204" pitchFamily="34" charset="0"/>
              <a:cs typeface="Arial" pitchFamily="34" charset="0"/>
            </a:endParaRPr>
          </a:p>
        </p:txBody>
      </p:sp>
      <p:sp>
        <p:nvSpPr>
          <p:cNvPr id="65" name="TextBox 64">
            <a:extLst>
              <a:ext uri="{FF2B5EF4-FFF2-40B4-BE49-F238E27FC236}">
                <a16:creationId xmlns:a16="http://schemas.microsoft.com/office/drawing/2014/main" id="{1D785486-F792-4E8B-907D-B90565D0CB41}"/>
              </a:ext>
            </a:extLst>
          </p:cNvPr>
          <p:cNvSpPr txBox="1"/>
          <p:nvPr/>
        </p:nvSpPr>
        <p:spPr>
          <a:xfrm>
            <a:off x="3497466" y="1392427"/>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5</a:t>
            </a:r>
            <a:endParaRPr lang="ko-KR" altLang="en-US" sz="2800" b="1" dirty="0">
              <a:latin typeface="Tw Cen MT Condensed Extra Bold" panose="020B0803020202020204" pitchFamily="34" charset="0"/>
              <a:cs typeface="Arial" pitchFamily="34" charset="0"/>
            </a:endParaRPr>
          </a:p>
        </p:txBody>
      </p:sp>
      <p:sp>
        <p:nvSpPr>
          <p:cNvPr id="66" name="TextBox 65">
            <a:extLst>
              <a:ext uri="{FF2B5EF4-FFF2-40B4-BE49-F238E27FC236}">
                <a16:creationId xmlns:a16="http://schemas.microsoft.com/office/drawing/2014/main" id="{10357C5B-E6E0-42ED-8C06-E1DB837B506E}"/>
              </a:ext>
            </a:extLst>
          </p:cNvPr>
          <p:cNvSpPr txBox="1"/>
          <p:nvPr/>
        </p:nvSpPr>
        <p:spPr>
          <a:xfrm>
            <a:off x="3490983" y="2698845"/>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6</a:t>
            </a:r>
            <a:endParaRPr lang="ko-KR" altLang="en-US" sz="2800" b="1" dirty="0">
              <a:latin typeface="Tw Cen MT Condensed Extra Bold" panose="020B0803020202020204" pitchFamily="34" charset="0"/>
              <a:cs typeface="Arial" pitchFamily="34" charset="0"/>
            </a:endParaRPr>
          </a:p>
        </p:txBody>
      </p:sp>
      <p:sp>
        <p:nvSpPr>
          <p:cNvPr id="67" name="TextBox 66">
            <a:extLst>
              <a:ext uri="{FF2B5EF4-FFF2-40B4-BE49-F238E27FC236}">
                <a16:creationId xmlns:a16="http://schemas.microsoft.com/office/drawing/2014/main" id="{025B6B2F-7627-451A-9F5D-845F54B70B61}"/>
              </a:ext>
            </a:extLst>
          </p:cNvPr>
          <p:cNvSpPr txBox="1"/>
          <p:nvPr/>
        </p:nvSpPr>
        <p:spPr>
          <a:xfrm>
            <a:off x="3584378" y="4063638"/>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7</a:t>
            </a:r>
            <a:endParaRPr lang="ko-KR" altLang="en-US" sz="2800" b="1" dirty="0">
              <a:latin typeface="Tw Cen MT Condensed Extra Bold" panose="020B0803020202020204" pitchFamily="34" charset="0"/>
              <a:cs typeface="Arial" pitchFamily="34" charset="0"/>
            </a:endParaRPr>
          </a:p>
        </p:txBody>
      </p:sp>
      <p:sp>
        <p:nvSpPr>
          <p:cNvPr id="68" name="TextBox 67">
            <a:extLst>
              <a:ext uri="{FF2B5EF4-FFF2-40B4-BE49-F238E27FC236}">
                <a16:creationId xmlns:a16="http://schemas.microsoft.com/office/drawing/2014/main" id="{9276AA58-0B61-4BCF-8D14-769BECD4898F}"/>
              </a:ext>
            </a:extLst>
          </p:cNvPr>
          <p:cNvSpPr txBox="1"/>
          <p:nvPr/>
        </p:nvSpPr>
        <p:spPr>
          <a:xfrm>
            <a:off x="3636533" y="5234803"/>
            <a:ext cx="542967" cy="523220"/>
          </a:xfrm>
          <a:prstGeom prst="rect">
            <a:avLst/>
          </a:prstGeom>
          <a:solidFill>
            <a:srgbClr val="CC9900"/>
          </a:solidFill>
        </p:spPr>
        <p:txBody>
          <a:bodyPr wrap="square" lIns="108000" rIns="108000" rtlCol="0">
            <a:spAutoFit/>
          </a:bodyPr>
          <a:lstStyle/>
          <a:p>
            <a:pPr algn="ctr"/>
            <a:r>
              <a:rPr lang="en-US" altLang="ko-KR" sz="2800" b="1" dirty="0">
                <a:latin typeface="Tw Cen MT Condensed Extra Bold" panose="020B0803020202020204" pitchFamily="34" charset="0"/>
                <a:cs typeface="Arial" pitchFamily="34" charset="0"/>
              </a:rPr>
              <a:t>8</a:t>
            </a:r>
            <a:endParaRPr lang="ko-KR" altLang="en-US" sz="2800" b="1" dirty="0">
              <a:latin typeface="Tw Cen MT Condensed Extra Bold" panose="020B0803020202020204" pitchFamily="34" charset="0"/>
              <a:cs typeface="Arial" pitchFamily="34" charset="0"/>
            </a:endParaRPr>
          </a:p>
        </p:txBody>
      </p:sp>
      <p:sp>
        <p:nvSpPr>
          <p:cNvPr id="69" name="TextBox 68">
            <a:extLst>
              <a:ext uri="{FF2B5EF4-FFF2-40B4-BE49-F238E27FC236}">
                <a16:creationId xmlns:a16="http://schemas.microsoft.com/office/drawing/2014/main" id="{CA8941D0-B02F-432B-BDBC-12C9076D63E2}"/>
              </a:ext>
            </a:extLst>
          </p:cNvPr>
          <p:cNvSpPr txBox="1"/>
          <p:nvPr/>
        </p:nvSpPr>
        <p:spPr>
          <a:xfrm>
            <a:off x="9828242" y="5881133"/>
            <a:ext cx="1292039" cy="338554"/>
          </a:xfrm>
          <a:prstGeom prst="rect">
            <a:avLst/>
          </a:prstGeom>
          <a:solidFill>
            <a:schemeClr val="bg2">
              <a:lumMod val="90000"/>
            </a:schemeClr>
          </a:solidFill>
        </p:spPr>
        <p:txBody>
          <a:bodyPr wrap="square" rtlCol="0" anchor="ctr">
            <a:spAutoFit/>
          </a:bodyPr>
          <a:lstStyle/>
          <a:p>
            <a:pPr algn="ctr"/>
            <a:r>
              <a:rPr lang="en-AU" altLang="en-US" sz="1600" dirty="0">
                <a:latin typeface="Britannic Bold" panose="020B0903060703020204" pitchFamily="34" charset="0"/>
              </a:rPr>
              <a:t>PASAL 3</a:t>
            </a:r>
            <a:endParaRPr lang="ko-KR" altLang="en-US" sz="1600" dirty="0">
              <a:solidFill>
                <a:schemeClr val="tx1">
                  <a:lumMod val="75000"/>
                  <a:lumOff val="25000"/>
                </a:schemeClr>
              </a:solidFill>
              <a:latin typeface="Britannic Bold" panose="020B0903060703020204" pitchFamily="34" charset="0"/>
              <a:cs typeface="Arial" pitchFamily="34" charset="0"/>
            </a:endParaRPr>
          </a:p>
        </p:txBody>
      </p:sp>
    </p:spTree>
    <p:extLst>
      <p:ext uri="{BB962C8B-B14F-4D97-AF65-F5344CB8AC3E}">
        <p14:creationId xmlns:p14="http://schemas.microsoft.com/office/powerpoint/2010/main" val="17934353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B9C5B864-E3E7-4793-8C2A-BBF75AAE80B1}"/>
              </a:ext>
            </a:extLst>
          </p:cNvPr>
          <p:cNvGrpSpPr/>
          <p:nvPr/>
        </p:nvGrpSpPr>
        <p:grpSpPr>
          <a:xfrm>
            <a:off x="174144" y="1376624"/>
            <a:ext cx="4631549" cy="5481376"/>
            <a:chOff x="3889868" y="2615973"/>
            <a:chExt cx="3503018" cy="4145774"/>
          </a:xfrm>
        </p:grpSpPr>
        <p:sp>
          <p:nvSpPr>
            <p:cNvPr id="14" name="Freeform: Shape 13">
              <a:extLst>
                <a:ext uri="{FF2B5EF4-FFF2-40B4-BE49-F238E27FC236}">
                  <a16:creationId xmlns:a16="http://schemas.microsoft.com/office/drawing/2014/main" id="{B3624AD5-694C-4081-A171-C57B928B5ECF}"/>
                </a:ext>
              </a:extLst>
            </p:cNvPr>
            <p:cNvSpPr/>
            <p:nvPr/>
          </p:nvSpPr>
          <p:spPr>
            <a:xfrm>
              <a:off x="4705765" y="3775935"/>
              <a:ext cx="2683933" cy="2984204"/>
            </a:xfrm>
            <a:custGeom>
              <a:avLst/>
              <a:gdLst>
                <a:gd name="connsiteX0" fmla="*/ 2065790 w 2683933"/>
                <a:gd name="connsiteY0" fmla="*/ 2983668 h 2984204"/>
                <a:gd name="connsiteX1" fmla="*/ 2040080 w 2683933"/>
                <a:gd name="connsiteY1" fmla="*/ 2984204 h 2984204"/>
                <a:gd name="connsiteX2" fmla="*/ 393554 w 2683933"/>
                <a:gd name="connsiteY2" fmla="*/ 2984204 h 2984204"/>
                <a:gd name="connsiteX3" fmla="*/ 369986 w 2683933"/>
                <a:gd name="connsiteY3" fmla="*/ 2983668 h 2984204"/>
                <a:gd name="connsiteX4" fmla="*/ 397839 w 2683933"/>
                <a:gd name="connsiteY4" fmla="*/ 2854582 h 2984204"/>
                <a:gd name="connsiteX5" fmla="*/ 512464 w 2683933"/>
                <a:gd name="connsiteY5" fmla="*/ 2421793 h 2984204"/>
                <a:gd name="connsiteX6" fmla="*/ 512999 w 2683933"/>
                <a:gd name="connsiteY6" fmla="*/ 2419650 h 2984204"/>
                <a:gd name="connsiteX7" fmla="*/ 488360 w 2683933"/>
                <a:gd name="connsiteY7" fmla="*/ 2305561 h 2984204"/>
                <a:gd name="connsiteX8" fmla="*/ 386591 w 2683933"/>
                <a:gd name="connsiteY8" fmla="*/ 2187723 h 2984204"/>
                <a:gd name="connsiteX9" fmla="*/ 387662 w 2683933"/>
                <a:gd name="connsiteY9" fmla="*/ 2163620 h 2984204"/>
                <a:gd name="connsiteX10" fmla="*/ 562813 w 2683933"/>
                <a:gd name="connsiteY10" fmla="*/ 1921515 h 2984204"/>
                <a:gd name="connsiteX11" fmla="*/ 592808 w 2683933"/>
                <a:gd name="connsiteY11" fmla="*/ 1843848 h 2984204"/>
                <a:gd name="connsiteX12" fmla="*/ 465328 w 2683933"/>
                <a:gd name="connsiteY12" fmla="*/ 1881343 h 2984204"/>
                <a:gd name="connsiteX13" fmla="*/ 290177 w 2683933"/>
                <a:gd name="connsiteY13" fmla="*/ 1893126 h 2984204"/>
                <a:gd name="connsiteX14" fmla="*/ 66820 w 2683933"/>
                <a:gd name="connsiteY14" fmla="*/ 1879736 h 2984204"/>
                <a:gd name="connsiteX15" fmla="*/ 12186 w 2683933"/>
                <a:gd name="connsiteY15" fmla="*/ 1873308 h 2984204"/>
                <a:gd name="connsiteX16" fmla="*/ 6294 w 2683933"/>
                <a:gd name="connsiteY16" fmla="*/ 1844920 h 2984204"/>
                <a:gd name="connsiteX17" fmla="*/ 13792 w 2683933"/>
                <a:gd name="connsiteY17" fmla="*/ 1844384 h 2984204"/>
                <a:gd name="connsiteX18" fmla="*/ 125203 w 2683933"/>
                <a:gd name="connsiteY18" fmla="*/ 1866880 h 2984204"/>
                <a:gd name="connsiteX19" fmla="*/ 195371 w 2683933"/>
                <a:gd name="connsiteY19" fmla="*/ 1834743 h 2984204"/>
                <a:gd name="connsiteX20" fmla="*/ 241971 w 2683933"/>
                <a:gd name="connsiteY20" fmla="*/ 1792428 h 2984204"/>
                <a:gd name="connsiteX21" fmla="*/ 503894 w 2683933"/>
                <a:gd name="connsiteY21" fmla="*/ 1768860 h 2984204"/>
                <a:gd name="connsiteX22" fmla="*/ 775458 w 2683933"/>
                <a:gd name="connsiteY22" fmla="*/ 1743150 h 2984204"/>
                <a:gd name="connsiteX23" fmla="*/ 852589 w 2683933"/>
                <a:gd name="connsiteY23" fmla="*/ 1738865 h 2984204"/>
                <a:gd name="connsiteX24" fmla="*/ 909365 w 2683933"/>
                <a:gd name="connsiteY24" fmla="*/ 1749042 h 2984204"/>
                <a:gd name="connsiteX25" fmla="*/ 903473 w 2683933"/>
                <a:gd name="connsiteY25" fmla="*/ 1769396 h 2984204"/>
                <a:gd name="connsiteX26" fmla="*/ 792062 w 2683933"/>
                <a:gd name="connsiteY26" fmla="*/ 2165762 h 2984204"/>
                <a:gd name="connsiteX27" fmla="*/ 1152006 w 2683933"/>
                <a:gd name="connsiteY27" fmla="*/ 2213969 h 2984204"/>
                <a:gd name="connsiteX28" fmla="*/ 1186821 w 2683933"/>
                <a:gd name="connsiteY28" fmla="*/ 2182367 h 2984204"/>
                <a:gd name="connsiteX29" fmla="*/ 1201284 w 2683933"/>
                <a:gd name="connsiteY29" fmla="*/ 2035068 h 2984204"/>
                <a:gd name="connsiteX30" fmla="*/ 1221637 w 2683933"/>
                <a:gd name="connsiteY30" fmla="*/ 1830458 h 2984204"/>
                <a:gd name="connsiteX31" fmla="*/ 1230743 w 2683933"/>
                <a:gd name="connsiteY31" fmla="*/ 1737794 h 2984204"/>
                <a:gd name="connsiteX32" fmla="*/ 1213603 w 2683933"/>
                <a:gd name="connsiteY32" fmla="*/ 1717975 h 2984204"/>
                <a:gd name="connsiteX33" fmla="*/ 1055592 w 2683933"/>
                <a:gd name="connsiteY33" fmla="*/ 1724403 h 2984204"/>
                <a:gd name="connsiteX34" fmla="*/ 1016491 w 2683933"/>
                <a:gd name="connsiteY34" fmla="*/ 1722796 h 2984204"/>
                <a:gd name="connsiteX35" fmla="*/ 1011135 w 2683933"/>
                <a:gd name="connsiteY35" fmla="*/ 1665484 h 2984204"/>
                <a:gd name="connsiteX36" fmla="*/ 991852 w 2683933"/>
                <a:gd name="connsiteY36" fmla="*/ 1631203 h 2984204"/>
                <a:gd name="connsiteX37" fmla="*/ 884726 w 2683933"/>
                <a:gd name="connsiteY37" fmla="*/ 1577641 h 2984204"/>
                <a:gd name="connsiteX38" fmla="*/ 863301 w 2683933"/>
                <a:gd name="connsiteY38" fmla="*/ 1544431 h 2984204"/>
                <a:gd name="connsiteX39" fmla="*/ 895975 w 2683933"/>
                <a:gd name="connsiteY39" fmla="*/ 1343570 h 2984204"/>
                <a:gd name="connsiteX40" fmla="*/ 860623 w 2683933"/>
                <a:gd name="connsiteY40" fmla="*/ 1304469 h 2984204"/>
                <a:gd name="connsiteX41" fmla="*/ 813488 w 2683933"/>
                <a:gd name="connsiteY41" fmla="*/ 1309826 h 2984204"/>
                <a:gd name="connsiteX42" fmla="*/ 791527 w 2683933"/>
                <a:gd name="connsiteY42" fmla="*/ 1317860 h 2984204"/>
                <a:gd name="connsiteX43" fmla="*/ 769566 w 2683933"/>
                <a:gd name="connsiteY43" fmla="*/ 1329108 h 2984204"/>
                <a:gd name="connsiteX44" fmla="*/ 646371 w 2683933"/>
                <a:gd name="connsiteY44" fmla="*/ 1328037 h 2984204"/>
                <a:gd name="connsiteX45" fmla="*/ 634587 w 2683933"/>
                <a:gd name="connsiteY45" fmla="*/ 1311968 h 2984204"/>
                <a:gd name="connsiteX46" fmla="*/ 659762 w 2683933"/>
                <a:gd name="connsiteY46" fmla="*/ 1158242 h 2984204"/>
                <a:gd name="connsiteX47" fmla="*/ 721895 w 2683933"/>
                <a:gd name="connsiteY47" fmla="*/ 955239 h 2984204"/>
                <a:gd name="connsiteX48" fmla="*/ 797954 w 2683933"/>
                <a:gd name="connsiteY48" fmla="*/ 752235 h 2984204"/>
                <a:gd name="connsiteX49" fmla="*/ 825271 w 2683933"/>
                <a:gd name="connsiteY49" fmla="*/ 649394 h 2984204"/>
                <a:gd name="connsiteX50" fmla="*/ 875085 w 2683933"/>
                <a:gd name="connsiteY50" fmla="*/ 450676 h 2984204"/>
                <a:gd name="connsiteX51" fmla="*/ 929184 w 2683933"/>
                <a:gd name="connsiteY51" fmla="*/ 303377 h 2984204"/>
                <a:gd name="connsiteX52" fmla="*/ 1118797 w 2683933"/>
                <a:gd name="connsiteY52" fmla="*/ 155544 h 2984204"/>
                <a:gd name="connsiteX53" fmla="*/ 1240920 w 2683933"/>
                <a:gd name="connsiteY53" fmla="*/ 138403 h 2984204"/>
                <a:gd name="connsiteX54" fmla="*/ 1234492 w 2683933"/>
                <a:gd name="connsiteY54" fmla="*/ 153937 h 2984204"/>
                <a:gd name="connsiteX55" fmla="*/ 1186286 w 2683933"/>
                <a:gd name="connsiteY55" fmla="*/ 310341 h 2984204"/>
                <a:gd name="connsiteX56" fmla="*/ 1196463 w 2683933"/>
                <a:gd name="connsiteY56" fmla="*/ 368724 h 2984204"/>
                <a:gd name="connsiteX57" fmla="*/ 1211996 w 2683933"/>
                <a:gd name="connsiteY57" fmla="*/ 374616 h 2984204"/>
                <a:gd name="connsiteX58" fmla="*/ 1246812 w 2683933"/>
                <a:gd name="connsiteY58" fmla="*/ 348370 h 2984204"/>
                <a:gd name="connsiteX59" fmla="*/ 1262881 w 2683933"/>
                <a:gd name="connsiteY59" fmla="*/ 345157 h 2984204"/>
                <a:gd name="connsiteX60" fmla="*/ 1263952 w 2683933"/>
                <a:gd name="connsiteY60" fmla="*/ 359619 h 2984204"/>
                <a:gd name="connsiteX61" fmla="*/ 1275200 w 2683933"/>
                <a:gd name="connsiteY61" fmla="*/ 436749 h 2984204"/>
                <a:gd name="connsiteX62" fmla="*/ 1289127 w 2683933"/>
                <a:gd name="connsiteY62" fmla="*/ 462995 h 2984204"/>
                <a:gd name="connsiteX63" fmla="*/ 1296090 w 2683933"/>
                <a:gd name="connsiteY63" fmla="*/ 575477 h 2984204"/>
                <a:gd name="connsiteX64" fmla="*/ 1281628 w 2683933"/>
                <a:gd name="connsiteY64" fmla="*/ 719562 h 2984204"/>
                <a:gd name="connsiteX65" fmla="*/ 1278414 w 2683933"/>
                <a:gd name="connsiteY65" fmla="*/ 818118 h 2984204"/>
                <a:gd name="connsiteX66" fmla="*/ 1263952 w 2683933"/>
                <a:gd name="connsiteY66" fmla="*/ 985770 h 2984204"/>
                <a:gd name="connsiteX67" fmla="*/ 1246276 w 2683933"/>
                <a:gd name="connsiteY67" fmla="*/ 1190380 h 2984204"/>
                <a:gd name="connsiteX68" fmla="*/ 1240920 w 2683933"/>
                <a:gd name="connsiteY68" fmla="*/ 1259477 h 2984204"/>
                <a:gd name="connsiteX69" fmla="*/ 1236635 w 2683933"/>
                <a:gd name="connsiteY69" fmla="*/ 1277688 h 2984204"/>
                <a:gd name="connsiteX70" fmla="*/ 1347510 w 2683933"/>
                <a:gd name="connsiteY70" fmla="*/ 995947 h 2984204"/>
                <a:gd name="connsiteX71" fmla="*/ 1401073 w 2683933"/>
                <a:gd name="connsiteY71" fmla="*/ 898998 h 2984204"/>
                <a:gd name="connsiteX72" fmla="*/ 1548907 w 2683933"/>
                <a:gd name="connsiteY72" fmla="*/ 653144 h 2984204"/>
                <a:gd name="connsiteX73" fmla="*/ 1608362 w 2683933"/>
                <a:gd name="connsiteY73" fmla="*/ 576549 h 2984204"/>
                <a:gd name="connsiteX74" fmla="*/ 1780835 w 2683933"/>
                <a:gd name="connsiteY74" fmla="*/ 404611 h 2984204"/>
                <a:gd name="connsiteX75" fmla="*/ 1850467 w 2683933"/>
                <a:gd name="connsiteY75" fmla="*/ 339800 h 2984204"/>
                <a:gd name="connsiteX76" fmla="*/ 1886354 w 2683933"/>
                <a:gd name="connsiteY76" fmla="*/ 343550 h 2984204"/>
                <a:gd name="connsiteX77" fmla="*/ 1929740 w 2683933"/>
                <a:gd name="connsiteY77" fmla="*/ 456567 h 2984204"/>
                <a:gd name="connsiteX78" fmla="*/ 1932954 w 2683933"/>
                <a:gd name="connsiteY78" fmla="*/ 493526 h 2984204"/>
                <a:gd name="connsiteX79" fmla="*/ 2105427 w 2683933"/>
                <a:gd name="connsiteY79" fmla="*/ 55916 h 2984204"/>
                <a:gd name="connsiteX80" fmla="*/ 2127923 w 2683933"/>
                <a:gd name="connsiteY80" fmla="*/ 1282 h 2984204"/>
                <a:gd name="connsiteX81" fmla="*/ 2133815 w 2683933"/>
                <a:gd name="connsiteY81" fmla="*/ 747 h 2984204"/>
                <a:gd name="connsiteX82" fmla="*/ 2221122 w 2683933"/>
                <a:gd name="connsiteY82" fmla="*/ 168399 h 2984204"/>
                <a:gd name="connsiteX83" fmla="*/ 2289683 w 2683933"/>
                <a:gd name="connsiteY83" fmla="*/ 218748 h 2984204"/>
                <a:gd name="connsiteX84" fmla="*/ 2562319 w 2683933"/>
                <a:gd name="connsiteY84" fmla="*/ 302842 h 2984204"/>
                <a:gd name="connsiteX85" fmla="*/ 2683371 w 2683933"/>
                <a:gd name="connsiteY85" fmla="*/ 498882 h 2984204"/>
                <a:gd name="connsiteX86" fmla="*/ 2653376 w 2683933"/>
                <a:gd name="connsiteY86" fmla="*/ 745272 h 2984204"/>
                <a:gd name="connsiteX87" fmla="*/ 2609454 w 2683933"/>
                <a:gd name="connsiteY87" fmla="*/ 935956 h 2984204"/>
                <a:gd name="connsiteX88" fmla="*/ 2504471 w 2683933"/>
                <a:gd name="connsiteY88" fmla="*/ 1251978 h 2984204"/>
                <a:gd name="connsiteX89" fmla="*/ 2298253 w 2683933"/>
                <a:gd name="connsiteY89" fmla="*/ 1599066 h 2984204"/>
                <a:gd name="connsiteX90" fmla="*/ 2098463 w 2683933"/>
                <a:gd name="connsiteY90" fmla="*/ 1863667 h 2984204"/>
                <a:gd name="connsiteX91" fmla="*/ 2088822 w 2683933"/>
                <a:gd name="connsiteY91" fmla="*/ 1892591 h 2984204"/>
                <a:gd name="connsiteX92" fmla="*/ 2110783 w 2683933"/>
                <a:gd name="connsiteY92" fmla="*/ 2220396 h 2984204"/>
                <a:gd name="connsiteX93" fmla="*/ 2128459 w 2683933"/>
                <a:gd name="connsiteY93" fmla="*/ 2514457 h 2984204"/>
                <a:gd name="connsiteX94" fmla="*/ 2138635 w 2683933"/>
                <a:gd name="connsiteY94" fmla="*/ 2658542 h 2984204"/>
                <a:gd name="connsiteX95" fmla="*/ 2112390 w 2683933"/>
                <a:gd name="connsiteY95" fmla="*/ 2683180 h 2984204"/>
                <a:gd name="connsiteX96" fmla="*/ 2087215 w 2683933"/>
                <a:gd name="connsiteY96" fmla="*/ 2678360 h 2984204"/>
                <a:gd name="connsiteX97" fmla="*/ 2063647 w 2683933"/>
                <a:gd name="connsiteY97" fmla="*/ 2697642 h 2984204"/>
                <a:gd name="connsiteX98" fmla="*/ 2065790 w 2683933"/>
                <a:gd name="connsiteY98" fmla="*/ 2983668 h 29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683933" h="2984204">
                  <a:moveTo>
                    <a:pt x="2065790" y="2983668"/>
                  </a:moveTo>
                  <a:cubicBezTo>
                    <a:pt x="2057220" y="2983668"/>
                    <a:pt x="2048650" y="2984204"/>
                    <a:pt x="2040080" y="2984204"/>
                  </a:cubicBezTo>
                  <a:cubicBezTo>
                    <a:pt x="1491059" y="2984204"/>
                    <a:pt x="942039" y="2984204"/>
                    <a:pt x="393554" y="2984204"/>
                  </a:cubicBezTo>
                  <a:cubicBezTo>
                    <a:pt x="385519" y="2984204"/>
                    <a:pt x="377485" y="2983668"/>
                    <a:pt x="369986" y="2983668"/>
                  </a:cubicBezTo>
                  <a:cubicBezTo>
                    <a:pt x="376949" y="2940283"/>
                    <a:pt x="387662" y="2897432"/>
                    <a:pt x="397839" y="2854582"/>
                  </a:cubicBezTo>
                  <a:cubicBezTo>
                    <a:pt x="431048" y="2708891"/>
                    <a:pt x="470149" y="2564806"/>
                    <a:pt x="512464" y="2421793"/>
                  </a:cubicBezTo>
                  <a:cubicBezTo>
                    <a:pt x="512464" y="2421257"/>
                    <a:pt x="512464" y="2420722"/>
                    <a:pt x="512999" y="2419650"/>
                  </a:cubicBezTo>
                  <a:cubicBezTo>
                    <a:pt x="538174" y="2374658"/>
                    <a:pt x="523176" y="2340377"/>
                    <a:pt x="488360" y="2305561"/>
                  </a:cubicBezTo>
                  <a:cubicBezTo>
                    <a:pt x="451402" y="2269139"/>
                    <a:pt x="420871" y="2226288"/>
                    <a:pt x="386591" y="2187723"/>
                  </a:cubicBezTo>
                  <a:cubicBezTo>
                    <a:pt x="377485" y="2177546"/>
                    <a:pt x="379092" y="2172725"/>
                    <a:pt x="387662" y="2163620"/>
                  </a:cubicBezTo>
                  <a:cubicBezTo>
                    <a:pt x="456758" y="2090238"/>
                    <a:pt x="518356" y="2012036"/>
                    <a:pt x="562813" y="1921515"/>
                  </a:cubicBezTo>
                  <a:cubicBezTo>
                    <a:pt x="574597" y="1897411"/>
                    <a:pt x="585845" y="1873308"/>
                    <a:pt x="592808" y="1843848"/>
                  </a:cubicBezTo>
                  <a:cubicBezTo>
                    <a:pt x="549422" y="1861524"/>
                    <a:pt x="508179" y="1874379"/>
                    <a:pt x="465328" y="1881343"/>
                  </a:cubicBezTo>
                  <a:cubicBezTo>
                    <a:pt x="407480" y="1890448"/>
                    <a:pt x="349097" y="1893662"/>
                    <a:pt x="290177" y="1893126"/>
                  </a:cubicBezTo>
                  <a:cubicBezTo>
                    <a:pt x="215725" y="1892591"/>
                    <a:pt x="141272" y="1887770"/>
                    <a:pt x="66820" y="1879736"/>
                  </a:cubicBezTo>
                  <a:cubicBezTo>
                    <a:pt x="48608" y="1877593"/>
                    <a:pt x="29861" y="1875986"/>
                    <a:pt x="12186" y="1873308"/>
                  </a:cubicBezTo>
                  <a:cubicBezTo>
                    <a:pt x="-6026" y="1870630"/>
                    <a:pt x="-134" y="1856168"/>
                    <a:pt x="6294" y="1844920"/>
                  </a:cubicBezTo>
                  <a:cubicBezTo>
                    <a:pt x="8972" y="1843313"/>
                    <a:pt x="11650" y="1843313"/>
                    <a:pt x="13792" y="1844384"/>
                  </a:cubicBezTo>
                  <a:cubicBezTo>
                    <a:pt x="49144" y="1862060"/>
                    <a:pt x="87174" y="1865809"/>
                    <a:pt x="125203" y="1866880"/>
                  </a:cubicBezTo>
                  <a:cubicBezTo>
                    <a:pt x="153056" y="1867416"/>
                    <a:pt x="181445" y="1866345"/>
                    <a:pt x="195371" y="1834743"/>
                  </a:cubicBezTo>
                  <a:cubicBezTo>
                    <a:pt x="202870" y="1797249"/>
                    <a:pt x="202334" y="1796713"/>
                    <a:pt x="241971" y="1792428"/>
                  </a:cubicBezTo>
                  <a:cubicBezTo>
                    <a:pt x="329278" y="1783322"/>
                    <a:pt x="416586" y="1777431"/>
                    <a:pt x="503894" y="1768860"/>
                  </a:cubicBezTo>
                  <a:cubicBezTo>
                    <a:pt x="594415" y="1760290"/>
                    <a:pt x="684937" y="1751720"/>
                    <a:pt x="775458" y="1743150"/>
                  </a:cubicBezTo>
                  <a:cubicBezTo>
                    <a:pt x="801168" y="1740472"/>
                    <a:pt x="826878" y="1742615"/>
                    <a:pt x="852589" y="1738865"/>
                  </a:cubicBezTo>
                  <a:cubicBezTo>
                    <a:pt x="860623" y="1737794"/>
                    <a:pt x="906152" y="1739401"/>
                    <a:pt x="909365" y="1749042"/>
                  </a:cubicBezTo>
                  <a:cubicBezTo>
                    <a:pt x="910436" y="1756541"/>
                    <a:pt x="907223" y="1763504"/>
                    <a:pt x="903473" y="1769396"/>
                  </a:cubicBezTo>
                  <a:cubicBezTo>
                    <a:pt x="875085" y="1817603"/>
                    <a:pt x="718145" y="2156121"/>
                    <a:pt x="792062" y="2165762"/>
                  </a:cubicBezTo>
                  <a:cubicBezTo>
                    <a:pt x="867051" y="2175403"/>
                    <a:pt x="1076482" y="2213433"/>
                    <a:pt x="1152006" y="2213969"/>
                  </a:cubicBezTo>
                  <a:cubicBezTo>
                    <a:pt x="1183072" y="2213969"/>
                    <a:pt x="1184143" y="2213969"/>
                    <a:pt x="1186821" y="2182367"/>
                  </a:cubicBezTo>
                  <a:cubicBezTo>
                    <a:pt x="1191107" y="2133089"/>
                    <a:pt x="1196463" y="2083810"/>
                    <a:pt x="1201284" y="2035068"/>
                  </a:cubicBezTo>
                  <a:cubicBezTo>
                    <a:pt x="1208247" y="1967043"/>
                    <a:pt x="1213603" y="1898483"/>
                    <a:pt x="1221637" y="1830458"/>
                  </a:cubicBezTo>
                  <a:cubicBezTo>
                    <a:pt x="1225387" y="1799927"/>
                    <a:pt x="1226458" y="1768860"/>
                    <a:pt x="1230743" y="1737794"/>
                  </a:cubicBezTo>
                  <a:cubicBezTo>
                    <a:pt x="1232350" y="1724939"/>
                    <a:pt x="1227529" y="1718511"/>
                    <a:pt x="1213603" y="1717975"/>
                  </a:cubicBezTo>
                  <a:cubicBezTo>
                    <a:pt x="1160576" y="1716904"/>
                    <a:pt x="1108084" y="1721725"/>
                    <a:pt x="1055592" y="1724403"/>
                  </a:cubicBezTo>
                  <a:cubicBezTo>
                    <a:pt x="1042201" y="1724939"/>
                    <a:pt x="1029346" y="1728153"/>
                    <a:pt x="1016491" y="1722796"/>
                  </a:cubicBezTo>
                  <a:cubicBezTo>
                    <a:pt x="1004707" y="1704585"/>
                    <a:pt x="1009528" y="1684766"/>
                    <a:pt x="1011135" y="1665484"/>
                  </a:cubicBezTo>
                  <a:cubicBezTo>
                    <a:pt x="1012742" y="1647808"/>
                    <a:pt x="1006314" y="1638702"/>
                    <a:pt x="991852" y="1631203"/>
                  </a:cubicBezTo>
                  <a:cubicBezTo>
                    <a:pt x="955965" y="1612992"/>
                    <a:pt x="920614" y="1595316"/>
                    <a:pt x="884726" y="1577641"/>
                  </a:cubicBezTo>
                  <a:cubicBezTo>
                    <a:pt x="870264" y="1570677"/>
                    <a:pt x="861694" y="1561036"/>
                    <a:pt x="863301" y="1544431"/>
                  </a:cubicBezTo>
                  <a:cubicBezTo>
                    <a:pt x="872407" y="1476942"/>
                    <a:pt x="884191" y="1410524"/>
                    <a:pt x="895975" y="1343570"/>
                  </a:cubicBezTo>
                  <a:cubicBezTo>
                    <a:pt x="904009" y="1298577"/>
                    <a:pt x="905616" y="1299113"/>
                    <a:pt x="860623" y="1304469"/>
                  </a:cubicBezTo>
                  <a:cubicBezTo>
                    <a:pt x="845090" y="1306612"/>
                    <a:pt x="829021" y="1308219"/>
                    <a:pt x="813488" y="1309826"/>
                  </a:cubicBezTo>
                  <a:cubicBezTo>
                    <a:pt x="805453" y="1310361"/>
                    <a:pt x="797954" y="1312504"/>
                    <a:pt x="791527" y="1317860"/>
                  </a:cubicBezTo>
                  <a:cubicBezTo>
                    <a:pt x="785635" y="1324288"/>
                    <a:pt x="778672" y="1329108"/>
                    <a:pt x="769566" y="1329108"/>
                  </a:cubicBezTo>
                  <a:cubicBezTo>
                    <a:pt x="728322" y="1329644"/>
                    <a:pt x="687615" y="1331787"/>
                    <a:pt x="646371" y="1328037"/>
                  </a:cubicBezTo>
                  <a:cubicBezTo>
                    <a:pt x="639408" y="1324823"/>
                    <a:pt x="632980" y="1321074"/>
                    <a:pt x="634587" y="1311968"/>
                  </a:cubicBezTo>
                  <a:cubicBezTo>
                    <a:pt x="642622" y="1260548"/>
                    <a:pt x="652263" y="1209663"/>
                    <a:pt x="659762" y="1158242"/>
                  </a:cubicBezTo>
                  <a:cubicBezTo>
                    <a:pt x="670474" y="1087004"/>
                    <a:pt x="696720" y="1021657"/>
                    <a:pt x="721895" y="955239"/>
                  </a:cubicBezTo>
                  <a:cubicBezTo>
                    <a:pt x="747605" y="887749"/>
                    <a:pt x="773851" y="820260"/>
                    <a:pt x="797954" y="752235"/>
                  </a:cubicBezTo>
                  <a:cubicBezTo>
                    <a:pt x="809738" y="719026"/>
                    <a:pt x="816701" y="683675"/>
                    <a:pt x="825271" y="649394"/>
                  </a:cubicBezTo>
                  <a:cubicBezTo>
                    <a:pt x="841876" y="583512"/>
                    <a:pt x="859552" y="517094"/>
                    <a:pt x="875085" y="450676"/>
                  </a:cubicBezTo>
                  <a:cubicBezTo>
                    <a:pt x="887404" y="399255"/>
                    <a:pt x="905616" y="350513"/>
                    <a:pt x="929184" y="303377"/>
                  </a:cubicBezTo>
                  <a:cubicBezTo>
                    <a:pt x="968820" y="222497"/>
                    <a:pt x="1035238" y="178576"/>
                    <a:pt x="1118797" y="155544"/>
                  </a:cubicBezTo>
                  <a:cubicBezTo>
                    <a:pt x="1158433" y="144831"/>
                    <a:pt x="1199141" y="136261"/>
                    <a:pt x="1240920" y="138403"/>
                  </a:cubicBezTo>
                  <a:cubicBezTo>
                    <a:pt x="1243063" y="145367"/>
                    <a:pt x="1238778" y="150187"/>
                    <a:pt x="1234492" y="153937"/>
                  </a:cubicBezTo>
                  <a:cubicBezTo>
                    <a:pt x="1186286" y="196251"/>
                    <a:pt x="1175038" y="249814"/>
                    <a:pt x="1186286" y="310341"/>
                  </a:cubicBezTo>
                  <a:cubicBezTo>
                    <a:pt x="1190035" y="329623"/>
                    <a:pt x="1193249" y="349441"/>
                    <a:pt x="1196463" y="368724"/>
                  </a:cubicBezTo>
                  <a:cubicBezTo>
                    <a:pt x="1198605" y="380508"/>
                    <a:pt x="1203426" y="381044"/>
                    <a:pt x="1211996" y="374616"/>
                  </a:cubicBezTo>
                  <a:cubicBezTo>
                    <a:pt x="1223244" y="365510"/>
                    <a:pt x="1235028" y="356940"/>
                    <a:pt x="1246812" y="348370"/>
                  </a:cubicBezTo>
                  <a:cubicBezTo>
                    <a:pt x="1251633" y="345157"/>
                    <a:pt x="1256989" y="340336"/>
                    <a:pt x="1262881" y="345157"/>
                  </a:cubicBezTo>
                  <a:cubicBezTo>
                    <a:pt x="1267702" y="348906"/>
                    <a:pt x="1265559" y="355333"/>
                    <a:pt x="1263952" y="359619"/>
                  </a:cubicBezTo>
                  <a:cubicBezTo>
                    <a:pt x="1252168" y="387471"/>
                    <a:pt x="1260203" y="412646"/>
                    <a:pt x="1275200" y="436749"/>
                  </a:cubicBezTo>
                  <a:cubicBezTo>
                    <a:pt x="1280557" y="445319"/>
                    <a:pt x="1283770" y="454425"/>
                    <a:pt x="1289127" y="462995"/>
                  </a:cubicBezTo>
                  <a:cubicBezTo>
                    <a:pt x="1312694" y="499418"/>
                    <a:pt x="1314837" y="535305"/>
                    <a:pt x="1296090" y="575477"/>
                  </a:cubicBezTo>
                  <a:cubicBezTo>
                    <a:pt x="1274665" y="621006"/>
                    <a:pt x="1275736" y="670819"/>
                    <a:pt x="1281628" y="719562"/>
                  </a:cubicBezTo>
                  <a:cubicBezTo>
                    <a:pt x="1285913" y="752771"/>
                    <a:pt x="1281092" y="785444"/>
                    <a:pt x="1278414" y="818118"/>
                  </a:cubicBezTo>
                  <a:cubicBezTo>
                    <a:pt x="1274129" y="873823"/>
                    <a:pt x="1269844" y="930064"/>
                    <a:pt x="1263952" y="985770"/>
                  </a:cubicBezTo>
                  <a:cubicBezTo>
                    <a:pt x="1256989" y="1053795"/>
                    <a:pt x="1254846" y="1122355"/>
                    <a:pt x="1246276" y="1190380"/>
                  </a:cubicBezTo>
                  <a:cubicBezTo>
                    <a:pt x="1243598" y="1213412"/>
                    <a:pt x="1244670" y="1236444"/>
                    <a:pt x="1240920" y="1259477"/>
                  </a:cubicBezTo>
                  <a:cubicBezTo>
                    <a:pt x="1239849" y="1265368"/>
                    <a:pt x="1240920" y="1271796"/>
                    <a:pt x="1236635" y="1277688"/>
                  </a:cubicBezTo>
                  <a:cubicBezTo>
                    <a:pt x="1272522" y="1182881"/>
                    <a:pt x="1308945" y="1089146"/>
                    <a:pt x="1347510" y="995947"/>
                  </a:cubicBezTo>
                  <a:cubicBezTo>
                    <a:pt x="1361437" y="961666"/>
                    <a:pt x="1382862" y="931135"/>
                    <a:pt x="1401073" y="898998"/>
                  </a:cubicBezTo>
                  <a:cubicBezTo>
                    <a:pt x="1449280" y="816511"/>
                    <a:pt x="1496951" y="732952"/>
                    <a:pt x="1548907" y="653144"/>
                  </a:cubicBezTo>
                  <a:cubicBezTo>
                    <a:pt x="1566583" y="625826"/>
                    <a:pt x="1586401" y="600652"/>
                    <a:pt x="1608362" y="576549"/>
                  </a:cubicBezTo>
                  <a:cubicBezTo>
                    <a:pt x="1662996" y="516558"/>
                    <a:pt x="1722987" y="461924"/>
                    <a:pt x="1780835" y="404611"/>
                  </a:cubicBezTo>
                  <a:cubicBezTo>
                    <a:pt x="1803331" y="382115"/>
                    <a:pt x="1827970" y="362297"/>
                    <a:pt x="1850467" y="339800"/>
                  </a:cubicBezTo>
                  <a:cubicBezTo>
                    <a:pt x="1864393" y="325874"/>
                    <a:pt x="1874034" y="327481"/>
                    <a:pt x="1886354" y="343550"/>
                  </a:cubicBezTo>
                  <a:cubicBezTo>
                    <a:pt x="1911528" y="377294"/>
                    <a:pt x="1925455" y="415324"/>
                    <a:pt x="1929740" y="456567"/>
                  </a:cubicBezTo>
                  <a:cubicBezTo>
                    <a:pt x="1930811" y="468887"/>
                    <a:pt x="1934560" y="481206"/>
                    <a:pt x="1932954" y="493526"/>
                  </a:cubicBezTo>
                  <a:cubicBezTo>
                    <a:pt x="1990266" y="347835"/>
                    <a:pt x="2047578" y="201608"/>
                    <a:pt x="2105427" y="55916"/>
                  </a:cubicBezTo>
                  <a:cubicBezTo>
                    <a:pt x="2112390" y="37705"/>
                    <a:pt x="2115068" y="17351"/>
                    <a:pt x="2127923" y="1282"/>
                  </a:cubicBezTo>
                  <a:cubicBezTo>
                    <a:pt x="2129530" y="-325"/>
                    <a:pt x="2131672" y="-325"/>
                    <a:pt x="2133815" y="747"/>
                  </a:cubicBezTo>
                  <a:cubicBezTo>
                    <a:pt x="2165953" y="54845"/>
                    <a:pt x="2194341" y="111086"/>
                    <a:pt x="2221122" y="168399"/>
                  </a:cubicBezTo>
                  <a:cubicBezTo>
                    <a:pt x="2236120" y="200001"/>
                    <a:pt x="2256474" y="212320"/>
                    <a:pt x="2289683" y="218748"/>
                  </a:cubicBezTo>
                  <a:cubicBezTo>
                    <a:pt x="2383418" y="236959"/>
                    <a:pt x="2476618" y="258384"/>
                    <a:pt x="2562319" y="302842"/>
                  </a:cubicBezTo>
                  <a:cubicBezTo>
                    <a:pt x="2642127" y="344085"/>
                    <a:pt x="2679086" y="411039"/>
                    <a:pt x="2683371" y="498882"/>
                  </a:cubicBezTo>
                  <a:cubicBezTo>
                    <a:pt x="2687120" y="582976"/>
                    <a:pt x="2671587" y="664392"/>
                    <a:pt x="2653376" y="745272"/>
                  </a:cubicBezTo>
                  <a:cubicBezTo>
                    <a:pt x="2638914" y="809012"/>
                    <a:pt x="2626058" y="872752"/>
                    <a:pt x="2609454" y="935956"/>
                  </a:cubicBezTo>
                  <a:cubicBezTo>
                    <a:pt x="2581601" y="1043618"/>
                    <a:pt x="2548392" y="1149137"/>
                    <a:pt x="2504471" y="1251978"/>
                  </a:cubicBezTo>
                  <a:cubicBezTo>
                    <a:pt x="2450908" y="1376779"/>
                    <a:pt x="2375920" y="1488726"/>
                    <a:pt x="2298253" y="1599066"/>
                  </a:cubicBezTo>
                  <a:cubicBezTo>
                    <a:pt x="2234513" y="1689587"/>
                    <a:pt x="2167559" y="1777431"/>
                    <a:pt x="2098463" y="1863667"/>
                  </a:cubicBezTo>
                  <a:cubicBezTo>
                    <a:pt x="2091500" y="1872237"/>
                    <a:pt x="2088286" y="1881343"/>
                    <a:pt x="2088822" y="1892591"/>
                  </a:cubicBezTo>
                  <a:cubicBezTo>
                    <a:pt x="2096321" y="2001859"/>
                    <a:pt x="2103819" y="2111128"/>
                    <a:pt x="2110783" y="2220396"/>
                  </a:cubicBezTo>
                  <a:cubicBezTo>
                    <a:pt x="2117210" y="2318417"/>
                    <a:pt x="2122566" y="2416437"/>
                    <a:pt x="2128459" y="2514457"/>
                  </a:cubicBezTo>
                  <a:cubicBezTo>
                    <a:pt x="2131672" y="2562664"/>
                    <a:pt x="2134886" y="2610335"/>
                    <a:pt x="2138635" y="2658542"/>
                  </a:cubicBezTo>
                  <a:cubicBezTo>
                    <a:pt x="2140778" y="2684787"/>
                    <a:pt x="2139707" y="2686930"/>
                    <a:pt x="2112390" y="2683180"/>
                  </a:cubicBezTo>
                  <a:cubicBezTo>
                    <a:pt x="2103819" y="2682109"/>
                    <a:pt x="2095785" y="2679431"/>
                    <a:pt x="2087215" y="2678360"/>
                  </a:cubicBezTo>
                  <a:cubicBezTo>
                    <a:pt x="2064183" y="2674610"/>
                    <a:pt x="2063112" y="2675146"/>
                    <a:pt x="2063647" y="2697642"/>
                  </a:cubicBezTo>
                  <a:cubicBezTo>
                    <a:pt x="2068468" y="2792449"/>
                    <a:pt x="2067932" y="2887791"/>
                    <a:pt x="2065790" y="2983668"/>
                  </a:cubicBezTo>
                  <a:close/>
                </a:path>
              </a:pathLst>
            </a:custGeom>
            <a:solidFill>
              <a:schemeClr val="tx1"/>
            </a:solidFill>
            <a:ln w="534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972F0C21-57E9-45E0-8F6F-227C9307F02F}"/>
                </a:ext>
              </a:extLst>
            </p:cNvPr>
            <p:cNvSpPr/>
            <p:nvPr/>
          </p:nvSpPr>
          <p:spPr>
            <a:xfrm>
              <a:off x="3889795" y="3841747"/>
              <a:ext cx="1834425" cy="1750719"/>
            </a:xfrm>
            <a:custGeom>
              <a:avLst/>
              <a:gdLst>
                <a:gd name="connsiteX0" fmla="*/ 609 w 1834425"/>
                <a:gd name="connsiteY0" fmla="*/ 19564 h 1750719"/>
                <a:gd name="connsiteX1" fmla="*/ 15071 w 1834425"/>
                <a:gd name="connsiteY1" fmla="*/ 282 h 1750719"/>
                <a:gd name="connsiteX2" fmla="*/ 699605 w 1834425"/>
                <a:gd name="connsiteY2" fmla="*/ 238637 h 1750719"/>
                <a:gd name="connsiteX3" fmla="*/ 710318 w 1834425"/>
                <a:gd name="connsiteY3" fmla="*/ 252563 h 1750719"/>
                <a:gd name="connsiteX4" fmla="*/ 881184 w 1834425"/>
                <a:gd name="connsiteY4" fmla="*/ 1203306 h 1750719"/>
                <a:gd name="connsiteX5" fmla="*/ 1344504 w 1834425"/>
                <a:gd name="connsiteY5" fmla="*/ 1181345 h 1750719"/>
                <a:gd name="connsiteX6" fmla="*/ 1388425 w 1834425"/>
                <a:gd name="connsiteY6" fmla="*/ 1197950 h 1750719"/>
                <a:gd name="connsiteX7" fmla="*/ 1821214 w 1834425"/>
                <a:gd name="connsiteY7" fmla="*/ 1565927 h 1750719"/>
                <a:gd name="connsiteX8" fmla="*/ 1834069 w 1834425"/>
                <a:gd name="connsiteY8" fmla="*/ 1590566 h 1750719"/>
                <a:gd name="connsiteX9" fmla="*/ 1831927 w 1834425"/>
                <a:gd name="connsiteY9" fmla="*/ 1653771 h 1750719"/>
                <a:gd name="connsiteX10" fmla="*/ 913857 w 1834425"/>
                <a:gd name="connsiteY10" fmla="*/ 1750720 h 1750719"/>
                <a:gd name="connsiteX11" fmla="*/ 861901 w 1834425"/>
                <a:gd name="connsiteY11" fmla="*/ 1735186 h 1750719"/>
                <a:gd name="connsiteX12" fmla="*/ 268959 w 1834425"/>
                <a:gd name="connsiteY12" fmla="*/ 1358639 h 1750719"/>
                <a:gd name="connsiteX13" fmla="*/ 252355 w 1834425"/>
                <a:gd name="connsiteY13" fmla="*/ 1334535 h 1750719"/>
                <a:gd name="connsiteX14" fmla="*/ 609 w 1834425"/>
                <a:gd name="connsiteY14" fmla="*/ 19564 h 175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425" h="1750719">
                  <a:moveTo>
                    <a:pt x="609" y="19564"/>
                  </a:moveTo>
                  <a:cubicBezTo>
                    <a:pt x="-1534" y="8316"/>
                    <a:pt x="1680" y="3495"/>
                    <a:pt x="15071" y="282"/>
                  </a:cubicBezTo>
                  <a:cubicBezTo>
                    <a:pt x="54172" y="-9360"/>
                    <a:pt x="666396" y="231674"/>
                    <a:pt x="699605" y="238637"/>
                  </a:cubicBezTo>
                  <a:cubicBezTo>
                    <a:pt x="708175" y="240244"/>
                    <a:pt x="709247" y="245600"/>
                    <a:pt x="710318" y="252563"/>
                  </a:cubicBezTo>
                  <a:cubicBezTo>
                    <a:pt x="713532" y="269168"/>
                    <a:pt x="871007" y="1198485"/>
                    <a:pt x="881184" y="1203306"/>
                  </a:cubicBezTo>
                  <a:cubicBezTo>
                    <a:pt x="890825" y="1208127"/>
                    <a:pt x="1298439" y="1184023"/>
                    <a:pt x="1344504" y="1181345"/>
                  </a:cubicBezTo>
                  <a:cubicBezTo>
                    <a:pt x="1362179" y="1180274"/>
                    <a:pt x="1375570" y="1185095"/>
                    <a:pt x="1388425" y="1197950"/>
                  </a:cubicBezTo>
                  <a:cubicBezTo>
                    <a:pt x="1406637" y="1216697"/>
                    <a:pt x="1781577" y="1546645"/>
                    <a:pt x="1821214" y="1565927"/>
                  </a:cubicBezTo>
                  <a:cubicBezTo>
                    <a:pt x="1831927" y="1571284"/>
                    <a:pt x="1835676" y="1578247"/>
                    <a:pt x="1834069" y="1590566"/>
                  </a:cubicBezTo>
                  <a:cubicBezTo>
                    <a:pt x="1831391" y="1611456"/>
                    <a:pt x="1832462" y="1632345"/>
                    <a:pt x="1831927" y="1653771"/>
                  </a:cubicBezTo>
                  <a:cubicBezTo>
                    <a:pt x="1835140" y="1670911"/>
                    <a:pt x="933676" y="1750720"/>
                    <a:pt x="913857" y="1750720"/>
                  </a:cubicBezTo>
                  <a:cubicBezTo>
                    <a:pt x="894575" y="1750720"/>
                    <a:pt x="877434" y="1746970"/>
                    <a:pt x="861901" y="1735186"/>
                  </a:cubicBezTo>
                  <a:cubicBezTo>
                    <a:pt x="846368" y="1723938"/>
                    <a:pt x="303239" y="1382742"/>
                    <a:pt x="268959" y="1358639"/>
                  </a:cubicBezTo>
                  <a:cubicBezTo>
                    <a:pt x="259318" y="1351676"/>
                    <a:pt x="252890" y="1342570"/>
                    <a:pt x="252355" y="1334535"/>
                  </a:cubicBezTo>
                  <a:cubicBezTo>
                    <a:pt x="248605" y="1301326"/>
                    <a:pt x="3822" y="37776"/>
                    <a:pt x="609" y="19564"/>
                  </a:cubicBezTo>
                  <a:close/>
                </a:path>
              </a:pathLst>
            </a:custGeom>
            <a:solidFill>
              <a:schemeClr val="accent6"/>
            </a:solidFill>
            <a:ln w="534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8BCEB64B-1873-4961-BD3E-F5D7DA830442}"/>
                </a:ext>
              </a:extLst>
            </p:cNvPr>
            <p:cNvSpPr/>
            <p:nvPr/>
          </p:nvSpPr>
          <p:spPr>
            <a:xfrm>
              <a:off x="6139131" y="2859862"/>
              <a:ext cx="911234" cy="1411806"/>
            </a:xfrm>
            <a:custGeom>
              <a:avLst/>
              <a:gdLst>
                <a:gd name="connsiteX0" fmla="*/ 702056 w 911234"/>
                <a:gd name="connsiteY0" fmla="*/ 916284 h 1411806"/>
                <a:gd name="connsiteX1" fmla="*/ 700984 w 911234"/>
                <a:gd name="connsiteY1" fmla="*/ 916284 h 1411806"/>
                <a:gd name="connsiteX2" fmla="*/ 35732 w 911234"/>
                <a:gd name="connsiteY2" fmla="*/ 1402636 h 1411806"/>
                <a:gd name="connsiteX3" fmla="*/ 3594 w 911234"/>
                <a:gd name="connsiteY3" fmla="*/ 1389245 h 1411806"/>
                <a:gd name="connsiteX4" fmla="*/ 18592 w 911234"/>
                <a:gd name="connsiteY4" fmla="*/ 1299260 h 1411806"/>
                <a:gd name="connsiteX5" fmla="*/ 55015 w 911234"/>
                <a:gd name="connsiteY5" fmla="*/ 1181957 h 1411806"/>
                <a:gd name="connsiteX6" fmla="*/ 106435 w 911234"/>
                <a:gd name="connsiteY6" fmla="*/ 1054477 h 1411806"/>
                <a:gd name="connsiteX7" fmla="*/ 187851 w 911234"/>
                <a:gd name="connsiteY7" fmla="*/ 890574 h 1411806"/>
                <a:gd name="connsiteX8" fmla="*/ 223738 w 911234"/>
                <a:gd name="connsiteY8" fmla="*/ 785591 h 1411806"/>
                <a:gd name="connsiteX9" fmla="*/ 210883 w 911234"/>
                <a:gd name="connsiteY9" fmla="*/ 741669 h 1411806"/>
                <a:gd name="connsiteX10" fmla="*/ 187851 w 911234"/>
                <a:gd name="connsiteY10" fmla="*/ 576160 h 1411806"/>
                <a:gd name="connsiteX11" fmla="*/ 160534 w 911234"/>
                <a:gd name="connsiteY11" fmla="*/ 547771 h 1411806"/>
                <a:gd name="connsiteX12" fmla="*/ 101079 w 911234"/>
                <a:gd name="connsiteY12" fmla="*/ 493673 h 1411806"/>
                <a:gd name="connsiteX13" fmla="*/ 93580 w 911234"/>
                <a:gd name="connsiteY13" fmla="*/ 305131 h 1411806"/>
                <a:gd name="connsiteX14" fmla="*/ 120362 w 911234"/>
                <a:gd name="connsiteY14" fmla="*/ 250497 h 1411806"/>
                <a:gd name="connsiteX15" fmla="*/ 133752 w 911234"/>
                <a:gd name="connsiteY15" fmla="*/ 248354 h 1411806"/>
                <a:gd name="connsiteX16" fmla="*/ 147143 w 911234"/>
                <a:gd name="connsiteY16" fmla="*/ 264959 h 1411806"/>
                <a:gd name="connsiteX17" fmla="*/ 191065 w 911234"/>
                <a:gd name="connsiteY17" fmla="*/ 375298 h 1411806"/>
                <a:gd name="connsiteX18" fmla="*/ 211954 w 911234"/>
                <a:gd name="connsiteY18" fmla="*/ 289062 h 1411806"/>
                <a:gd name="connsiteX19" fmla="*/ 328722 w 911234"/>
                <a:gd name="connsiteY19" fmla="*/ 84987 h 1411806"/>
                <a:gd name="connsiteX20" fmla="*/ 395675 w 911234"/>
                <a:gd name="connsiteY20" fmla="*/ 9999 h 1411806"/>
                <a:gd name="connsiteX21" fmla="*/ 427278 w 911234"/>
                <a:gd name="connsiteY21" fmla="*/ 12141 h 1411806"/>
                <a:gd name="connsiteX22" fmla="*/ 517263 w 911234"/>
                <a:gd name="connsiteY22" fmla="*/ 125159 h 1411806"/>
                <a:gd name="connsiteX23" fmla="*/ 700984 w 911234"/>
                <a:gd name="connsiteY23" fmla="*/ 294954 h 1411806"/>
                <a:gd name="connsiteX24" fmla="*/ 855781 w 911234"/>
                <a:gd name="connsiteY24" fmla="*/ 360301 h 1411806"/>
                <a:gd name="connsiteX25" fmla="*/ 890061 w 911234"/>
                <a:gd name="connsiteY25" fmla="*/ 392439 h 1411806"/>
                <a:gd name="connsiteX26" fmla="*/ 910416 w 911234"/>
                <a:gd name="connsiteY26" fmla="*/ 477604 h 1411806"/>
                <a:gd name="connsiteX27" fmla="*/ 902917 w 911234"/>
                <a:gd name="connsiteY27" fmla="*/ 503850 h 1411806"/>
                <a:gd name="connsiteX28" fmla="*/ 851496 w 911234"/>
                <a:gd name="connsiteY28" fmla="*/ 688106 h 1411806"/>
                <a:gd name="connsiteX29" fmla="*/ 758297 w 911234"/>
                <a:gd name="connsiteY29" fmla="*/ 850938 h 1411806"/>
                <a:gd name="connsiteX30" fmla="*/ 713839 w 911234"/>
                <a:gd name="connsiteY30" fmla="*/ 898073 h 1411806"/>
                <a:gd name="connsiteX31" fmla="*/ 702056 w 911234"/>
                <a:gd name="connsiteY31" fmla="*/ 916284 h 141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1234" h="1411806">
                  <a:moveTo>
                    <a:pt x="702056" y="916284"/>
                  </a:moveTo>
                  <a:lnTo>
                    <a:pt x="700984" y="916284"/>
                  </a:lnTo>
                  <a:cubicBezTo>
                    <a:pt x="700984" y="916284"/>
                    <a:pt x="83939" y="1368892"/>
                    <a:pt x="35732" y="1402636"/>
                  </a:cubicBezTo>
                  <a:cubicBezTo>
                    <a:pt x="14307" y="1417634"/>
                    <a:pt x="7344" y="1414956"/>
                    <a:pt x="3594" y="1389245"/>
                  </a:cubicBezTo>
                  <a:cubicBezTo>
                    <a:pt x="-1226" y="1358179"/>
                    <a:pt x="-4976" y="1326577"/>
                    <a:pt x="18592" y="1299260"/>
                  </a:cubicBezTo>
                  <a:cubicBezTo>
                    <a:pt x="46981" y="1266051"/>
                    <a:pt x="52872" y="1223736"/>
                    <a:pt x="55015" y="1181957"/>
                  </a:cubicBezTo>
                  <a:cubicBezTo>
                    <a:pt x="57157" y="1132679"/>
                    <a:pt x="74298" y="1090900"/>
                    <a:pt x="106435" y="1054477"/>
                  </a:cubicBezTo>
                  <a:cubicBezTo>
                    <a:pt x="141251" y="1014840"/>
                    <a:pt x="181959" y="898609"/>
                    <a:pt x="187851" y="890574"/>
                  </a:cubicBezTo>
                  <a:cubicBezTo>
                    <a:pt x="204456" y="857365"/>
                    <a:pt x="215704" y="821478"/>
                    <a:pt x="223738" y="785591"/>
                  </a:cubicBezTo>
                  <a:cubicBezTo>
                    <a:pt x="226416" y="772736"/>
                    <a:pt x="216239" y="756131"/>
                    <a:pt x="210883" y="741669"/>
                  </a:cubicBezTo>
                  <a:cubicBezTo>
                    <a:pt x="192136" y="688106"/>
                    <a:pt x="188387" y="632401"/>
                    <a:pt x="187851" y="576160"/>
                  </a:cubicBezTo>
                  <a:cubicBezTo>
                    <a:pt x="187851" y="547771"/>
                    <a:pt x="187851" y="547771"/>
                    <a:pt x="160534" y="547771"/>
                  </a:cubicBezTo>
                  <a:cubicBezTo>
                    <a:pt x="130003" y="547771"/>
                    <a:pt x="107507" y="526882"/>
                    <a:pt x="101079" y="493673"/>
                  </a:cubicBezTo>
                  <a:cubicBezTo>
                    <a:pt x="88224" y="431004"/>
                    <a:pt x="87688" y="367800"/>
                    <a:pt x="93580" y="305131"/>
                  </a:cubicBezTo>
                  <a:cubicBezTo>
                    <a:pt x="95723" y="285313"/>
                    <a:pt x="95723" y="260674"/>
                    <a:pt x="120362" y="250497"/>
                  </a:cubicBezTo>
                  <a:cubicBezTo>
                    <a:pt x="124647" y="248890"/>
                    <a:pt x="129467" y="249425"/>
                    <a:pt x="133752" y="248354"/>
                  </a:cubicBezTo>
                  <a:cubicBezTo>
                    <a:pt x="141251" y="251568"/>
                    <a:pt x="144465" y="258531"/>
                    <a:pt x="147143" y="264959"/>
                  </a:cubicBezTo>
                  <a:cubicBezTo>
                    <a:pt x="161605" y="302988"/>
                    <a:pt x="178210" y="339947"/>
                    <a:pt x="191065" y="375298"/>
                  </a:cubicBezTo>
                  <a:cubicBezTo>
                    <a:pt x="189458" y="346374"/>
                    <a:pt x="200170" y="316915"/>
                    <a:pt x="211954" y="289062"/>
                  </a:cubicBezTo>
                  <a:cubicBezTo>
                    <a:pt x="242485" y="216216"/>
                    <a:pt x="282658" y="148727"/>
                    <a:pt x="328722" y="84987"/>
                  </a:cubicBezTo>
                  <a:cubicBezTo>
                    <a:pt x="348540" y="57670"/>
                    <a:pt x="371036" y="33031"/>
                    <a:pt x="395675" y="9999"/>
                  </a:cubicBezTo>
                  <a:cubicBezTo>
                    <a:pt x="410673" y="-3927"/>
                    <a:pt x="414422" y="-3392"/>
                    <a:pt x="427278" y="12141"/>
                  </a:cubicBezTo>
                  <a:cubicBezTo>
                    <a:pt x="458344" y="49100"/>
                    <a:pt x="486197" y="88736"/>
                    <a:pt x="517263" y="125159"/>
                  </a:cubicBezTo>
                  <a:cubicBezTo>
                    <a:pt x="571362" y="188899"/>
                    <a:pt x="626532" y="252104"/>
                    <a:pt x="700984" y="294954"/>
                  </a:cubicBezTo>
                  <a:cubicBezTo>
                    <a:pt x="749727" y="322807"/>
                    <a:pt x="802218" y="343161"/>
                    <a:pt x="855781" y="360301"/>
                  </a:cubicBezTo>
                  <a:cubicBezTo>
                    <a:pt x="872922" y="365657"/>
                    <a:pt x="883634" y="375834"/>
                    <a:pt x="890061" y="392439"/>
                  </a:cubicBezTo>
                  <a:cubicBezTo>
                    <a:pt x="901310" y="419756"/>
                    <a:pt x="914701" y="446537"/>
                    <a:pt x="910416" y="477604"/>
                  </a:cubicBezTo>
                  <a:cubicBezTo>
                    <a:pt x="909344" y="486709"/>
                    <a:pt x="909344" y="496351"/>
                    <a:pt x="902917" y="503850"/>
                  </a:cubicBezTo>
                  <a:cubicBezTo>
                    <a:pt x="894882" y="567589"/>
                    <a:pt x="876135" y="628651"/>
                    <a:pt x="851496" y="688106"/>
                  </a:cubicBezTo>
                  <a:cubicBezTo>
                    <a:pt x="827393" y="745954"/>
                    <a:pt x="798469" y="801660"/>
                    <a:pt x="758297" y="850938"/>
                  </a:cubicBezTo>
                  <a:cubicBezTo>
                    <a:pt x="744370" y="867542"/>
                    <a:pt x="729373" y="882540"/>
                    <a:pt x="713839" y="898073"/>
                  </a:cubicBezTo>
                  <a:cubicBezTo>
                    <a:pt x="709019" y="902358"/>
                    <a:pt x="702591" y="907179"/>
                    <a:pt x="702056" y="916284"/>
                  </a:cubicBezTo>
                  <a:close/>
                </a:path>
              </a:pathLst>
            </a:custGeom>
            <a:solidFill>
              <a:srgbClr val="FDC384"/>
            </a:solidFill>
            <a:ln w="534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10D5E1E-7B59-4F98-A106-44AEB9AFB392}"/>
                </a:ext>
              </a:extLst>
            </p:cNvPr>
            <p:cNvSpPr/>
            <p:nvPr/>
          </p:nvSpPr>
          <p:spPr>
            <a:xfrm>
              <a:off x="5884529" y="3749901"/>
              <a:ext cx="956122" cy="1310685"/>
            </a:xfrm>
            <a:custGeom>
              <a:avLst/>
              <a:gdLst>
                <a:gd name="connsiteX0" fmla="*/ 442990 w 956122"/>
                <a:gd name="connsiteY0" fmla="*/ 0 h 1310685"/>
                <a:gd name="connsiteX1" fmla="*/ 416744 w 956122"/>
                <a:gd name="connsiteY1" fmla="*/ 77666 h 1310685"/>
                <a:gd name="connsiteX2" fmla="*/ 349790 w 956122"/>
                <a:gd name="connsiteY2" fmla="*/ 188542 h 1310685"/>
                <a:gd name="connsiteX3" fmla="*/ 316581 w 956122"/>
                <a:gd name="connsiteY3" fmla="*/ 277456 h 1310685"/>
                <a:gd name="connsiteX4" fmla="*/ 302119 w 956122"/>
                <a:gd name="connsiteY4" fmla="*/ 366371 h 1310685"/>
                <a:gd name="connsiteX5" fmla="*/ 274266 w 956122"/>
                <a:gd name="connsiteY5" fmla="*/ 417791 h 1310685"/>
                <a:gd name="connsiteX6" fmla="*/ 267303 w 956122"/>
                <a:gd name="connsiteY6" fmla="*/ 512598 h 1310685"/>
                <a:gd name="connsiteX7" fmla="*/ 281765 w 956122"/>
                <a:gd name="connsiteY7" fmla="*/ 513133 h 1310685"/>
                <a:gd name="connsiteX8" fmla="*/ 372286 w 956122"/>
                <a:gd name="connsiteY8" fmla="*/ 447251 h 1310685"/>
                <a:gd name="connsiteX9" fmla="*/ 588681 w 956122"/>
                <a:gd name="connsiteY9" fmla="*/ 289776 h 1310685"/>
                <a:gd name="connsiteX10" fmla="*/ 783650 w 956122"/>
                <a:gd name="connsiteY10" fmla="*/ 146763 h 1310685"/>
                <a:gd name="connsiteX11" fmla="*/ 945946 w 956122"/>
                <a:gd name="connsiteY11" fmla="*/ 25710 h 1310685"/>
                <a:gd name="connsiteX12" fmla="*/ 956123 w 956122"/>
                <a:gd name="connsiteY12" fmla="*/ 25710 h 1310685"/>
                <a:gd name="connsiteX13" fmla="*/ 907380 w 956122"/>
                <a:gd name="connsiteY13" fmla="*/ 149976 h 1310685"/>
                <a:gd name="connsiteX14" fmla="*/ 761689 w 956122"/>
                <a:gd name="connsiteY14" fmla="*/ 521168 h 1310685"/>
                <a:gd name="connsiteX15" fmla="*/ 753655 w 956122"/>
                <a:gd name="connsiteY15" fmla="*/ 539379 h 1310685"/>
                <a:gd name="connsiteX16" fmla="*/ 737586 w 956122"/>
                <a:gd name="connsiteY16" fmla="*/ 433325 h 1310685"/>
                <a:gd name="connsiteX17" fmla="*/ 702234 w 956122"/>
                <a:gd name="connsiteY17" fmla="*/ 367442 h 1310685"/>
                <a:gd name="connsiteX18" fmla="*/ 680809 w 956122"/>
                <a:gd name="connsiteY18" fmla="*/ 365835 h 1310685"/>
                <a:gd name="connsiteX19" fmla="*/ 455309 w 956122"/>
                <a:gd name="connsiteY19" fmla="*/ 585443 h 1310685"/>
                <a:gd name="connsiteX20" fmla="*/ 275873 w 956122"/>
                <a:gd name="connsiteY20" fmla="*/ 847366 h 1310685"/>
                <a:gd name="connsiteX21" fmla="*/ 188566 w 956122"/>
                <a:gd name="connsiteY21" fmla="*/ 998414 h 1310685"/>
                <a:gd name="connsiteX22" fmla="*/ 113577 w 956122"/>
                <a:gd name="connsiteY22" fmla="*/ 1178921 h 1310685"/>
                <a:gd name="connsiteX23" fmla="*/ 57336 w 956122"/>
                <a:gd name="connsiteY23" fmla="*/ 1310686 h 1310685"/>
                <a:gd name="connsiteX24" fmla="*/ 64835 w 956122"/>
                <a:gd name="connsiteY24" fmla="*/ 1212666 h 1310685"/>
                <a:gd name="connsiteX25" fmla="*/ 97508 w 956122"/>
                <a:gd name="connsiteY25" fmla="*/ 839867 h 1310685"/>
                <a:gd name="connsiteX26" fmla="*/ 98044 w 956122"/>
                <a:gd name="connsiteY26" fmla="*/ 709709 h 1310685"/>
                <a:gd name="connsiteX27" fmla="*/ 116255 w 956122"/>
                <a:gd name="connsiteY27" fmla="*/ 596156 h 1310685"/>
                <a:gd name="connsiteX28" fmla="*/ 109828 w 956122"/>
                <a:gd name="connsiteY28" fmla="*/ 495458 h 1310685"/>
                <a:gd name="connsiteX29" fmla="*/ 93759 w 956122"/>
                <a:gd name="connsiteY29" fmla="*/ 465998 h 1310685"/>
                <a:gd name="connsiteX30" fmla="*/ 85189 w 956122"/>
                <a:gd name="connsiteY30" fmla="*/ 370120 h 1310685"/>
                <a:gd name="connsiteX31" fmla="*/ 19842 w 956122"/>
                <a:gd name="connsiteY31" fmla="*/ 418327 h 1310685"/>
                <a:gd name="connsiteX32" fmla="*/ 24 w 956122"/>
                <a:gd name="connsiteY32" fmla="*/ 281206 h 1310685"/>
                <a:gd name="connsiteX33" fmla="*/ 63764 w 956122"/>
                <a:gd name="connsiteY33" fmla="*/ 164974 h 1310685"/>
                <a:gd name="connsiteX34" fmla="*/ 192850 w 956122"/>
                <a:gd name="connsiteY34" fmla="*/ 107126 h 1310685"/>
                <a:gd name="connsiteX35" fmla="*/ 442990 w 956122"/>
                <a:gd name="connsiteY35" fmla="*/ 0 h 131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56122" h="1310685">
                  <a:moveTo>
                    <a:pt x="442990" y="0"/>
                  </a:moveTo>
                  <a:cubicBezTo>
                    <a:pt x="440847" y="28388"/>
                    <a:pt x="425849" y="51956"/>
                    <a:pt x="416744" y="77666"/>
                  </a:cubicBezTo>
                  <a:cubicBezTo>
                    <a:pt x="401746" y="118374"/>
                    <a:pt x="378714" y="155333"/>
                    <a:pt x="349790" y="188542"/>
                  </a:cubicBezTo>
                  <a:cubicBezTo>
                    <a:pt x="327294" y="214252"/>
                    <a:pt x="320330" y="244783"/>
                    <a:pt x="316581" y="277456"/>
                  </a:cubicBezTo>
                  <a:cubicBezTo>
                    <a:pt x="313367" y="307452"/>
                    <a:pt x="311225" y="337447"/>
                    <a:pt x="302119" y="366371"/>
                  </a:cubicBezTo>
                  <a:cubicBezTo>
                    <a:pt x="296227" y="385653"/>
                    <a:pt x="285515" y="402258"/>
                    <a:pt x="274266" y="417791"/>
                  </a:cubicBezTo>
                  <a:cubicBezTo>
                    <a:pt x="251234" y="448322"/>
                    <a:pt x="260876" y="480460"/>
                    <a:pt x="267303" y="512598"/>
                  </a:cubicBezTo>
                  <a:cubicBezTo>
                    <a:pt x="269981" y="524917"/>
                    <a:pt x="278016" y="515811"/>
                    <a:pt x="281765" y="513133"/>
                  </a:cubicBezTo>
                  <a:cubicBezTo>
                    <a:pt x="312296" y="491708"/>
                    <a:pt x="342291" y="469212"/>
                    <a:pt x="372286" y="447251"/>
                  </a:cubicBezTo>
                  <a:cubicBezTo>
                    <a:pt x="444596" y="394759"/>
                    <a:pt x="516906" y="342267"/>
                    <a:pt x="588681" y="289776"/>
                  </a:cubicBezTo>
                  <a:cubicBezTo>
                    <a:pt x="653492" y="242105"/>
                    <a:pt x="718839" y="194969"/>
                    <a:pt x="783650" y="146763"/>
                  </a:cubicBezTo>
                  <a:cubicBezTo>
                    <a:pt x="837749" y="106055"/>
                    <a:pt x="894526" y="69632"/>
                    <a:pt x="945946" y="25710"/>
                  </a:cubicBezTo>
                  <a:cubicBezTo>
                    <a:pt x="949159" y="23032"/>
                    <a:pt x="952373" y="17676"/>
                    <a:pt x="956123" y="25710"/>
                  </a:cubicBezTo>
                  <a:cubicBezTo>
                    <a:pt x="940054" y="66954"/>
                    <a:pt x="923449" y="108733"/>
                    <a:pt x="907380" y="149976"/>
                  </a:cubicBezTo>
                  <a:cubicBezTo>
                    <a:pt x="858638" y="273707"/>
                    <a:pt x="810432" y="397437"/>
                    <a:pt x="761689" y="521168"/>
                  </a:cubicBezTo>
                  <a:cubicBezTo>
                    <a:pt x="760082" y="525988"/>
                    <a:pt x="757940" y="530274"/>
                    <a:pt x="753655" y="539379"/>
                  </a:cubicBezTo>
                  <a:cubicBezTo>
                    <a:pt x="750441" y="500278"/>
                    <a:pt x="748834" y="465998"/>
                    <a:pt x="737586" y="433325"/>
                  </a:cubicBezTo>
                  <a:cubicBezTo>
                    <a:pt x="729016" y="409221"/>
                    <a:pt x="717232" y="387796"/>
                    <a:pt x="702234" y="367442"/>
                  </a:cubicBezTo>
                  <a:cubicBezTo>
                    <a:pt x="694736" y="357265"/>
                    <a:pt x="689915" y="357265"/>
                    <a:pt x="680809" y="365835"/>
                  </a:cubicBezTo>
                  <a:cubicBezTo>
                    <a:pt x="604750" y="438145"/>
                    <a:pt x="529762" y="511526"/>
                    <a:pt x="455309" y="585443"/>
                  </a:cubicBezTo>
                  <a:cubicBezTo>
                    <a:pt x="378714" y="662038"/>
                    <a:pt x="331579" y="757380"/>
                    <a:pt x="275873" y="847366"/>
                  </a:cubicBezTo>
                  <a:cubicBezTo>
                    <a:pt x="245342" y="896644"/>
                    <a:pt x="216418" y="947529"/>
                    <a:pt x="188566" y="998414"/>
                  </a:cubicBezTo>
                  <a:cubicBezTo>
                    <a:pt x="157499" y="1055726"/>
                    <a:pt x="138752" y="1118395"/>
                    <a:pt x="113577" y="1178921"/>
                  </a:cubicBezTo>
                  <a:cubicBezTo>
                    <a:pt x="95366" y="1222843"/>
                    <a:pt x="78226" y="1267300"/>
                    <a:pt x="57336" y="1310686"/>
                  </a:cubicBezTo>
                  <a:cubicBezTo>
                    <a:pt x="60014" y="1278013"/>
                    <a:pt x="61621" y="1245339"/>
                    <a:pt x="64835" y="1212666"/>
                  </a:cubicBezTo>
                  <a:cubicBezTo>
                    <a:pt x="75548" y="1088400"/>
                    <a:pt x="86796" y="964134"/>
                    <a:pt x="97508" y="839867"/>
                  </a:cubicBezTo>
                  <a:cubicBezTo>
                    <a:pt x="101258" y="796481"/>
                    <a:pt x="102865" y="753095"/>
                    <a:pt x="98044" y="709709"/>
                  </a:cubicBezTo>
                  <a:cubicBezTo>
                    <a:pt x="93223" y="670073"/>
                    <a:pt x="99651" y="632043"/>
                    <a:pt x="116255" y="596156"/>
                  </a:cubicBezTo>
                  <a:cubicBezTo>
                    <a:pt x="132860" y="560804"/>
                    <a:pt x="132324" y="528131"/>
                    <a:pt x="109828" y="495458"/>
                  </a:cubicBezTo>
                  <a:cubicBezTo>
                    <a:pt x="103400" y="486352"/>
                    <a:pt x="99651" y="475639"/>
                    <a:pt x="93759" y="465998"/>
                  </a:cubicBezTo>
                  <a:cubicBezTo>
                    <a:pt x="75548" y="436003"/>
                    <a:pt x="68584" y="405472"/>
                    <a:pt x="85189" y="370120"/>
                  </a:cubicBezTo>
                  <a:cubicBezTo>
                    <a:pt x="64299" y="385653"/>
                    <a:pt x="42874" y="401187"/>
                    <a:pt x="19842" y="418327"/>
                  </a:cubicBezTo>
                  <a:cubicBezTo>
                    <a:pt x="8058" y="372263"/>
                    <a:pt x="-512" y="327270"/>
                    <a:pt x="24" y="281206"/>
                  </a:cubicBezTo>
                  <a:cubicBezTo>
                    <a:pt x="559" y="231392"/>
                    <a:pt x="30019" y="197112"/>
                    <a:pt x="63764" y="164974"/>
                  </a:cubicBezTo>
                  <a:cubicBezTo>
                    <a:pt x="105007" y="141406"/>
                    <a:pt x="149464" y="125873"/>
                    <a:pt x="192850" y="107126"/>
                  </a:cubicBezTo>
                  <a:cubicBezTo>
                    <a:pt x="275337" y="70168"/>
                    <a:pt x="359431" y="35352"/>
                    <a:pt x="442990" y="0"/>
                  </a:cubicBezTo>
                  <a:close/>
                </a:path>
              </a:pathLst>
            </a:custGeom>
            <a:solidFill>
              <a:schemeClr val="accent2">
                <a:lumMod val="40000"/>
                <a:lumOff val="60000"/>
              </a:schemeClr>
            </a:solidFill>
            <a:ln w="534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584A934-E47D-405D-ADF1-24EA80E9F188}"/>
                </a:ext>
              </a:extLst>
            </p:cNvPr>
            <p:cNvSpPr/>
            <p:nvPr/>
          </p:nvSpPr>
          <p:spPr>
            <a:xfrm>
              <a:off x="6273955" y="2616331"/>
              <a:ext cx="862733" cy="858255"/>
            </a:xfrm>
            <a:custGeom>
              <a:avLst/>
              <a:gdLst>
                <a:gd name="connsiteX0" fmla="*/ 768628 w 862733"/>
                <a:gd name="connsiteY0" fmla="*/ 746309 h 858255"/>
                <a:gd name="connsiteX1" fmla="*/ 752560 w 862733"/>
                <a:gd name="connsiteY1" fmla="*/ 639183 h 858255"/>
                <a:gd name="connsiteX2" fmla="*/ 713459 w 862733"/>
                <a:gd name="connsiteY2" fmla="*/ 604903 h 858255"/>
                <a:gd name="connsiteX3" fmla="*/ 538308 w 862733"/>
                <a:gd name="connsiteY3" fmla="*/ 525094 h 858255"/>
                <a:gd name="connsiteX4" fmla="*/ 380297 w 862733"/>
                <a:gd name="connsiteY4" fmla="*/ 371368 h 858255"/>
                <a:gd name="connsiteX5" fmla="*/ 290847 w 862733"/>
                <a:gd name="connsiteY5" fmla="*/ 258350 h 858255"/>
                <a:gd name="connsiteX6" fmla="*/ 264601 w 862733"/>
                <a:gd name="connsiteY6" fmla="*/ 256208 h 858255"/>
                <a:gd name="connsiteX7" fmla="*/ 86236 w 862733"/>
                <a:gd name="connsiteY7" fmla="*/ 525094 h 858255"/>
                <a:gd name="connsiteX8" fmla="*/ 58384 w 862733"/>
                <a:gd name="connsiteY8" fmla="*/ 632220 h 858255"/>
                <a:gd name="connsiteX9" fmla="*/ 0 w 862733"/>
                <a:gd name="connsiteY9" fmla="*/ 491349 h 858255"/>
                <a:gd name="connsiteX10" fmla="*/ 5892 w 862733"/>
                <a:gd name="connsiteY10" fmla="*/ 481708 h 858255"/>
                <a:gd name="connsiteX11" fmla="*/ 15533 w 862733"/>
                <a:gd name="connsiteY11" fmla="*/ 387973 h 858255"/>
                <a:gd name="connsiteX12" fmla="*/ 64276 w 862733"/>
                <a:gd name="connsiteY12" fmla="*/ 243888 h 858255"/>
                <a:gd name="connsiteX13" fmla="*/ 136050 w 862733"/>
                <a:gd name="connsiteY13" fmla="*/ 145868 h 858255"/>
                <a:gd name="connsiteX14" fmla="*/ 298881 w 862733"/>
                <a:gd name="connsiteY14" fmla="*/ 44634 h 858255"/>
                <a:gd name="connsiteX15" fmla="*/ 361550 w 862733"/>
                <a:gd name="connsiteY15" fmla="*/ 19459 h 858255"/>
                <a:gd name="connsiteX16" fmla="*/ 492244 w 862733"/>
                <a:gd name="connsiteY16" fmla="*/ 4462 h 858255"/>
                <a:gd name="connsiteX17" fmla="*/ 675429 w 862733"/>
                <a:gd name="connsiteY17" fmla="*/ 91770 h 858255"/>
                <a:gd name="connsiteX18" fmla="*/ 817371 w 862733"/>
                <a:gd name="connsiteY18" fmla="*/ 261028 h 858255"/>
                <a:gd name="connsiteX19" fmla="*/ 848437 w 862733"/>
                <a:gd name="connsiteY19" fmla="*/ 356371 h 858255"/>
                <a:gd name="connsiteX20" fmla="*/ 861293 w 862733"/>
                <a:gd name="connsiteY20" fmla="*/ 514917 h 858255"/>
                <a:gd name="connsiteX21" fmla="*/ 845759 w 862733"/>
                <a:gd name="connsiteY21" fmla="*/ 669714 h 858255"/>
                <a:gd name="connsiteX22" fmla="*/ 822191 w 862733"/>
                <a:gd name="connsiteY22" fmla="*/ 754879 h 858255"/>
                <a:gd name="connsiteX23" fmla="*/ 765950 w 862733"/>
                <a:gd name="connsiteY23" fmla="*/ 842722 h 858255"/>
                <a:gd name="connsiteX24" fmla="*/ 744525 w 862733"/>
                <a:gd name="connsiteY24" fmla="*/ 858256 h 858255"/>
                <a:gd name="connsiteX25" fmla="*/ 768628 w 862733"/>
                <a:gd name="connsiteY25" fmla="*/ 746309 h 85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2733" h="858255">
                  <a:moveTo>
                    <a:pt x="768628" y="746309"/>
                  </a:moveTo>
                  <a:cubicBezTo>
                    <a:pt x="777199" y="703994"/>
                    <a:pt x="771842" y="676677"/>
                    <a:pt x="752560" y="639183"/>
                  </a:cubicBezTo>
                  <a:cubicBezTo>
                    <a:pt x="747203" y="629006"/>
                    <a:pt x="724171" y="608652"/>
                    <a:pt x="713459" y="604903"/>
                  </a:cubicBezTo>
                  <a:cubicBezTo>
                    <a:pt x="648112" y="584549"/>
                    <a:pt x="596156" y="563659"/>
                    <a:pt x="538308" y="525094"/>
                  </a:cubicBezTo>
                  <a:cubicBezTo>
                    <a:pt x="476175" y="483315"/>
                    <a:pt x="427433" y="427609"/>
                    <a:pt x="380297" y="371368"/>
                  </a:cubicBezTo>
                  <a:cubicBezTo>
                    <a:pt x="349230" y="334410"/>
                    <a:pt x="319771" y="296380"/>
                    <a:pt x="290847" y="258350"/>
                  </a:cubicBezTo>
                  <a:cubicBezTo>
                    <a:pt x="281206" y="245495"/>
                    <a:pt x="275849" y="244960"/>
                    <a:pt x="264601" y="256208"/>
                  </a:cubicBezTo>
                  <a:cubicBezTo>
                    <a:pt x="186935" y="333339"/>
                    <a:pt x="131229" y="425467"/>
                    <a:pt x="86236" y="525094"/>
                  </a:cubicBezTo>
                  <a:cubicBezTo>
                    <a:pt x="71239" y="558839"/>
                    <a:pt x="59455" y="593655"/>
                    <a:pt x="58384" y="632220"/>
                  </a:cubicBezTo>
                  <a:cubicBezTo>
                    <a:pt x="39101" y="585085"/>
                    <a:pt x="19283" y="537949"/>
                    <a:pt x="0" y="491349"/>
                  </a:cubicBezTo>
                  <a:cubicBezTo>
                    <a:pt x="3749" y="489207"/>
                    <a:pt x="6427" y="486529"/>
                    <a:pt x="5892" y="481708"/>
                  </a:cubicBezTo>
                  <a:cubicBezTo>
                    <a:pt x="2678" y="449570"/>
                    <a:pt x="10177" y="418504"/>
                    <a:pt x="15533" y="387973"/>
                  </a:cubicBezTo>
                  <a:cubicBezTo>
                    <a:pt x="24103" y="337624"/>
                    <a:pt x="39637" y="289417"/>
                    <a:pt x="64276" y="243888"/>
                  </a:cubicBezTo>
                  <a:cubicBezTo>
                    <a:pt x="83558" y="207466"/>
                    <a:pt x="107126" y="173721"/>
                    <a:pt x="136050" y="145868"/>
                  </a:cubicBezTo>
                  <a:cubicBezTo>
                    <a:pt x="182114" y="100875"/>
                    <a:pt x="228714" y="53740"/>
                    <a:pt x="298881" y="44634"/>
                  </a:cubicBezTo>
                  <a:cubicBezTo>
                    <a:pt x="320306" y="41956"/>
                    <a:pt x="340661" y="28030"/>
                    <a:pt x="361550" y="19459"/>
                  </a:cubicBezTo>
                  <a:cubicBezTo>
                    <a:pt x="403865" y="1248"/>
                    <a:pt x="445644" y="-5179"/>
                    <a:pt x="492244" y="4462"/>
                  </a:cubicBezTo>
                  <a:cubicBezTo>
                    <a:pt x="561340" y="18388"/>
                    <a:pt x="619723" y="51597"/>
                    <a:pt x="675429" y="91770"/>
                  </a:cubicBezTo>
                  <a:cubicBezTo>
                    <a:pt x="737026" y="136227"/>
                    <a:pt x="785233" y="191932"/>
                    <a:pt x="817371" y="261028"/>
                  </a:cubicBezTo>
                  <a:cubicBezTo>
                    <a:pt x="831297" y="291559"/>
                    <a:pt x="842010" y="323162"/>
                    <a:pt x="848437" y="356371"/>
                  </a:cubicBezTo>
                  <a:cubicBezTo>
                    <a:pt x="858079" y="408862"/>
                    <a:pt x="866113" y="461890"/>
                    <a:pt x="861293" y="514917"/>
                  </a:cubicBezTo>
                  <a:cubicBezTo>
                    <a:pt x="856472" y="566337"/>
                    <a:pt x="857007" y="618829"/>
                    <a:pt x="845759" y="669714"/>
                  </a:cubicBezTo>
                  <a:cubicBezTo>
                    <a:pt x="839332" y="698102"/>
                    <a:pt x="833440" y="728098"/>
                    <a:pt x="822191" y="754879"/>
                  </a:cubicBezTo>
                  <a:cubicBezTo>
                    <a:pt x="808265" y="788088"/>
                    <a:pt x="794874" y="809513"/>
                    <a:pt x="765950" y="842722"/>
                  </a:cubicBezTo>
                  <a:cubicBezTo>
                    <a:pt x="763808" y="845936"/>
                    <a:pt x="747739" y="858256"/>
                    <a:pt x="744525" y="858256"/>
                  </a:cubicBezTo>
                  <a:cubicBezTo>
                    <a:pt x="752560" y="823975"/>
                    <a:pt x="764343" y="778447"/>
                    <a:pt x="768628" y="746309"/>
                  </a:cubicBezTo>
                  <a:close/>
                </a:path>
              </a:pathLst>
            </a:custGeom>
            <a:solidFill>
              <a:srgbClr val="8D4E22"/>
            </a:solidFill>
            <a:ln w="534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0F532B4-E8A1-4AA4-B2D0-40A325FAD4E0}"/>
                </a:ext>
              </a:extLst>
            </p:cNvPr>
            <p:cNvSpPr/>
            <p:nvPr/>
          </p:nvSpPr>
          <p:spPr>
            <a:xfrm>
              <a:off x="4250808" y="5103753"/>
              <a:ext cx="452680" cy="446835"/>
            </a:xfrm>
            <a:custGeom>
              <a:avLst/>
              <a:gdLst>
                <a:gd name="connsiteX0" fmla="*/ 68098 w 452680"/>
                <a:gd name="connsiteY0" fmla="*/ 153945 h 446835"/>
                <a:gd name="connsiteX1" fmla="*/ 148443 w 452680"/>
                <a:gd name="connsiteY1" fmla="*/ 9860 h 446835"/>
                <a:gd name="connsiteX2" fmla="*/ 167190 w 452680"/>
                <a:gd name="connsiteY2" fmla="*/ 5575 h 446835"/>
                <a:gd name="connsiteX3" fmla="*/ 168261 w 452680"/>
                <a:gd name="connsiteY3" fmla="*/ 7182 h 446835"/>
                <a:gd name="connsiteX4" fmla="*/ 208969 w 452680"/>
                <a:gd name="connsiteY4" fmla="*/ 68780 h 446835"/>
                <a:gd name="connsiteX5" fmla="*/ 214325 w 452680"/>
                <a:gd name="connsiteY5" fmla="*/ 76814 h 446835"/>
                <a:gd name="connsiteX6" fmla="*/ 233608 w 452680"/>
                <a:gd name="connsiteY6" fmla="*/ 127163 h 446835"/>
                <a:gd name="connsiteX7" fmla="*/ 220217 w 452680"/>
                <a:gd name="connsiteY7" fmla="*/ 200545 h 446835"/>
                <a:gd name="connsiteX8" fmla="*/ 230394 w 452680"/>
                <a:gd name="connsiteY8" fmla="*/ 221434 h 446835"/>
                <a:gd name="connsiteX9" fmla="*/ 261996 w 452680"/>
                <a:gd name="connsiteY9" fmla="*/ 264285 h 446835"/>
                <a:gd name="connsiteX10" fmla="*/ 263603 w 452680"/>
                <a:gd name="connsiteY10" fmla="*/ 289995 h 446835"/>
                <a:gd name="connsiteX11" fmla="*/ 297348 w 452680"/>
                <a:gd name="connsiteY11" fmla="*/ 340880 h 446835"/>
                <a:gd name="connsiteX12" fmla="*/ 440361 w 452680"/>
                <a:gd name="connsiteY12" fmla="*/ 429258 h 446835"/>
                <a:gd name="connsiteX13" fmla="*/ 452680 w 452680"/>
                <a:gd name="connsiteY13" fmla="*/ 438900 h 446835"/>
                <a:gd name="connsiteX14" fmla="*/ 182188 w 452680"/>
                <a:gd name="connsiteY14" fmla="*/ 434615 h 446835"/>
                <a:gd name="connsiteX15" fmla="*/ 144158 w 452680"/>
                <a:gd name="connsiteY15" fmla="*/ 405691 h 446835"/>
                <a:gd name="connsiteX16" fmla="*/ 20963 w 452680"/>
                <a:gd name="connsiteY16" fmla="*/ 277675 h 446835"/>
                <a:gd name="connsiteX17" fmla="*/ 13464 w 452680"/>
                <a:gd name="connsiteY17" fmla="*/ 233218 h 446835"/>
                <a:gd name="connsiteX18" fmla="*/ 68098 w 452680"/>
                <a:gd name="connsiteY18" fmla="*/ 153945 h 44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680" h="446835">
                  <a:moveTo>
                    <a:pt x="68098" y="153945"/>
                  </a:moveTo>
                  <a:cubicBezTo>
                    <a:pt x="99701" y="108416"/>
                    <a:pt x="133981" y="64495"/>
                    <a:pt x="148443" y="9860"/>
                  </a:cubicBezTo>
                  <a:cubicBezTo>
                    <a:pt x="151657" y="-2459"/>
                    <a:pt x="158620" y="-2459"/>
                    <a:pt x="167190" y="5575"/>
                  </a:cubicBezTo>
                  <a:cubicBezTo>
                    <a:pt x="167726" y="6111"/>
                    <a:pt x="168261" y="6647"/>
                    <a:pt x="168261" y="7182"/>
                  </a:cubicBezTo>
                  <a:cubicBezTo>
                    <a:pt x="172546" y="33964"/>
                    <a:pt x="199863" y="45212"/>
                    <a:pt x="208969" y="68780"/>
                  </a:cubicBezTo>
                  <a:cubicBezTo>
                    <a:pt x="210040" y="71993"/>
                    <a:pt x="211647" y="75743"/>
                    <a:pt x="214325" y="76814"/>
                  </a:cubicBezTo>
                  <a:cubicBezTo>
                    <a:pt x="238964" y="86456"/>
                    <a:pt x="236822" y="107881"/>
                    <a:pt x="233608" y="127163"/>
                  </a:cubicBezTo>
                  <a:cubicBezTo>
                    <a:pt x="229323" y="151802"/>
                    <a:pt x="228787" y="176977"/>
                    <a:pt x="220217" y="200545"/>
                  </a:cubicBezTo>
                  <a:cubicBezTo>
                    <a:pt x="217003" y="209650"/>
                    <a:pt x="217539" y="217685"/>
                    <a:pt x="230394" y="221434"/>
                  </a:cubicBezTo>
                  <a:cubicBezTo>
                    <a:pt x="251819" y="226790"/>
                    <a:pt x="259854" y="243931"/>
                    <a:pt x="261996" y="264285"/>
                  </a:cubicBezTo>
                  <a:cubicBezTo>
                    <a:pt x="263068" y="272855"/>
                    <a:pt x="265210" y="281425"/>
                    <a:pt x="263603" y="289995"/>
                  </a:cubicBezTo>
                  <a:cubicBezTo>
                    <a:pt x="259318" y="317847"/>
                    <a:pt x="277530" y="329096"/>
                    <a:pt x="297348" y="340880"/>
                  </a:cubicBezTo>
                  <a:cubicBezTo>
                    <a:pt x="345555" y="369804"/>
                    <a:pt x="392690" y="399799"/>
                    <a:pt x="440361" y="429258"/>
                  </a:cubicBezTo>
                  <a:cubicBezTo>
                    <a:pt x="444646" y="431937"/>
                    <a:pt x="450002" y="433544"/>
                    <a:pt x="452680" y="438900"/>
                  </a:cubicBezTo>
                  <a:cubicBezTo>
                    <a:pt x="441432" y="456576"/>
                    <a:pt x="197721" y="439971"/>
                    <a:pt x="182188" y="434615"/>
                  </a:cubicBezTo>
                  <a:cubicBezTo>
                    <a:pt x="166654" y="429258"/>
                    <a:pt x="152192" y="421224"/>
                    <a:pt x="144158" y="405691"/>
                  </a:cubicBezTo>
                  <a:cubicBezTo>
                    <a:pt x="115769" y="350521"/>
                    <a:pt x="71312" y="311420"/>
                    <a:pt x="20963" y="277675"/>
                  </a:cubicBezTo>
                  <a:cubicBezTo>
                    <a:pt x="-2605" y="261606"/>
                    <a:pt x="-7961" y="260535"/>
                    <a:pt x="13464" y="233218"/>
                  </a:cubicBezTo>
                  <a:cubicBezTo>
                    <a:pt x="32211" y="208043"/>
                    <a:pt x="49351" y="180191"/>
                    <a:pt x="68098" y="153945"/>
                  </a:cubicBezTo>
                  <a:close/>
                </a:path>
              </a:pathLst>
            </a:custGeom>
            <a:solidFill>
              <a:srgbClr val="FDC383"/>
            </a:solidFill>
            <a:ln w="534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ABE4A52E-C235-4A76-A445-DB4C38C88E5A}"/>
                </a:ext>
              </a:extLst>
            </p:cNvPr>
            <p:cNvSpPr/>
            <p:nvPr/>
          </p:nvSpPr>
          <p:spPr>
            <a:xfrm>
              <a:off x="4661710" y="5542653"/>
              <a:ext cx="244401" cy="105465"/>
            </a:xfrm>
            <a:custGeom>
              <a:avLst/>
              <a:gdLst>
                <a:gd name="connsiteX0" fmla="*/ 0 w 244401"/>
                <a:gd name="connsiteY0" fmla="*/ 8034 h 105465"/>
                <a:gd name="connsiteX1" fmla="*/ 41243 w 244401"/>
                <a:gd name="connsiteY1" fmla="*/ 0 h 105465"/>
                <a:gd name="connsiteX2" fmla="*/ 82487 w 244401"/>
                <a:gd name="connsiteY2" fmla="*/ 28924 h 105465"/>
                <a:gd name="connsiteX3" fmla="*/ 148905 w 244401"/>
                <a:gd name="connsiteY3" fmla="*/ 50349 h 105465"/>
                <a:gd name="connsiteX4" fmla="*/ 244247 w 244401"/>
                <a:gd name="connsiteY4" fmla="*/ 41779 h 105465"/>
                <a:gd name="connsiteX5" fmla="*/ 244247 w 244401"/>
                <a:gd name="connsiteY5" fmla="*/ 60526 h 105465"/>
                <a:gd name="connsiteX6" fmla="*/ 243712 w 244401"/>
                <a:gd name="connsiteY6" fmla="*/ 72310 h 105465"/>
                <a:gd name="connsiteX7" fmla="*/ 183185 w 244401"/>
                <a:gd name="connsiteY7" fmla="*/ 104983 h 105465"/>
                <a:gd name="connsiteX8" fmla="*/ 50349 w 244401"/>
                <a:gd name="connsiteY8" fmla="*/ 77666 h 105465"/>
                <a:gd name="connsiteX9" fmla="*/ 0 w 244401"/>
                <a:gd name="connsiteY9" fmla="*/ 8034 h 1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01" h="105465">
                  <a:moveTo>
                    <a:pt x="0" y="8034"/>
                  </a:moveTo>
                  <a:cubicBezTo>
                    <a:pt x="13391" y="4285"/>
                    <a:pt x="25175" y="5356"/>
                    <a:pt x="41243" y="0"/>
                  </a:cubicBezTo>
                  <a:cubicBezTo>
                    <a:pt x="55705" y="5892"/>
                    <a:pt x="70703" y="18211"/>
                    <a:pt x="82487" y="28924"/>
                  </a:cubicBezTo>
                  <a:cubicBezTo>
                    <a:pt x="103376" y="47135"/>
                    <a:pt x="115696" y="53027"/>
                    <a:pt x="148905" y="50349"/>
                  </a:cubicBezTo>
                  <a:cubicBezTo>
                    <a:pt x="172473" y="47671"/>
                    <a:pt x="220679" y="44457"/>
                    <a:pt x="244247" y="41779"/>
                  </a:cubicBezTo>
                  <a:cubicBezTo>
                    <a:pt x="243712" y="64811"/>
                    <a:pt x="244783" y="46064"/>
                    <a:pt x="244247" y="60526"/>
                  </a:cubicBezTo>
                  <a:cubicBezTo>
                    <a:pt x="244247" y="64276"/>
                    <a:pt x="243712" y="68561"/>
                    <a:pt x="243712" y="72310"/>
                  </a:cubicBezTo>
                  <a:cubicBezTo>
                    <a:pt x="232999" y="100162"/>
                    <a:pt x="207289" y="103912"/>
                    <a:pt x="183185" y="104983"/>
                  </a:cubicBezTo>
                  <a:cubicBezTo>
                    <a:pt x="137121" y="107126"/>
                    <a:pt x="91057" y="102841"/>
                    <a:pt x="50349" y="77666"/>
                  </a:cubicBezTo>
                  <a:cubicBezTo>
                    <a:pt x="22496" y="61597"/>
                    <a:pt x="9641" y="36958"/>
                    <a:pt x="0" y="8034"/>
                  </a:cubicBezTo>
                  <a:close/>
                </a:path>
              </a:pathLst>
            </a:custGeom>
            <a:solidFill>
              <a:schemeClr val="accent2">
                <a:lumMod val="40000"/>
                <a:lumOff val="60000"/>
              </a:schemeClr>
            </a:solidFill>
            <a:ln w="534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3E2336D-3FDF-4192-96A3-F5E47EE0CC57}"/>
                </a:ext>
              </a:extLst>
            </p:cNvPr>
            <p:cNvSpPr/>
            <p:nvPr/>
          </p:nvSpPr>
          <p:spPr>
            <a:xfrm>
              <a:off x="5447103" y="5486257"/>
              <a:ext cx="496742" cy="509240"/>
            </a:xfrm>
            <a:custGeom>
              <a:avLst/>
              <a:gdLst>
                <a:gd name="connsiteX0" fmla="*/ 166956 w 496742"/>
                <a:gd name="connsiteY0" fmla="*/ 28008 h 509240"/>
                <a:gd name="connsiteX1" fmla="*/ 274082 w 496742"/>
                <a:gd name="connsiteY1" fmla="*/ 9797 h 509240"/>
                <a:gd name="connsiteX2" fmla="*/ 479764 w 496742"/>
                <a:gd name="connsiteY2" fmla="*/ 155 h 509240"/>
                <a:gd name="connsiteX3" fmla="*/ 496368 w 496742"/>
                <a:gd name="connsiteY3" fmla="*/ 18902 h 509240"/>
                <a:gd name="connsiteX4" fmla="*/ 464231 w 496742"/>
                <a:gd name="connsiteY4" fmla="*/ 347779 h 509240"/>
                <a:gd name="connsiteX5" fmla="*/ 448697 w 496742"/>
                <a:gd name="connsiteY5" fmla="*/ 495077 h 509240"/>
                <a:gd name="connsiteX6" fmla="*/ 436378 w 496742"/>
                <a:gd name="connsiteY6" fmla="*/ 507932 h 509240"/>
                <a:gd name="connsiteX7" fmla="*/ 222662 w 496742"/>
                <a:gd name="connsiteY7" fmla="*/ 504183 h 509240"/>
                <a:gd name="connsiteX8" fmla="*/ 105359 w 496742"/>
                <a:gd name="connsiteY8" fmla="*/ 485971 h 509240"/>
                <a:gd name="connsiteX9" fmla="*/ 7874 w 496742"/>
                <a:gd name="connsiteY9" fmla="*/ 431873 h 509240"/>
                <a:gd name="connsiteX10" fmla="*/ 375 w 496742"/>
                <a:gd name="connsiteY10" fmla="*/ 410448 h 509240"/>
                <a:gd name="connsiteX11" fmla="*/ 166956 w 496742"/>
                <a:gd name="connsiteY11" fmla="*/ 28008 h 5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6742" h="509240">
                  <a:moveTo>
                    <a:pt x="166956" y="28008"/>
                  </a:moveTo>
                  <a:cubicBezTo>
                    <a:pt x="172848" y="18902"/>
                    <a:pt x="272475" y="22651"/>
                    <a:pt x="274082" y="9797"/>
                  </a:cubicBezTo>
                  <a:cubicBezTo>
                    <a:pt x="342643" y="6583"/>
                    <a:pt x="411203" y="3904"/>
                    <a:pt x="479764" y="155"/>
                  </a:cubicBezTo>
                  <a:cubicBezTo>
                    <a:pt x="494762" y="-916"/>
                    <a:pt x="497975" y="3369"/>
                    <a:pt x="496368" y="18902"/>
                  </a:cubicBezTo>
                  <a:cubicBezTo>
                    <a:pt x="485120" y="128706"/>
                    <a:pt x="474943" y="237975"/>
                    <a:pt x="464231" y="347779"/>
                  </a:cubicBezTo>
                  <a:cubicBezTo>
                    <a:pt x="459410" y="397057"/>
                    <a:pt x="453518" y="445799"/>
                    <a:pt x="448697" y="495077"/>
                  </a:cubicBezTo>
                  <a:cubicBezTo>
                    <a:pt x="447626" y="504183"/>
                    <a:pt x="446019" y="507932"/>
                    <a:pt x="436378" y="507932"/>
                  </a:cubicBezTo>
                  <a:cubicBezTo>
                    <a:pt x="365139" y="510074"/>
                    <a:pt x="293900" y="510074"/>
                    <a:pt x="222662" y="504183"/>
                  </a:cubicBezTo>
                  <a:cubicBezTo>
                    <a:pt x="183025" y="500433"/>
                    <a:pt x="143924" y="496684"/>
                    <a:pt x="105359" y="485971"/>
                  </a:cubicBezTo>
                  <a:cubicBezTo>
                    <a:pt x="55545" y="472045"/>
                    <a:pt x="41619" y="470974"/>
                    <a:pt x="7874" y="431873"/>
                  </a:cubicBezTo>
                  <a:cubicBezTo>
                    <a:pt x="2518" y="425445"/>
                    <a:pt x="-1232" y="419553"/>
                    <a:pt x="375" y="410448"/>
                  </a:cubicBezTo>
                  <a:cubicBezTo>
                    <a:pt x="8945" y="362241"/>
                    <a:pt x="135890" y="85320"/>
                    <a:pt x="166956" y="28008"/>
                  </a:cubicBezTo>
                  <a:close/>
                </a:path>
              </a:pathLst>
            </a:custGeom>
            <a:solidFill>
              <a:schemeClr val="accent2">
                <a:lumMod val="40000"/>
                <a:lumOff val="60000"/>
              </a:schemeClr>
            </a:solidFill>
            <a:ln w="534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952BCE3-F3F7-4243-A710-305D2EDD75D9}"/>
                </a:ext>
              </a:extLst>
            </p:cNvPr>
            <p:cNvSpPr/>
            <p:nvPr/>
          </p:nvSpPr>
          <p:spPr>
            <a:xfrm>
              <a:off x="5446847" y="5069439"/>
              <a:ext cx="167246" cy="266076"/>
            </a:xfrm>
            <a:custGeom>
              <a:avLst/>
              <a:gdLst>
                <a:gd name="connsiteX0" fmla="*/ 631 w 167246"/>
                <a:gd name="connsiteY0" fmla="*/ 235394 h 266076"/>
                <a:gd name="connsiteX1" fmla="*/ 20449 w 167246"/>
                <a:gd name="connsiteY1" fmla="*/ 149158 h 266076"/>
                <a:gd name="connsiteX2" fmla="*/ 47767 w 167246"/>
                <a:gd name="connsiteY2" fmla="*/ 19000 h 266076"/>
                <a:gd name="connsiteX3" fmla="*/ 97044 w 167246"/>
                <a:gd name="connsiteY3" fmla="*/ 7752 h 266076"/>
                <a:gd name="connsiteX4" fmla="*/ 153285 w 167246"/>
                <a:gd name="connsiteY4" fmla="*/ 789 h 266076"/>
                <a:gd name="connsiteX5" fmla="*/ 166141 w 167246"/>
                <a:gd name="connsiteY5" fmla="*/ 15250 h 266076"/>
                <a:gd name="connsiteX6" fmla="*/ 127040 w 167246"/>
                <a:gd name="connsiteY6" fmla="*/ 251463 h 266076"/>
                <a:gd name="connsiteX7" fmla="*/ 104543 w 167246"/>
                <a:gd name="connsiteY7" fmla="*/ 264318 h 266076"/>
                <a:gd name="connsiteX8" fmla="*/ 631 w 167246"/>
                <a:gd name="connsiteY8" fmla="*/ 235394 h 26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46" h="266076">
                  <a:moveTo>
                    <a:pt x="631" y="235394"/>
                  </a:moveTo>
                  <a:cubicBezTo>
                    <a:pt x="-3654" y="203792"/>
                    <a:pt x="15093" y="178082"/>
                    <a:pt x="20449" y="149158"/>
                  </a:cubicBezTo>
                  <a:cubicBezTo>
                    <a:pt x="28484" y="105772"/>
                    <a:pt x="48302" y="64528"/>
                    <a:pt x="47767" y="19000"/>
                  </a:cubicBezTo>
                  <a:cubicBezTo>
                    <a:pt x="61157" y="2931"/>
                    <a:pt x="80975" y="12037"/>
                    <a:pt x="97044" y="7752"/>
                  </a:cubicBezTo>
                  <a:cubicBezTo>
                    <a:pt x="115256" y="2931"/>
                    <a:pt x="135074" y="4538"/>
                    <a:pt x="153285" y="789"/>
                  </a:cubicBezTo>
                  <a:cubicBezTo>
                    <a:pt x="168819" y="-2425"/>
                    <a:pt x="168283" y="4538"/>
                    <a:pt x="166141" y="15250"/>
                  </a:cubicBezTo>
                  <a:cubicBezTo>
                    <a:pt x="152750" y="93988"/>
                    <a:pt x="139895" y="172726"/>
                    <a:pt x="127040" y="251463"/>
                  </a:cubicBezTo>
                  <a:cubicBezTo>
                    <a:pt x="124362" y="263783"/>
                    <a:pt x="120077" y="269139"/>
                    <a:pt x="104543" y="264318"/>
                  </a:cubicBezTo>
                  <a:cubicBezTo>
                    <a:pt x="70799" y="253070"/>
                    <a:pt x="35447" y="245036"/>
                    <a:pt x="631" y="235394"/>
                  </a:cubicBezTo>
                  <a:close/>
                </a:path>
              </a:pathLst>
            </a:custGeom>
            <a:solidFill>
              <a:schemeClr val="accent2">
                <a:lumMod val="40000"/>
                <a:lumOff val="60000"/>
              </a:schemeClr>
            </a:solidFill>
            <a:ln w="534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EF3D505-FB64-4970-835B-89B6301BCB8B}"/>
                </a:ext>
              </a:extLst>
            </p:cNvPr>
            <p:cNvSpPr/>
            <p:nvPr/>
          </p:nvSpPr>
          <p:spPr>
            <a:xfrm>
              <a:off x="4881006" y="5093260"/>
              <a:ext cx="616552" cy="245796"/>
            </a:xfrm>
            <a:custGeom>
              <a:avLst/>
              <a:gdLst>
                <a:gd name="connsiteX0" fmla="*/ 616287 w 616552"/>
                <a:gd name="connsiteY0" fmla="*/ 0 h 245796"/>
                <a:gd name="connsiteX1" fmla="*/ 467381 w 616552"/>
                <a:gd name="connsiteY1" fmla="*/ 5356 h 245796"/>
                <a:gd name="connsiteX2" fmla="*/ 301336 w 616552"/>
                <a:gd name="connsiteY2" fmla="*/ 8570 h 245796"/>
                <a:gd name="connsiteX3" fmla="*/ 8347 w 616552"/>
                <a:gd name="connsiteY3" fmla="*/ 158546 h 245796"/>
                <a:gd name="connsiteX4" fmla="*/ 1919 w 616552"/>
                <a:gd name="connsiteY4" fmla="*/ 185864 h 245796"/>
                <a:gd name="connsiteX5" fmla="*/ 89227 w 616552"/>
                <a:gd name="connsiteY5" fmla="*/ 219073 h 245796"/>
                <a:gd name="connsiteX6" fmla="*/ 222599 w 616552"/>
                <a:gd name="connsiteY6" fmla="*/ 165510 h 245796"/>
                <a:gd name="connsiteX7" fmla="*/ 299194 w 616552"/>
                <a:gd name="connsiteY7" fmla="*/ 156939 h 245796"/>
                <a:gd name="connsiteX8" fmla="*/ 223134 w 616552"/>
                <a:gd name="connsiteY8" fmla="*/ 191755 h 245796"/>
                <a:gd name="connsiteX9" fmla="*/ 178141 w 616552"/>
                <a:gd name="connsiteY9" fmla="*/ 206217 h 245796"/>
                <a:gd name="connsiteX10" fmla="*/ 160466 w 616552"/>
                <a:gd name="connsiteY10" fmla="*/ 224964 h 245796"/>
                <a:gd name="connsiteX11" fmla="*/ 181891 w 616552"/>
                <a:gd name="connsiteY11" fmla="*/ 244783 h 245796"/>
                <a:gd name="connsiteX12" fmla="*/ 199567 w 616552"/>
                <a:gd name="connsiteY12" fmla="*/ 244783 h 245796"/>
                <a:gd name="connsiteX13" fmla="*/ 285267 w 616552"/>
                <a:gd name="connsiteY13" fmla="*/ 230856 h 245796"/>
                <a:gd name="connsiteX14" fmla="*/ 572365 w 616552"/>
                <a:gd name="connsiteY14" fmla="*/ 202468 h 245796"/>
                <a:gd name="connsiteX15" fmla="*/ 572365 w 616552"/>
                <a:gd name="connsiteY15" fmla="*/ 202468 h 245796"/>
                <a:gd name="connsiteX16" fmla="*/ 616287 w 616552"/>
                <a:gd name="connsiteY16" fmla="*/ 0 h 2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552" h="245796">
                  <a:moveTo>
                    <a:pt x="616287" y="0"/>
                  </a:moveTo>
                  <a:cubicBezTo>
                    <a:pt x="572901" y="0"/>
                    <a:pt x="511303" y="4821"/>
                    <a:pt x="467381" y="5356"/>
                  </a:cubicBezTo>
                  <a:cubicBezTo>
                    <a:pt x="412212" y="7499"/>
                    <a:pt x="356506" y="7499"/>
                    <a:pt x="301336" y="8570"/>
                  </a:cubicBezTo>
                  <a:cubicBezTo>
                    <a:pt x="178677" y="11784"/>
                    <a:pt x="90834" y="78738"/>
                    <a:pt x="8347" y="158546"/>
                  </a:cubicBezTo>
                  <a:cubicBezTo>
                    <a:pt x="848" y="166045"/>
                    <a:pt x="-2366" y="175151"/>
                    <a:pt x="1919" y="185864"/>
                  </a:cubicBezTo>
                  <a:cubicBezTo>
                    <a:pt x="16381" y="222822"/>
                    <a:pt x="53340" y="236748"/>
                    <a:pt x="89227" y="219073"/>
                  </a:cubicBezTo>
                  <a:cubicBezTo>
                    <a:pt x="132613" y="198183"/>
                    <a:pt x="173856" y="172473"/>
                    <a:pt x="222599" y="165510"/>
                  </a:cubicBezTo>
                  <a:cubicBezTo>
                    <a:pt x="246166" y="162296"/>
                    <a:pt x="268663" y="153190"/>
                    <a:pt x="299194" y="156939"/>
                  </a:cubicBezTo>
                  <a:cubicBezTo>
                    <a:pt x="271877" y="174080"/>
                    <a:pt x="247238" y="182650"/>
                    <a:pt x="223134" y="191755"/>
                  </a:cubicBezTo>
                  <a:cubicBezTo>
                    <a:pt x="208137" y="197112"/>
                    <a:pt x="192603" y="200861"/>
                    <a:pt x="178141" y="206217"/>
                  </a:cubicBezTo>
                  <a:cubicBezTo>
                    <a:pt x="169571" y="209431"/>
                    <a:pt x="159930" y="214252"/>
                    <a:pt x="160466" y="224964"/>
                  </a:cubicBezTo>
                  <a:cubicBezTo>
                    <a:pt x="161001" y="237820"/>
                    <a:pt x="171178" y="242105"/>
                    <a:pt x="181891" y="244783"/>
                  </a:cubicBezTo>
                  <a:cubicBezTo>
                    <a:pt x="187783" y="246390"/>
                    <a:pt x="193675" y="245854"/>
                    <a:pt x="199567" y="244783"/>
                  </a:cubicBezTo>
                  <a:cubicBezTo>
                    <a:pt x="227955" y="239962"/>
                    <a:pt x="256343" y="234070"/>
                    <a:pt x="285267" y="230856"/>
                  </a:cubicBezTo>
                  <a:cubicBezTo>
                    <a:pt x="376860" y="221751"/>
                    <a:pt x="561117" y="189613"/>
                    <a:pt x="572365" y="202468"/>
                  </a:cubicBezTo>
                  <a:cubicBezTo>
                    <a:pt x="572365" y="202468"/>
                    <a:pt x="572365" y="202468"/>
                    <a:pt x="572365" y="202468"/>
                  </a:cubicBezTo>
                  <a:cubicBezTo>
                    <a:pt x="583077" y="136586"/>
                    <a:pt x="620036" y="57312"/>
                    <a:pt x="616287" y="0"/>
                  </a:cubicBezTo>
                  <a:close/>
                </a:path>
              </a:pathLst>
            </a:custGeom>
            <a:solidFill>
              <a:srgbClr val="FDC484"/>
            </a:solidFill>
            <a:ln w="5345" cap="flat">
              <a:noFill/>
              <a:prstDash val="solid"/>
              <a:miter/>
            </a:ln>
          </p:spPr>
          <p:txBody>
            <a:bodyPr rtlCol="0" anchor="ctr"/>
            <a:lstStyle/>
            <a:p>
              <a:endParaRPr lang="en-US" dirty="0"/>
            </a:p>
          </p:txBody>
        </p:sp>
      </p:grpSp>
      <p:sp>
        <p:nvSpPr>
          <p:cNvPr id="25" name="TextBox 24">
            <a:extLst>
              <a:ext uri="{FF2B5EF4-FFF2-40B4-BE49-F238E27FC236}">
                <a16:creationId xmlns:a16="http://schemas.microsoft.com/office/drawing/2014/main" id="{D88966BF-F6D3-4EBB-95EB-22DB8CC4D7F7}"/>
              </a:ext>
            </a:extLst>
          </p:cNvPr>
          <p:cNvSpPr txBox="1"/>
          <p:nvPr/>
        </p:nvSpPr>
        <p:spPr>
          <a:xfrm>
            <a:off x="4990712" y="1022068"/>
            <a:ext cx="6936244" cy="5632311"/>
          </a:xfrm>
          <a:prstGeom prst="rect">
            <a:avLst/>
          </a:prstGeom>
          <a:solidFill>
            <a:schemeClr val="bg2">
              <a:lumMod val="90000"/>
            </a:schemeClr>
          </a:solidFill>
        </p:spPr>
        <p:txBody>
          <a:bodyPr wrap="square">
            <a:spAutoFit/>
          </a:bodyPr>
          <a:lstStyle/>
          <a:p>
            <a:pPr marL="342900" indent="-342900" algn="just" eaLnBrk="1" fontAlgn="auto" hangingPunct="1">
              <a:lnSpc>
                <a:spcPct val="100000"/>
              </a:lnSpc>
              <a:buFont typeface="+mj-lt"/>
              <a:buAutoNum type="arabicPeriod"/>
              <a:defRPr/>
            </a:pPr>
            <a:r>
              <a:rPr lang="id-ID" dirty="0">
                <a:latin typeface="Candara" panose="020E0502030303020204" pitchFamily="34" charset="0"/>
              </a:rPr>
              <a:t>menghadiri dan mengucapkan sumpah/janji PNS;</a:t>
            </a:r>
            <a:endParaRPr lang="en-US" dirty="0">
              <a:latin typeface="Candara" panose="020E0502030303020204" pitchFamily="34" charset="0"/>
            </a:endParaRPr>
          </a:p>
          <a:p>
            <a:pPr marL="342900" indent="-342900" algn="just" eaLnBrk="1" fontAlgn="auto" hangingPunct="1">
              <a:lnSpc>
                <a:spcPct val="100000"/>
              </a:lnSpc>
              <a:buFont typeface="+mj-lt"/>
              <a:buAutoNum type="arabicPeriod"/>
              <a:defRPr/>
            </a:pPr>
            <a:r>
              <a:rPr lang="id-ID" dirty="0">
                <a:latin typeface="Candara" panose="020E0502030303020204" pitchFamily="34" charset="0"/>
              </a:rPr>
              <a:t>menghadiri dan mengucapkan sumpah/janji jabatan;</a:t>
            </a:r>
          </a:p>
          <a:p>
            <a:pPr marL="342900" indent="-342900" algn="just" eaLnBrk="1" fontAlgn="auto" hangingPunct="1">
              <a:lnSpc>
                <a:spcPct val="100000"/>
              </a:lnSpc>
              <a:buFont typeface="+mj-lt"/>
              <a:buAutoNum type="arabicPeriod"/>
              <a:defRPr/>
            </a:pPr>
            <a:r>
              <a:rPr lang="id-ID" dirty="0">
                <a:latin typeface="Candara" panose="020E0502030303020204" pitchFamily="34" charset="0"/>
              </a:rPr>
              <a:t>mengutamakan kepentingan negara daripada kepentingan pribadi, seseorang, dan/atau golongan;</a:t>
            </a:r>
          </a:p>
          <a:p>
            <a:pPr marL="342900" indent="-342900" algn="just" eaLnBrk="1" fontAlgn="auto" hangingPunct="1">
              <a:lnSpc>
                <a:spcPct val="100000"/>
              </a:lnSpc>
              <a:buFont typeface="+mj-lt"/>
              <a:buAutoNum type="arabicPeriod"/>
              <a:defRPr/>
            </a:pPr>
            <a:r>
              <a:rPr lang="id-ID" dirty="0">
                <a:latin typeface="Candara" panose="020E0502030303020204" pitchFamily="34" charset="0"/>
              </a:rPr>
              <a:t>melaporkan dengan segera kepada atasannya apabila mengetahui ada hal yang dapat membahayakan keamanan negara atau merugikan keuangan negara;</a:t>
            </a:r>
          </a:p>
          <a:p>
            <a:pPr marL="342900" indent="-342900" algn="just" eaLnBrk="1" fontAlgn="auto" hangingPunct="1">
              <a:lnSpc>
                <a:spcPct val="100000"/>
              </a:lnSpc>
              <a:buFont typeface="+mj-lt"/>
              <a:buAutoNum type="arabicPeriod"/>
              <a:defRPr/>
            </a:pPr>
            <a:r>
              <a:rPr lang="id-ID" dirty="0">
                <a:latin typeface="Candara" panose="020E0502030303020204" pitchFamily="34" charset="0"/>
              </a:rPr>
              <a:t>melaporkan harta kekayaan kepada pejabat yang berwenang sesuai dengan ketentuan peraturan perundang-undangan;</a:t>
            </a:r>
          </a:p>
          <a:p>
            <a:pPr marL="342900" indent="-342900" algn="just" eaLnBrk="1" fontAlgn="auto" hangingPunct="1">
              <a:lnSpc>
                <a:spcPct val="100000"/>
              </a:lnSpc>
              <a:buFont typeface="+mj-lt"/>
              <a:buAutoNum type="arabicPeriod"/>
              <a:defRPr/>
            </a:pPr>
            <a:r>
              <a:rPr lang="en-AU" dirty="0">
                <a:latin typeface="Candara" panose="020E0502030303020204" pitchFamily="34" charset="0"/>
              </a:rPr>
              <a:t>m</a:t>
            </a:r>
            <a:r>
              <a:rPr lang="id-ID" dirty="0">
                <a:latin typeface="Candara" panose="020E0502030303020204" pitchFamily="34" charset="0"/>
              </a:rPr>
              <a:t>asuk Kerja dan menaati ketentuan jam kerja;</a:t>
            </a:r>
            <a:endParaRPr lang="en-AU" dirty="0">
              <a:latin typeface="Candara" panose="020E0502030303020204" pitchFamily="34" charset="0"/>
            </a:endParaRPr>
          </a:p>
          <a:p>
            <a:pPr marL="360363" algn="just" eaLnBrk="1" fontAlgn="auto" hangingPunct="1">
              <a:lnSpc>
                <a:spcPct val="100000"/>
              </a:lnSpc>
              <a:defRPr/>
            </a:pPr>
            <a:r>
              <a:rPr lang="en-AU" dirty="0">
                <a:latin typeface="Candara" panose="020E0502030303020204" pitchFamily="34" charset="0"/>
              </a:rPr>
              <a:t>(</a:t>
            </a:r>
            <a:r>
              <a:rPr lang="en-AU" dirty="0" err="1">
                <a:latin typeface="Candara" panose="020E0502030303020204" pitchFamily="34" charset="0"/>
              </a:rPr>
              <a:t>Pasal</a:t>
            </a:r>
            <a:r>
              <a:rPr lang="en-AU" dirty="0">
                <a:latin typeface="Candara" panose="020E0502030303020204" pitchFamily="34" charset="0"/>
              </a:rPr>
              <a:t> 15: </a:t>
            </a:r>
            <a:r>
              <a:rPr lang="en-AU" dirty="0" err="1">
                <a:latin typeface="Candara" panose="020E0502030303020204" pitchFamily="34" charset="0"/>
              </a:rPr>
              <a:t>dihitung</a:t>
            </a:r>
            <a:r>
              <a:rPr lang="en-AU" dirty="0">
                <a:latin typeface="Candara" panose="020E0502030303020204" pitchFamily="34" charset="0"/>
              </a:rPr>
              <a:t> </a:t>
            </a:r>
            <a:r>
              <a:rPr lang="en-AU" dirty="0" err="1">
                <a:latin typeface="Candara" panose="020E0502030303020204" pitchFamily="34" charset="0"/>
              </a:rPr>
              <a:t>secara</a:t>
            </a:r>
            <a:r>
              <a:rPr lang="en-AU" dirty="0">
                <a:latin typeface="Candara" panose="020E0502030303020204" pitchFamily="34" charset="0"/>
              </a:rPr>
              <a:t> </a:t>
            </a:r>
            <a:r>
              <a:rPr lang="en-AU" dirty="0" err="1">
                <a:latin typeface="Candara" panose="020E0502030303020204" pitchFamily="34" charset="0"/>
              </a:rPr>
              <a:t>kumulatif</a:t>
            </a:r>
            <a:r>
              <a:rPr lang="en-AU" dirty="0">
                <a:latin typeface="Candara" panose="020E0502030303020204" pitchFamily="34" charset="0"/>
              </a:rPr>
              <a:t>, dan </a:t>
            </a:r>
            <a:r>
              <a:rPr lang="en-AU" dirty="0" err="1">
                <a:latin typeface="Candara" panose="020E0502030303020204" pitchFamily="34" charset="0"/>
              </a:rPr>
              <a:t>diberhentikan</a:t>
            </a:r>
            <a:r>
              <a:rPr lang="en-AU" dirty="0">
                <a:latin typeface="Candara" panose="020E0502030303020204" pitchFamily="34" charset="0"/>
              </a:rPr>
              <a:t> </a:t>
            </a:r>
            <a:r>
              <a:rPr lang="en-AU" dirty="0" err="1">
                <a:latin typeface="Candara" panose="020E0502030303020204" pitchFamily="34" charset="0"/>
              </a:rPr>
              <a:t>pembayaran</a:t>
            </a:r>
            <a:r>
              <a:rPr lang="en-AU" dirty="0">
                <a:latin typeface="Candara" panose="020E0502030303020204" pitchFamily="34" charset="0"/>
              </a:rPr>
              <a:t> </a:t>
            </a:r>
            <a:r>
              <a:rPr lang="en-AU" dirty="0" err="1">
                <a:latin typeface="Candara" panose="020E0502030303020204" pitchFamily="34" charset="0"/>
              </a:rPr>
              <a:t>gaji</a:t>
            </a:r>
            <a:r>
              <a:rPr lang="en-AU" dirty="0">
                <a:latin typeface="Candara" panose="020E0502030303020204" pitchFamily="34" charset="0"/>
              </a:rPr>
              <a:t> </a:t>
            </a:r>
            <a:r>
              <a:rPr lang="en-AU" dirty="0" err="1">
                <a:latin typeface="Candara" panose="020E0502030303020204" pitchFamily="34" charset="0"/>
              </a:rPr>
              <a:t>nya</a:t>
            </a:r>
            <a:r>
              <a:rPr lang="en-AU" dirty="0">
                <a:latin typeface="Candara" panose="020E0502030303020204" pitchFamily="34" charset="0"/>
              </a:rPr>
              <a:t> </a:t>
            </a:r>
            <a:r>
              <a:rPr lang="en-AU" dirty="0" err="1">
                <a:latin typeface="Candara" panose="020E0502030303020204" pitchFamily="34" charset="0"/>
              </a:rPr>
              <a:t>sejak</a:t>
            </a:r>
            <a:r>
              <a:rPr lang="en-AU" dirty="0">
                <a:latin typeface="Candara" panose="020E0502030303020204" pitchFamily="34" charset="0"/>
              </a:rPr>
              <a:t> </a:t>
            </a:r>
            <a:r>
              <a:rPr lang="en-AU" dirty="0" err="1">
                <a:latin typeface="Candara" panose="020E0502030303020204" pitchFamily="34" charset="0"/>
              </a:rPr>
              <a:t>bulan</a:t>
            </a:r>
            <a:r>
              <a:rPr lang="en-AU" dirty="0">
                <a:latin typeface="Candara" panose="020E0502030303020204" pitchFamily="34" charset="0"/>
              </a:rPr>
              <a:t> </a:t>
            </a:r>
            <a:r>
              <a:rPr lang="en-AU" dirty="0" err="1">
                <a:latin typeface="Candara" panose="020E0502030303020204" pitchFamily="34" charset="0"/>
              </a:rPr>
              <a:t>berikutnya</a:t>
            </a:r>
            <a:r>
              <a:rPr lang="en-AU" dirty="0">
                <a:latin typeface="Candara" panose="020E0502030303020204" pitchFamily="34" charset="0"/>
              </a:rPr>
              <a:t> </a:t>
            </a:r>
            <a:r>
              <a:rPr lang="en-AU" dirty="0" err="1">
                <a:latin typeface="Candara" panose="020E0502030303020204" pitchFamily="34" charset="0"/>
              </a:rPr>
              <a:t>apabila</a:t>
            </a:r>
            <a:r>
              <a:rPr lang="en-AU" dirty="0">
                <a:latin typeface="Candara" panose="020E0502030303020204" pitchFamily="34" charset="0"/>
              </a:rPr>
              <a:t> </a:t>
            </a:r>
            <a:r>
              <a:rPr lang="en-AU" dirty="0" err="1">
                <a:latin typeface="Candara" panose="020E0502030303020204" pitchFamily="34" charset="0"/>
              </a:rPr>
              <a:t>tidak</a:t>
            </a:r>
            <a:r>
              <a:rPr lang="en-AU" dirty="0">
                <a:latin typeface="Candara" panose="020E0502030303020204" pitchFamily="34" charset="0"/>
              </a:rPr>
              <a:t> </a:t>
            </a:r>
            <a:r>
              <a:rPr lang="en-AU" dirty="0" err="1">
                <a:latin typeface="Candara" panose="020E0502030303020204" pitchFamily="34" charset="0"/>
              </a:rPr>
              <a:t>masuk</a:t>
            </a:r>
            <a:r>
              <a:rPr lang="en-AU" dirty="0">
                <a:latin typeface="Candara" panose="020E0502030303020204" pitchFamily="34" charset="0"/>
              </a:rPr>
              <a:t> </a:t>
            </a:r>
            <a:r>
              <a:rPr lang="en-AU" dirty="0" err="1">
                <a:latin typeface="Candara" panose="020E0502030303020204" pitchFamily="34" charset="0"/>
              </a:rPr>
              <a:t>secara</a:t>
            </a:r>
            <a:r>
              <a:rPr lang="en-AU" dirty="0">
                <a:latin typeface="Candara" panose="020E0502030303020204" pitchFamily="34" charset="0"/>
              </a:rPr>
              <a:t> </a:t>
            </a:r>
            <a:r>
              <a:rPr lang="en-AU" dirty="0" err="1">
                <a:latin typeface="Candara" panose="020E0502030303020204" pitchFamily="34" charset="0"/>
              </a:rPr>
              <a:t>terus</a:t>
            </a:r>
            <a:r>
              <a:rPr lang="en-AU" dirty="0">
                <a:latin typeface="Candara" panose="020E0502030303020204" pitchFamily="34" charset="0"/>
              </a:rPr>
              <a:t> </a:t>
            </a:r>
            <a:r>
              <a:rPr lang="en-AU" dirty="0" err="1">
                <a:latin typeface="Candara" panose="020E0502030303020204" pitchFamily="34" charset="0"/>
              </a:rPr>
              <a:t>menerus</a:t>
            </a:r>
            <a:r>
              <a:rPr lang="en-AU" dirty="0">
                <a:latin typeface="Candara" panose="020E0502030303020204" pitchFamily="34" charset="0"/>
              </a:rPr>
              <a:t> </a:t>
            </a:r>
            <a:r>
              <a:rPr lang="en-AU" dirty="0" err="1">
                <a:latin typeface="Candara" panose="020E0502030303020204" pitchFamily="34" charset="0"/>
              </a:rPr>
              <a:t>selama</a:t>
            </a:r>
            <a:r>
              <a:rPr lang="en-AU" dirty="0">
                <a:latin typeface="Candara" panose="020E0502030303020204" pitchFamily="34" charset="0"/>
              </a:rPr>
              <a:t> 10 </a:t>
            </a:r>
            <a:r>
              <a:rPr lang="en-AU" dirty="0" err="1">
                <a:latin typeface="Candara" panose="020E0502030303020204" pitchFamily="34" charset="0"/>
              </a:rPr>
              <a:t>hari</a:t>
            </a:r>
            <a:r>
              <a:rPr lang="en-AU" dirty="0">
                <a:latin typeface="Candara" panose="020E0502030303020204" pitchFamily="34" charset="0"/>
              </a:rPr>
              <a:t> </a:t>
            </a:r>
            <a:r>
              <a:rPr lang="en-AU" dirty="0" err="1">
                <a:latin typeface="Candara" panose="020E0502030303020204" pitchFamily="34" charset="0"/>
              </a:rPr>
              <a:t>kerja</a:t>
            </a:r>
            <a:r>
              <a:rPr lang="en-AU" dirty="0">
                <a:latin typeface="Candara" panose="020E0502030303020204" pitchFamily="34" charset="0"/>
              </a:rPr>
              <a:t>)</a:t>
            </a:r>
          </a:p>
          <a:p>
            <a:pPr marL="342900" indent="-342900" algn="just" eaLnBrk="1" fontAlgn="auto" hangingPunct="1">
              <a:lnSpc>
                <a:spcPct val="100000"/>
              </a:lnSpc>
              <a:buFont typeface="+mj-lt"/>
              <a:buAutoNum type="arabicPeriod"/>
              <a:defRPr/>
            </a:pPr>
            <a:r>
              <a:rPr lang="id-ID" dirty="0">
                <a:latin typeface="Candara" panose="020E0502030303020204" pitchFamily="34" charset="0"/>
              </a:rPr>
              <a:t>menggunakan</a:t>
            </a:r>
            <a:r>
              <a:rPr lang="en-AU" dirty="0">
                <a:latin typeface="Candara" panose="020E0502030303020204" pitchFamily="34" charset="0"/>
              </a:rPr>
              <a:t> </a:t>
            </a:r>
            <a:r>
              <a:rPr lang="id-ID" dirty="0">
                <a:latin typeface="Candara" panose="020E0502030303020204" pitchFamily="34" charset="0"/>
              </a:rPr>
              <a:t>dan</a:t>
            </a:r>
            <a:r>
              <a:rPr lang="en-US" dirty="0">
                <a:latin typeface="Candara" panose="020E0502030303020204" pitchFamily="34" charset="0"/>
              </a:rPr>
              <a:t> </a:t>
            </a:r>
            <a:r>
              <a:rPr lang="id-ID" dirty="0">
                <a:latin typeface="Candara" panose="020E0502030303020204" pitchFamily="34" charset="0"/>
              </a:rPr>
              <a:t>memelihara</a:t>
            </a:r>
            <a:r>
              <a:rPr lang="en-AU" dirty="0">
                <a:latin typeface="Candara" panose="020E0502030303020204" pitchFamily="34" charset="0"/>
              </a:rPr>
              <a:t> </a:t>
            </a:r>
            <a:r>
              <a:rPr lang="id-ID" dirty="0">
                <a:latin typeface="Candara" panose="020E0502030303020204" pitchFamily="34" charset="0"/>
              </a:rPr>
              <a:t>barang</a:t>
            </a:r>
            <a:r>
              <a:rPr lang="en-AU" dirty="0">
                <a:latin typeface="Candara" panose="020E0502030303020204" pitchFamily="34" charset="0"/>
              </a:rPr>
              <a:t> </a:t>
            </a:r>
            <a:r>
              <a:rPr lang="id-ID" dirty="0">
                <a:latin typeface="Candara" panose="020E0502030303020204" pitchFamily="34" charset="0"/>
              </a:rPr>
              <a:t>milik</a:t>
            </a:r>
            <a:r>
              <a:rPr lang="en-AU" dirty="0">
                <a:latin typeface="Candara" panose="020E0502030303020204" pitchFamily="34" charset="0"/>
              </a:rPr>
              <a:t> </a:t>
            </a:r>
            <a:r>
              <a:rPr lang="id-ID" dirty="0">
                <a:latin typeface="Candara" panose="020E0502030303020204" pitchFamily="34" charset="0"/>
              </a:rPr>
              <a:t>negara dengan sebaik-baiknya;</a:t>
            </a:r>
          </a:p>
          <a:p>
            <a:pPr marL="342900" indent="-342900" algn="just" eaLnBrk="1" fontAlgn="auto" hangingPunct="1">
              <a:lnSpc>
                <a:spcPct val="100000"/>
              </a:lnSpc>
              <a:buFont typeface="+mj-lt"/>
              <a:buAutoNum type="arabicPeriod"/>
              <a:defRPr/>
            </a:pPr>
            <a:r>
              <a:rPr lang="en-AU" dirty="0">
                <a:latin typeface="Candara" panose="020E0502030303020204" pitchFamily="34" charset="0"/>
              </a:rPr>
              <a:t>m</a:t>
            </a:r>
            <a:r>
              <a:rPr lang="id-ID" dirty="0">
                <a:latin typeface="Candara" panose="020E0502030303020204" pitchFamily="34" charset="0"/>
              </a:rPr>
              <a:t>emberikan</a:t>
            </a:r>
            <a:r>
              <a:rPr lang="en-AU" dirty="0">
                <a:latin typeface="Candara" panose="020E0502030303020204" pitchFamily="34" charset="0"/>
              </a:rPr>
              <a:t> </a:t>
            </a:r>
            <a:r>
              <a:rPr lang="id-ID" dirty="0">
                <a:latin typeface="Candara" panose="020E0502030303020204" pitchFamily="34" charset="0"/>
              </a:rPr>
              <a:t>kesempatan</a:t>
            </a:r>
            <a:r>
              <a:rPr lang="en-AU" dirty="0">
                <a:latin typeface="Candara" panose="020E0502030303020204" pitchFamily="34" charset="0"/>
              </a:rPr>
              <a:t> </a:t>
            </a:r>
            <a:r>
              <a:rPr lang="id-ID" dirty="0">
                <a:latin typeface="Candara" panose="020E0502030303020204" pitchFamily="34" charset="0"/>
              </a:rPr>
              <a:t>kepada</a:t>
            </a:r>
            <a:r>
              <a:rPr lang="en-AU" dirty="0">
                <a:latin typeface="Candara" panose="020E0502030303020204" pitchFamily="34" charset="0"/>
              </a:rPr>
              <a:t> </a:t>
            </a:r>
            <a:r>
              <a:rPr lang="id-ID" dirty="0">
                <a:latin typeface="Candara" panose="020E0502030303020204" pitchFamily="34" charset="0"/>
              </a:rPr>
              <a:t>bawahan</a:t>
            </a:r>
            <a:r>
              <a:rPr lang="en-AU" dirty="0">
                <a:latin typeface="Candara" panose="020E0502030303020204" pitchFamily="34" charset="0"/>
              </a:rPr>
              <a:t> </a:t>
            </a:r>
            <a:r>
              <a:rPr lang="id-ID" dirty="0">
                <a:latin typeface="Candara" panose="020E0502030303020204" pitchFamily="34" charset="0"/>
              </a:rPr>
              <a:t>untuk mengembangkan kompetensi; dan</a:t>
            </a:r>
          </a:p>
          <a:p>
            <a:pPr marL="342900" indent="-342900" algn="just" eaLnBrk="1" fontAlgn="auto" hangingPunct="1">
              <a:lnSpc>
                <a:spcPct val="100000"/>
              </a:lnSpc>
              <a:buFont typeface="+mj-lt"/>
              <a:buAutoNum type="arabicPeriod"/>
              <a:defRPr/>
            </a:pPr>
            <a:r>
              <a:rPr lang="id-ID" dirty="0">
                <a:latin typeface="Candara" panose="020E0502030303020204" pitchFamily="34" charset="0"/>
              </a:rPr>
              <a:t>menolak segala bentuk pemberian yang berkaitan dengan tugas dan fungsi kecuali penghasilan sesuai dengan ketentuan peraturan perundang-undangan.</a:t>
            </a:r>
          </a:p>
        </p:txBody>
      </p:sp>
      <p:sp>
        <p:nvSpPr>
          <p:cNvPr id="29" name="TextBox 28">
            <a:extLst>
              <a:ext uri="{FF2B5EF4-FFF2-40B4-BE49-F238E27FC236}">
                <a16:creationId xmlns:a16="http://schemas.microsoft.com/office/drawing/2014/main" id="{73C4166C-1FA1-4330-A095-5A3D04CCD1F0}"/>
              </a:ext>
            </a:extLst>
          </p:cNvPr>
          <p:cNvSpPr txBox="1"/>
          <p:nvPr/>
        </p:nvSpPr>
        <p:spPr>
          <a:xfrm>
            <a:off x="605695" y="212105"/>
            <a:ext cx="7380000" cy="648000"/>
          </a:xfrm>
          <a:prstGeom prst="rect">
            <a:avLst/>
          </a:prstGeom>
          <a:solidFill>
            <a:schemeClr val="bg2">
              <a:lumMod val="90000"/>
            </a:schemeClr>
          </a:solidFill>
        </p:spPr>
        <p:txBody>
          <a:bodyPr wrap="square">
            <a:spAutoFit/>
          </a:bodyPr>
          <a:lstStyle/>
          <a:p>
            <a:r>
              <a:rPr lang="en-AU" sz="2800" dirty="0" err="1">
                <a:latin typeface="Tw Cen MT Condensed Extra Bold" panose="020B0803020202020204" pitchFamily="34" charset="0"/>
              </a:rPr>
              <a:t>Selain</a:t>
            </a:r>
            <a:r>
              <a:rPr lang="en-AU" sz="2800" dirty="0">
                <a:latin typeface="Tw Cen MT Condensed Extra Bold" panose="020B0803020202020204" pitchFamily="34" charset="0"/>
              </a:rPr>
              <a:t> </a:t>
            </a:r>
            <a:r>
              <a:rPr lang="en-AU" sz="2800" dirty="0" err="1">
                <a:latin typeface="Tw Cen MT Condensed Extra Bold" panose="020B0803020202020204" pitchFamily="34" charset="0"/>
              </a:rPr>
              <a:t>memenuhi</a:t>
            </a:r>
            <a:r>
              <a:rPr lang="en-AU" sz="2800" dirty="0">
                <a:latin typeface="Tw Cen MT Condensed Extra Bold" panose="020B0803020202020204" pitchFamily="34" charset="0"/>
              </a:rPr>
              <a:t> </a:t>
            </a:r>
            <a:r>
              <a:rPr lang="en-AU" sz="2800" dirty="0" err="1">
                <a:latin typeface="Tw Cen MT Condensed Extra Bold" panose="020B0803020202020204" pitchFamily="34" charset="0"/>
              </a:rPr>
              <a:t>kewajiban</a:t>
            </a:r>
            <a:r>
              <a:rPr lang="en-AU" sz="2800" dirty="0">
                <a:latin typeface="Tw Cen MT Condensed Extra Bold" panose="020B0803020202020204" pitchFamily="34" charset="0"/>
              </a:rPr>
              <a:t> di </a:t>
            </a:r>
            <a:r>
              <a:rPr lang="en-AU" sz="2800" dirty="0" err="1">
                <a:latin typeface="Tw Cen MT Condensed Extra Bold" panose="020B0803020202020204" pitchFamily="34" charset="0"/>
              </a:rPr>
              <a:t>atas</a:t>
            </a:r>
            <a:r>
              <a:rPr lang="en-AU" sz="2800" dirty="0">
                <a:latin typeface="Tw Cen MT Condensed Extra Bold" panose="020B0803020202020204" pitchFamily="34" charset="0"/>
              </a:rPr>
              <a:t>, PNS juga </a:t>
            </a:r>
            <a:r>
              <a:rPr lang="en-AU" sz="2800" dirty="0" err="1">
                <a:latin typeface="Tw Cen MT Condensed Extra Bold" panose="020B0803020202020204" pitchFamily="34" charset="0"/>
              </a:rPr>
              <a:t>wajib</a:t>
            </a:r>
            <a:r>
              <a:rPr lang="en-AU" sz="2800" dirty="0">
                <a:latin typeface="Tw Cen MT Condensed Extra Bold" panose="020B0803020202020204" pitchFamily="34" charset="0"/>
              </a:rPr>
              <a:t>:</a:t>
            </a:r>
          </a:p>
        </p:txBody>
      </p:sp>
      <p:sp>
        <p:nvSpPr>
          <p:cNvPr id="24" name="TextBox 23">
            <a:extLst>
              <a:ext uri="{FF2B5EF4-FFF2-40B4-BE49-F238E27FC236}">
                <a16:creationId xmlns:a16="http://schemas.microsoft.com/office/drawing/2014/main" id="{EC26285B-3BF6-46A5-8B92-DAC01E96FC4C}"/>
              </a:ext>
            </a:extLst>
          </p:cNvPr>
          <p:cNvSpPr txBox="1"/>
          <p:nvPr/>
        </p:nvSpPr>
        <p:spPr>
          <a:xfrm>
            <a:off x="651364" y="1197151"/>
            <a:ext cx="1292039" cy="338554"/>
          </a:xfrm>
          <a:prstGeom prst="rect">
            <a:avLst/>
          </a:prstGeom>
          <a:solidFill>
            <a:schemeClr val="bg2">
              <a:lumMod val="90000"/>
            </a:schemeClr>
          </a:solidFill>
        </p:spPr>
        <p:txBody>
          <a:bodyPr wrap="square" rtlCol="0" anchor="ctr">
            <a:spAutoFit/>
          </a:bodyPr>
          <a:lstStyle/>
          <a:p>
            <a:pPr algn="ctr"/>
            <a:r>
              <a:rPr lang="en-AU" altLang="en-US" sz="1600" dirty="0">
                <a:latin typeface="Britannic Bold" panose="020B0903060703020204" pitchFamily="34" charset="0"/>
              </a:rPr>
              <a:t>PASAL 4</a:t>
            </a:r>
            <a:endParaRPr lang="ko-KR" altLang="en-US" sz="1600" dirty="0">
              <a:solidFill>
                <a:schemeClr val="tx1">
                  <a:lumMod val="75000"/>
                  <a:lumOff val="25000"/>
                </a:schemeClr>
              </a:solidFill>
              <a:latin typeface="Britannic Bold" panose="020B0903060703020204" pitchFamily="34" charset="0"/>
              <a:cs typeface="Arial" pitchFamily="34" charset="0"/>
            </a:endParaRPr>
          </a:p>
        </p:txBody>
      </p:sp>
    </p:spTree>
    <p:extLst>
      <p:ext uri="{BB962C8B-B14F-4D97-AF65-F5344CB8AC3E}">
        <p14:creationId xmlns:p14="http://schemas.microsoft.com/office/powerpoint/2010/main" val="141607146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58845" y="-10284"/>
            <a:ext cx="3839341" cy="707886"/>
          </a:xfrm>
          <a:prstGeom prst="rect">
            <a:avLst/>
          </a:prstGeom>
          <a:noFill/>
        </p:spPr>
        <p:txBody>
          <a:bodyPr wrap="square" rtlCol="0" anchor="ctr">
            <a:spAutoFit/>
          </a:bodyPr>
          <a:lstStyle/>
          <a:p>
            <a:pPr algn="r"/>
            <a:r>
              <a:rPr lang="en-US" altLang="ko-KR" sz="4000" dirty="0" err="1">
                <a:solidFill>
                  <a:schemeClr val="tx1">
                    <a:lumMod val="85000"/>
                    <a:lumOff val="15000"/>
                  </a:schemeClr>
                </a:solidFill>
                <a:latin typeface="Tw Cen MT Condensed Extra Bold" panose="020B0803020202020204" pitchFamily="34" charset="0"/>
                <a:cs typeface="Arial" pitchFamily="34" charset="0"/>
              </a:rPr>
              <a:t>Larangan</a:t>
            </a:r>
            <a:r>
              <a:rPr lang="en-US" altLang="ko-KR" sz="4000" dirty="0">
                <a:solidFill>
                  <a:schemeClr val="tx1">
                    <a:lumMod val="85000"/>
                    <a:lumOff val="15000"/>
                  </a:schemeClr>
                </a:solidFill>
                <a:latin typeface="Tw Cen MT Condensed Extra Bold" panose="020B0803020202020204" pitchFamily="34" charset="0"/>
                <a:cs typeface="Arial" pitchFamily="34" charset="0"/>
              </a:rPr>
              <a:t> </a:t>
            </a:r>
            <a:r>
              <a:rPr lang="en-US" altLang="ko-KR" sz="4000" dirty="0" err="1">
                <a:solidFill>
                  <a:schemeClr val="tx1">
                    <a:lumMod val="85000"/>
                    <a:lumOff val="15000"/>
                  </a:schemeClr>
                </a:solidFill>
                <a:latin typeface="Tw Cen MT Condensed Extra Bold" panose="020B0803020202020204" pitchFamily="34" charset="0"/>
                <a:cs typeface="Arial" pitchFamily="34" charset="0"/>
              </a:rPr>
              <a:t>Pasal</a:t>
            </a:r>
            <a:r>
              <a:rPr lang="en-US" altLang="ko-KR" sz="4000" dirty="0">
                <a:solidFill>
                  <a:schemeClr val="tx1">
                    <a:lumMod val="85000"/>
                    <a:lumOff val="15000"/>
                  </a:schemeClr>
                </a:solidFill>
                <a:latin typeface="Tw Cen MT Condensed Extra Bold" panose="020B0803020202020204" pitchFamily="34" charset="0"/>
                <a:cs typeface="Arial" pitchFamily="34" charset="0"/>
              </a:rPr>
              <a:t> 5</a:t>
            </a:r>
            <a:endParaRPr lang="ko-KR" altLang="en-US" sz="4000" dirty="0">
              <a:solidFill>
                <a:schemeClr val="tx1">
                  <a:lumMod val="85000"/>
                  <a:lumOff val="15000"/>
                </a:schemeClr>
              </a:solidFill>
              <a:latin typeface="Tw Cen MT Condensed Extra Bold" panose="020B0803020202020204" pitchFamily="34" charset="0"/>
              <a:cs typeface="Arial" pitchFamily="34" charset="0"/>
            </a:endParaRPr>
          </a:p>
        </p:txBody>
      </p:sp>
      <p:grpSp>
        <p:nvGrpSpPr>
          <p:cNvPr id="27" name="Group 26">
            <a:extLst>
              <a:ext uri="{FF2B5EF4-FFF2-40B4-BE49-F238E27FC236}">
                <a16:creationId xmlns:a16="http://schemas.microsoft.com/office/drawing/2014/main" id="{02B29345-9AC4-4A35-A8C3-C95BFBF0D3C6}"/>
              </a:ext>
            </a:extLst>
          </p:cNvPr>
          <p:cNvGrpSpPr/>
          <p:nvPr/>
        </p:nvGrpSpPr>
        <p:grpSpPr>
          <a:xfrm flipH="1">
            <a:off x="2353916" y="659523"/>
            <a:ext cx="4216378" cy="576000"/>
            <a:chOff x="5242342" y="580472"/>
            <a:chExt cx="4216378" cy="576000"/>
          </a:xfrm>
        </p:grpSpPr>
        <p:sp>
          <p:nvSpPr>
            <p:cNvPr id="70" name="TextBox 69">
              <a:extLst>
                <a:ext uri="{FF2B5EF4-FFF2-40B4-BE49-F238E27FC236}">
                  <a16:creationId xmlns:a16="http://schemas.microsoft.com/office/drawing/2014/main" id="{F27F738C-8170-4463-A41F-FD712E47E855}"/>
                </a:ext>
              </a:extLst>
            </p:cNvPr>
            <p:cNvSpPr txBox="1"/>
            <p:nvPr/>
          </p:nvSpPr>
          <p:spPr>
            <a:xfrm>
              <a:off x="5926812" y="659168"/>
              <a:ext cx="3531908" cy="338554"/>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menyalahgunakan wewenang</a:t>
              </a:r>
              <a:endParaRPr lang="en-AU" sz="1600" dirty="0">
                <a:latin typeface="Candara" panose="020E0502030303020204" pitchFamily="34" charset="0"/>
              </a:endParaRPr>
            </a:p>
          </p:txBody>
        </p:sp>
        <p:grpSp>
          <p:nvGrpSpPr>
            <p:cNvPr id="66" name="Group 65">
              <a:extLst>
                <a:ext uri="{FF2B5EF4-FFF2-40B4-BE49-F238E27FC236}">
                  <a16:creationId xmlns:a16="http://schemas.microsoft.com/office/drawing/2014/main" id="{B25E189F-2182-4BF8-A6D1-C73EA43575A9}"/>
                </a:ext>
              </a:extLst>
            </p:cNvPr>
            <p:cNvGrpSpPr/>
            <p:nvPr/>
          </p:nvGrpSpPr>
          <p:grpSpPr>
            <a:xfrm>
              <a:off x="5242342" y="580472"/>
              <a:ext cx="576000" cy="576000"/>
              <a:chOff x="5820853" y="537716"/>
              <a:chExt cx="576000" cy="576000"/>
            </a:xfrm>
          </p:grpSpPr>
          <p:sp>
            <p:nvSpPr>
              <p:cNvPr id="67" name="Oval 66">
                <a:extLst>
                  <a:ext uri="{FF2B5EF4-FFF2-40B4-BE49-F238E27FC236}">
                    <a16:creationId xmlns:a16="http://schemas.microsoft.com/office/drawing/2014/main" id="{2E0D5EC5-D3D0-4F68-8D83-CC45F2025F68}"/>
                  </a:ext>
                </a:extLst>
              </p:cNvPr>
              <p:cNvSpPr/>
              <p:nvPr/>
            </p:nvSpPr>
            <p:spPr>
              <a:xfrm>
                <a:off x="5820853" y="537716"/>
                <a:ext cx="576000" cy="576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8" name="TextBox 67">
                <a:extLst>
                  <a:ext uri="{FF2B5EF4-FFF2-40B4-BE49-F238E27FC236}">
                    <a16:creationId xmlns:a16="http://schemas.microsoft.com/office/drawing/2014/main" id="{96C58188-069D-4EF2-9FCB-DEED491C5451}"/>
                  </a:ext>
                </a:extLst>
              </p:cNvPr>
              <p:cNvSpPr txBox="1"/>
              <p:nvPr/>
            </p:nvSpPr>
            <p:spPr>
              <a:xfrm>
                <a:off x="5864152" y="630433"/>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1</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grpSp>
      </p:grpSp>
      <p:sp>
        <p:nvSpPr>
          <p:cNvPr id="19" name="Oval 18">
            <a:extLst>
              <a:ext uri="{FF2B5EF4-FFF2-40B4-BE49-F238E27FC236}">
                <a16:creationId xmlns:a16="http://schemas.microsoft.com/office/drawing/2014/main" id="{8E5E9BDA-ADBA-44E1-A868-BD140F20C7A5}"/>
              </a:ext>
            </a:extLst>
          </p:cNvPr>
          <p:cNvSpPr/>
          <p:nvPr/>
        </p:nvSpPr>
        <p:spPr>
          <a:xfrm flipH="1">
            <a:off x="5414262" y="1357119"/>
            <a:ext cx="576000" cy="5760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0" name="TextBox 19">
            <a:extLst>
              <a:ext uri="{FF2B5EF4-FFF2-40B4-BE49-F238E27FC236}">
                <a16:creationId xmlns:a16="http://schemas.microsoft.com/office/drawing/2014/main" id="{73528400-D3FA-45E4-8E7D-4BEF0C17E1A6}"/>
              </a:ext>
            </a:extLst>
          </p:cNvPr>
          <p:cNvSpPr txBox="1"/>
          <p:nvPr/>
        </p:nvSpPr>
        <p:spPr>
          <a:xfrm flipH="1">
            <a:off x="5457561" y="1449836"/>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2</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1" name="Oval 20">
            <a:extLst>
              <a:ext uri="{FF2B5EF4-FFF2-40B4-BE49-F238E27FC236}">
                <a16:creationId xmlns:a16="http://schemas.microsoft.com/office/drawing/2014/main" id="{FFE4CB81-9588-4587-93E6-4085BE5306DB}"/>
              </a:ext>
            </a:extLst>
          </p:cNvPr>
          <p:cNvSpPr/>
          <p:nvPr/>
        </p:nvSpPr>
        <p:spPr>
          <a:xfrm flipH="1">
            <a:off x="5045100" y="2166816"/>
            <a:ext cx="576000" cy="5760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2" name="TextBox 21">
            <a:extLst>
              <a:ext uri="{FF2B5EF4-FFF2-40B4-BE49-F238E27FC236}">
                <a16:creationId xmlns:a16="http://schemas.microsoft.com/office/drawing/2014/main" id="{1BCC85EF-4D56-41B7-BC8D-755B10EF8BBD}"/>
              </a:ext>
            </a:extLst>
          </p:cNvPr>
          <p:cNvSpPr txBox="1"/>
          <p:nvPr/>
        </p:nvSpPr>
        <p:spPr>
          <a:xfrm flipH="1">
            <a:off x="5088399" y="2259533"/>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3</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3" name="Oval 22">
            <a:extLst>
              <a:ext uri="{FF2B5EF4-FFF2-40B4-BE49-F238E27FC236}">
                <a16:creationId xmlns:a16="http://schemas.microsoft.com/office/drawing/2014/main" id="{CF214774-EA58-4BAA-A80D-DBD3E97D4474}"/>
              </a:ext>
            </a:extLst>
          </p:cNvPr>
          <p:cNvSpPr/>
          <p:nvPr/>
        </p:nvSpPr>
        <p:spPr>
          <a:xfrm flipH="1">
            <a:off x="4621764" y="2956034"/>
            <a:ext cx="576000" cy="576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4" name="TextBox 23">
            <a:extLst>
              <a:ext uri="{FF2B5EF4-FFF2-40B4-BE49-F238E27FC236}">
                <a16:creationId xmlns:a16="http://schemas.microsoft.com/office/drawing/2014/main" id="{121F7A3A-FACE-4CCE-9E65-997142087905}"/>
              </a:ext>
            </a:extLst>
          </p:cNvPr>
          <p:cNvSpPr txBox="1"/>
          <p:nvPr/>
        </p:nvSpPr>
        <p:spPr>
          <a:xfrm flipH="1">
            <a:off x="4665063" y="3048751"/>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4</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5" name="Oval 24">
            <a:extLst>
              <a:ext uri="{FF2B5EF4-FFF2-40B4-BE49-F238E27FC236}">
                <a16:creationId xmlns:a16="http://schemas.microsoft.com/office/drawing/2014/main" id="{257AB795-A447-4764-9586-76623DDC59A7}"/>
              </a:ext>
            </a:extLst>
          </p:cNvPr>
          <p:cNvSpPr/>
          <p:nvPr/>
        </p:nvSpPr>
        <p:spPr>
          <a:xfrm flipH="1">
            <a:off x="5134439" y="3819870"/>
            <a:ext cx="576000" cy="5760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6" name="TextBox 25">
            <a:extLst>
              <a:ext uri="{FF2B5EF4-FFF2-40B4-BE49-F238E27FC236}">
                <a16:creationId xmlns:a16="http://schemas.microsoft.com/office/drawing/2014/main" id="{3B3C6D7A-E0B9-4663-84AB-A758F6225E91}"/>
              </a:ext>
            </a:extLst>
          </p:cNvPr>
          <p:cNvSpPr txBox="1"/>
          <p:nvPr/>
        </p:nvSpPr>
        <p:spPr>
          <a:xfrm flipH="1">
            <a:off x="5177738" y="3912587"/>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5</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8" name="Oval 27">
            <a:extLst>
              <a:ext uri="{FF2B5EF4-FFF2-40B4-BE49-F238E27FC236}">
                <a16:creationId xmlns:a16="http://schemas.microsoft.com/office/drawing/2014/main" id="{808FDA0E-357A-40D2-9811-BEADCB3808D8}"/>
              </a:ext>
            </a:extLst>
          </p:cNvPr>
          <p:cNvSpPr/>
          <p:nvPr/>
        </p:nvSpPr>
        <p:spPr>
          <a:xfrm flipH="1">
            <a:off x="5658963" y="4864425"/>
            <a:ext cx="576000" cy="576000"/>
          </a:xfrm>
          <a:prstGeom prst="ellipse">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TextBox 28">
            <a:extLst>
              <a:ext uri="{FF2B5EF4-FFF2-40B4-BE49-F238E27FC236}">
                <a16:creationId xmlns:a16="http://schemas.microsoft.com/office/drawing/2014/main" id="{A4321E33-40B3-46A5-9834-AF5CCAF8CFE6}"/>
              </a:ext>
            </a:extLst>
          </p:cNvPr>
          <p:cNvSpPr txBox="1"/>
          <p:nvPr/>
        </p:nvSpPr>
        <p:spPr>
          <a:xfrm flipH="1">
            <a:off x="5702262" y="4957142"/>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6</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30" name="Oval 29">
            <a:extLst>
              <a:ext uri="{FF2B5EF4-FFF2-40B4-BE49-F238E27FC236}">
                <a16:creationId xmlns:a16="http://schemas.microsoft.com/office/drawing/2014/main" id="{90364101-F2CF-468A-A6BB-D905DAD9AF9B}"/>
              </a:ext>
            </a:extLst>
          </p:cNvPr>
          <p:cNvSpPr/>
          <p:nvPr/>
        </p:nvSpPr>
        <p:spPr>
          <a:xfrm flipH="1">
            <a:off x="6282294" y="5782978"/>
            <a:ext cx="576000" cy="576000"/>
          </a:xfrm>
          <a:prstGeom prst="ellipse">
            <a:avLst/>
          </a:prstGeom>
          <a:noFill/>
          <a:ln w="38100">
            <a:solidFill>
              <a:srgbClr val="F1D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1" name="TextBox 30">
            <a:extLst>
              <a:ext uri="{FF2B5EF4-FFF2-40B4-BE49-F238E27FC236}">
                <a16:creationId xmlns:a16="http://schemas.microsoft.com/office/drawing/2014/main" id="{5577DC5E-8EC4-492D-BCBC-6715C59EC5E1}"/>
              </a:ext>
            </a:extLst>
          </p:cNvPr>
          <p:cNvSpPr txBox="1"/>
          <p:nvPr/>
        </p:nvSpPr>
        <p:spPr>
          <a:xfrm flipH="1">
            <a:off x="6325593" y="5875695"/>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7</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33" name="TextBox 32">
            <a:extLst>
              <a:ext uri="{FF2B5EF4-FFF2-40B4-BE49-F238E27FC236}">
                <a16:creationId xmlns:a16="http://schemas.microsoft.com/office/drawing/2014/main" id="{063762C0-A3C8-4E78-8B66-45D0037995D0}"/>
              </a:ext>
            </a:extLst>
          </p:cNvPr>
          <p:cNvSpPr txBox="1"/>
          <p:nvPr/>
        </p:nvSpPr>
        <p:spPr>
          <a:xfrm flipH="1">
            <a:off x="318051" y="1115702"/>
            <a:ext cx="4992284" cy="1077218"/>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menjadi perantara untuk mendapatkan keuntungan pribadi dan/atau orang lain dengan menggunakan kewenangan orang lain yang diduga terjadi konflik kepentingan dengan jabatan</a:t>
            </a:r>
            <a:endParaRPr lang="en-AU" sz="1600" dirty="0">
              <a:latin typeface="Candara" panose="020E0502030303020204" pitchFamily="34" charset="0"/>
            </a:endParaRPr>
          </a:p>
        </p:txBody>
      </p:sp>
      <p:sp>
        <p:nvSpPr>
          <p:cNvPr id="34" name="TextBox 33">
            <a:extLst>
              <a:ext uri="{FF2B5EF4-FFF2-40B4-BE49-F238E27FC236}">
                <a16:creationId xmlns:a16="http://schemas.microsoft.com/office/drawing/2014/main" id="{6BDCE581-AF86-44A6-8C2D-C4AEA39924BB}"/>
              </a:ext>
            </a:extLst>
          </p:cNvPr>
          <p:cNvSpPr txBox="1"/>
          <p:nvPr/>
        </p:nvSpPr>
        <p:spPr>
          <a:xfrm flipH="1">
            <a:off x="39764" y="2231849"/>
            <a:ext cx="4920633" cy="338554"/>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menjadi pegawai atau bekerja untuk negara lain</a:t>
            </a:r>
            <a:endParaRPr lang="en-AU" sz="1600" dirty="0">
              <a:latin typeface="Candara" panose="020E0502030303020204" pitchFamily="34" charset="0"/>
            </a:endParaRPr>
          </a:p>
        </p:txBody>
      </p:sp>
      <p:sp>
        <p:nvSpPr>
          <p:cNvPr id="35" name="TextBox 34">
            <a:extLst>
              <a:ext uri="{FF2B5EF4-FFF2-40B4-BE49-F238E27FC236}">
                <a16:creationId xmlns:a16="http://schemas.microsoft.com/office/drawing/2014/main" id="{54995C07-C25F-48D7-97D4-3BD48A4C393C}"/>
              </a:ext>
            </a:extLst>
          </p:cNvPr>
          <p:cNvSpPr txBox="1"/>
          <p:nvPr/>
        </p:nvSpPr>
        <p:spPr>
          <a:xfrm flipH="1">
            <a:off x="295330" y="2827249"/>
            <a:ext cx="4215436" cy="830997"/>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bekerja pada lembaga atau organisasi internasional tanpa izin atau tanpa ditugaskan oleh Pejabat Pembina Kepegawaian</a:t>
            </a:r>
            <a:endParaRPr lang="en-AU" sz="1600" dirty="0">
              <a:latin typeface="Candara" panose="020E0502030303020204" pitchFamily="34" charset="0"/>
            </a:endParaRPr>
          </a:p>
        </p:txBody>
      </p:sp>
      <p:sp>
        <p:nvSpPr>
          <p:cNvPr id="38" name="TextBox 37">
            <a:extLst>
              <a:ext uri="{FF2B5EF4-FFF2-40B4-BE49-F238E27FC236}">
                <a16:creationId xmlns:a16="http://schemas.microsoft.com/office/drawing/2014/main" id="{0E5A8656-3AD4-4903-8B06-6A77ED0C8A8D}"/>
              </a:ext>
            </a:extLst>
          </p:cNvPr>
          <p:cNvSpPr txBox="1"/>
          <p:nvPr/>
        </p:nvSpPr>
        <p:spPr>
          <a:xfrm flipH="1">
            <a:off x="484648" y="3752283"/>
            <a:ext cx="4475742" cy="830997"/>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bekerja pada perusahaan asing, konsultan asing, atau lembaga swadaya masyarakat asing kecuali ditugaskan oleh Pejabat Pembina Kepegawaian</a:t>
            </a:r>
            <a:endParaRPr lang="en-AU" sz="1600" dirty="0">
              <a:latin typeface="Candara" panose="020E0502030303020204" pitchFamily="34" charset="0"/>
            </a:endParaRPr>
          </a:p>
        </p:txBody>
      </p:sp>
      <p:sp>
        <p:nvSpPr>
          <p:cNvPr id="39" name="TextBox 38">
            <a:extLst>
              <a:ext uri="{FF2B5EF4-FFF2-40B4-BE49-F238E27FC236}">
                <a16:creationId xmlns:a16="http://schemas.microsoft.com/office/drawing/2014/main" id="{2D287D79-2A1B-49CA-B887-1B68FEF3ECFC}"/>
              </a:ext>
            </a:extLst>
          </p:cNvPr>
          <p:cNvSpPr txBox="1"/>
          <p:nvPr/>
        </p:nvSpPr>
        <p:spPr>
          <a:xfrm flipH="1">
            <a:off x="536928" y="4654133"/>
            <a:ext cx="4920633" cy="1077218"/>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memiliki, menjual, membeli, menggadaikan, menyewakan, atau meminjamkan barang baik bergerak atau tidak bergerak, dokumen, atau surat berharga milik negara secara tidak sah</a:t>
            </a:r>
            <a:endParaRPr lang="en-AU" sz="1600" dirty="0">
              <a:latin typeface="Candara" panose="020E0502030303020204" pitchFamily="34" charset="0"/>
            </a:endParaRPr>
          </a:p>
        </p:txBody>
      </p:sp>
      <p:sp>
        <p:nvSpPr>
          <p:cNvPr id="40" name="TextBox 39">
            <a:extLst>
              <a:ext uri="{FF2B5EF4-FFF2-40B4-BE49-F238E27FC236}">
                <a16:creationId xmlns:a16="http://schemas.microsoft.com/office/drawing/2014/main" id="{7B32E73B-D88A-4578-B599-C92E1E98324E}"/>
              </a:ext>
            </a:extLst>
          </p:cNvPr>
          <p:cNvSpPr txBox="1"/>
          <p:nvPr/>
        </p:nvSpPr>
        <p:spPr>
          <a:xfrm flipH="1">
            <a:off x="1927094" y="5865897"/>
            <a:ext cx="4215436" cy="338554"/>
          </a:xfrm>
          <a:prstGeom prst="rect">
            <a:avLst/>
          </a:prstGeom>
          <a:noFill/>
        </p:spPr>
        <p:txBody>
          <a:bodyPr wrap="square" lIns="108000" rIns="108000" rtlCol="0">
            <a:spAutoFit/>
          </a:bodyPr>
          <a:lstStyle/>
          <a:p>
            <a:pPr lvl="0" algn="r"/>
            <a:r>
              <a:rPr lang="en-AU" altLang="en-US" sz="1600" noProof="1"/>
              <a:t>melakukan pungutan di luar ketentuan</a:t>
            </a:r>
            <a:endParaRPr lang="en-AU" sz="1600" dirty="0">
              <a:latin typeface="Candara" panose="020E0502030303020204" pitchFamily="34" charset="0"/>
            </a:endParaRPr>
          </a:p>
        </p:txBody>
      </p:sp>
    </p:spTree>
    <p:extLst>
      <p:ext uri="{BB962C8B-B14F-4D97-AF65-F5344CB8AC3E}">
        <p14:creationId xmlns:p14="http://schemas.microsoft.com/office/powerpoint/2010/main" val="22472952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58845" y="-10284"/>
            <a:ext cx="3839341" cy="707886"/>
          </a:xfrm>
          <a:prstGeom prst="rect">
            <a:avLst/>
          </a:prstGeom>
          <a:noFill/>
        </p:spPr>
        <p:txBody>
          <a:bodyPr wrap="square" rtlCol="0" anchor="ctr">
            <a:spAutoFit/>
          </a:bodyPr>
          <a:lstStyle/>
          <a:p>
            <a:pPr algn="r"/>
            <a:r>
              <a:rPr lang="en-US" altLang="ko-KR" sz="4000" dirty="0" err="1">
                <a:solidFill>
                  <a:schemeClr val="tx1">
                    <a:lumMod val="85000"/>
                    <a:lumOff val="15000"/>
                  </a:schemeClr>
                </a:solidFill>
                <a:latin typeface="Tw Cen MT Condensed Extra Bold" panose="020B0803020202020204" pitchFamily="34" charset="0"/>
                <a:cs typeface="Arial" pitchFamily="34" charset="0"/>
              </a:rPr>
              <a:t>Larangan</a:t>
            </a:r>
            <a:r>
              <a:rPr lang="en-US" altLang="ko-KR" sz="4000" dirty="0">
                <a:solidFill>
                  <a:schemeClr val="tx1">
                    <a:lumMod val="85000"/>
                    <a:lumOff val="15000"/>
                  </a:schemeClr>
                </a:solidFill>
                <a:latin typeface="Tw Cen MT Condensed Extra Bold" panose="020B0803020202020204" pitchFamily="34" charset="0"/>
                <a:cs typeface="Arial" pitchFamily="34" charset="0"/>
              </a:rPr>
              <a:t> </a:t>
            </a:r>
            <a:r>
              <a:rPr lang="en-US" altLang="ko-KR" sz="4000" dirty="0" err="1">
                <a:solidFill>
                  <a:schemeClr val="tx1">
                    <a:lumMod val="85000"/>
                    <a:lumOff val="15000"/>
                  </a:schemeClr>
                </a:solidFill>
                <a:latin typeface="Tw Cen MT Condensed Extra Bold" panose="020B0803020202020204" pitchFamily="34" charset="0"/>
                <a:cs typeface="Arial" pitchFamily="34" charset="0"/>
              </a:rPr>
              <a:t>Pasal</a:t>
            </a:r>
            <a:r>
              <a:rPr lang="en-US" altLang="ko-KR" sz="4000" dirty="0">
                <a:solidFill>
                  <a:schemeClr val="tx1">
                    <a:lumMod val="85000"/>
                    <a:lumOff val="15000"/>
                  </a:schemeClr>
                </a:solidFill>
                <a:latin typeface="Tw Cen MT Condensed Extra Bold" panose="020B0803020202020204" pitchFamily="34" charset="0"/>
                <a:cs typeface="Arial" pitchFamily="34" charset="0"/>
              </a:rPr>
              <a:t> 5</a:t>
            </a:r>
            <a:endParaRPr lang="ko-KR" altLang="en-US" sz="4000" dirty="0">
              <a:solidFill>
                <a:schemeClr val="tx1">
                  <a:lumMod val="85000"/>
                  <a:lumOff val="15000"/>
                </a:schemeClr>
              </a:solidFill>
              <a:latin typeface="Tw Cen MT Condensed Extra Bold" panose="020B0803020202020204" pitchFamily="34" charset="0"/>
              <a:cs typeface="Arial" pitchFamily="34" charset="0"/>
            </a:endParaRPr>
          </a:p>
        </p:txBody>
      </p:sp>
      <p:grpSp>
        <p:nvGrpSpPr>
          <p:cNvPr id="27" name="Group 26">
            <a:extLst>
              <a:ext uri="{FF2B5EF4-FFF2-40B4-BE49-F238E27FC236}">
                <a16:creationId xmlns:a16="http://schemas.microsoft.com/office/drawing/2014/main" id="{02B29345-9AC4-4A35-A8C3-C95BFBF0D3C6}"/>
              </a:ext>
            </a:extLst>
          </p:cNvPr>
          <p:cNvGrpSpPr/>
          <p:nvPr/>
        </p:nvGrpSpPr>
        <p:grpSpPr>
          <a:xfrm flipH="1">
            <a:off x="1732248" y="659523"/>
            <a:ext cx="4838046" cy="576000"/>
            <a:chOff x="5242342" y="580472"/>
            <a:chExt cx="4838046" cy="576000"/>
          </a:xfrm>
        </p:grpSpPr>
        <p:sp>
          <p:nvSpPr>
            <p:cNvPr id="70" name="TextBox 69">
              <a:extLst>
                <a:ext uri="{FF2B5EF4-FFF2-40B4-BE49-F238E27FC236}">
                  <a16:creationId xmlns:a16="http://schemas.microsoft.com/office/drawing/2014/main" id="{F27F738C-8170-4463-A41F-FD712E47E855}"/>
                </a:ext>
              </a:extLst>
            </p:cNvPr>
            <p:cNvSpPr txBox="1"/>
            <p:nvPr/>
          </p:nvSpPr>
          <p:spPr>
            <a:xfrm>
              <a:off x="5926812" y="659168"/>
              <a:ext cx="4153576" cy="338554"/>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melakukan kegiatan yang merugikan negara</a:t>
              </a:r>
              <a:endParaRPr lang="en-AU" sz="1600" dirty="0">
                <a:latin typeface="Candara" panose="020E0502030303020204" pitchFamily="34" charset="0"/>
              </a:endParaRPr>
            </a:p>
          </p:txBody>
        </p:sp>
        <p:grpSp>
          <p:nvGrpSpPr>
            <p:cNvPr id="66" name="Group 65">
              <a:extLst>
                <a:ext uri="{FF2B5EF4-FFF2-40B4-BE49-F238E27FC236}">
                  <a16:creationId xmlns:a16="http://schemas.microsoft.com/office/drawing/2014/main" id="{B25E189F-2182-4BF8-A6D1-C73EA43575A9}"/>
                </a:ext>
              </a:extLst>
            </p:cNvPr>
            <p:cNvGrpSpPr/>
            <p:nvPr/>
          </p:nvGrpSpPr>
          <p:grpSpPr>
            <a:xfrm>
              <a:off x="5242342" y="580472"/>
              <a:ext cx="576000" cy="576000"/>
              <a:chOff x="5820853" y="537716"/>
              <a:chExt cx="576000" cy="576000"/>
            </a:xfrm>
          </p:grpSpPr>
          <p:sp>
            <p:nvSpPr>
              <p:cNvPr id="67" name="Oval 66">
                <a:extLst>
                  <a:ext uri="{FF2B5EF4-FFF2-40B4-BE49-F238E27FC236}">
                    <a16:creationId xmlns:a16="http://schemas.microsoft.com/office/drawing/2014/main" id="{2E0D5EC5-D3D0-4F68-8D83-CC45F2025F68}"/>
                  </a:ext>
                </a:extLst>
              </p:cNvPr>
              <p:cNvSpPr/>
              <p:nvPr/>
            </p:nvSpPr>
            <p:spPr>
              <a:xfrm>
                <a:off x="5820853" y="537716"/>
                <a:ext cx="576000" cy="57600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8" name="TextBox 67">
                <a:extLst>
                  <a:ext uri="{FF2B5EF4-FFF2-40B4-BE49-F238E27FC236}">
                    <a16:creationId xmlns:a16="http://schemas.microsoft.com/office/drawing/2014/main" id="{96C58188-069D-4EF2-9FCB-DEED491C5451}"/>
                  </a:ext>
                </a:extLst>
              </p:cNvPr>
              <p:cNvSpPr txBox="1"/>
              <p:nvPr/>
            </p:nvSpPr>
            <p:spPr>
              <a:xfrm>
                <a:off x="5864152" y="630433"/>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8</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grpSp>
      </p:grpSp>
      <p:sp>
        <p:nvSpPr>
          <p:cNvPr id="19" name="Oval 18">
            <a:extLst>
              <a:ext uri="{FF2B5EF4-FFF2-40B4-BE49-F238E27FC236}">
                <a16:creationId xmlns:a16="http://schemas.microsoft.com/office/drawing/2014/main" id="{8E5E9BDA-ADBA-44E1-A868-BD140F20C7A5}"/>
              </a:ext>
            </a:extLst>
          </p:cNvPr>
          <p:cNvSpPr/>
          <p:nvPr/>
        </p:nvSpPr>
        <p:spPr>
          <a:xfrm flipH="1">
            <a:off x="5414262" y="1357119"/>
            <a:ext cx="576000" cy="576000"/>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0" name="TextBox 19">
            <a:extLst>
              <a:ext uri="{FF2B5EF4-FFF2-40B4-BE49-F238E27FC236}">
                <a16:creationId xmlns:a16="http://schemas.microsoft.com/office/drawing/2014/main" id="{73528400-D3FA-45E4-8E7D-4BEF0C17E1A6}"/>
              </a:ext>
            </a:extLst>
          </p:cNvPr>
          <p:cNvSpPr txBox="1"/>
          <p:nvPr/>
        </p:nvSpPr>
        <p:spPr>
          <a:xfrm flipH="1">
            <a:off x="5457561" y="1449836"/>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9</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1" name="Oval 20">
            <a:extLst>
              <a:ext uri="{FF2B5EF4-FFF2-40B4-BE49-F238E27FC236}">
                <a16:creationId xmlns:a16="http://schemas.microsoft.com/office/drawing/2014/main" id="{FFE4CB81-9588-4587-93E6-4085BE5306DB}"/>
              </a:ext>
            </a:extLst>
          </p:cNvPr>
          <p:cNvSpPr/>
          <p:nvPr/>
        </p:nvSpPr>
        <p:spPr>
          <a:xfrm flipH="1">
            <a:off x="5045100" y="2166816"/>
            <a:ext cx="576000" cy="5760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2" name="TextBox 21">
            <a:extLst>
              <a:ext uri="{FF2B5EF4-FFF2-40B4-BE49-F238E27FC236}">
                <a16:creationId xmlns:a16="http://schemas.microsoft.com/office/drawing/2014/main" id="{1BCC85EF-4D56-41B7-BC8D-755B10EF8BBD}"/>
              </a:ext>
            </a:extLst>
          </p:cNvPr>
          <p:cNvSpPr txBox="1"/>
          <p:nvPr/>
        </p:nvSpPr>
        <p:spPr>
          <a:xfrm flipH="1">
            <a:off x="5088399" y="2259533"/>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10</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3" name="Oval 22">
            <a:extLst>
              <a:ext uri="{FF2B5EF4-FFF2-40B4-BE49-F238E27FC236}">
                <a16:creationId xmlns:a16="http://schemas.microsoft.com/office/drawing/2014/main" id="{CF214774-EA58-4BAA-A80D-DBD3E97D4474}"/>
              </a:ext>
            </a:extLst>
          </p:cNvPr>
          <p:cNvSpPr/>
          <p:nvPr/>
        </p:nvSpPr>
        <p:spPr>
          <a:xfrm flipH="1">
            <a:off x="4621764" y="2956034"/>
            <a:ext cx="576000" cy="576000"/>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4" name="TextBox 23">
            <a:extLst>
              <a:ext uri="{FF2B5EF4-FFF2-40B4-BE49-F238E27FC236}">
                <a16:creationId xmlns:a16="http://schemas.microsoft.com/office/drawing/2014/main" id="{121F7A3A-FACE-4CCE-9E65-997142087905}"/>
              </a:ext>
            </a:extLst>
          </p:cNvPr>
          <p:cNvSpPr txBox="1"/>
          <p:nvPr/>
        </p:nvSpPr>
        <p:spPr>
          <a:xfrm flipH="1">
            <a:off x="4665063" y="3048751"/>
            <a:ext cx="489402" cy="400110"/>
          </a:xfrm>
          <a:prstGeom prst="rect">
            <a:avLst/>
          </a:prstGeom>
          <a:noFill/>
        </p:spPr>
        <p:txBody>
          <a:bodyPr wrap="square" lIns="108000" rIns="108000" rtlCol="0">
            <a:spAutoFit/>
          </a:bodyPr>
          <a:lstStyle/>
          <a:p>
            <a:pPr algn="ctr"/>
            <a:r>
              <a:rPr lang="en-US" altLang="ko-KR" sz="2000" b="1" dirty="0">
                <a:solidFill>
                  <a:schemeClr val="tx1">
                    <a:lumMod val="85000"/>
                    <a:lumOff val="15000"/>
                  </a:schemeClr>
                </a:solidFill>
                <a:latin typeface="Impact" panose="020B0806030902050204" pitchFamily="34" charset="0"/>
                <a:cs typeface="Arial" pitchFamily="34" charset="0"/>
              </a:rPr>
              <a:t>11</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5" name="Oval 24">
            <a:extLst>
              <a:ext uri="{FF2B5EF4-FFF2-40B4-BE49-F238E27FC236}">
                <a16:creationId xmlns:a16="http://schemas.microsoft.com/office/drawing/2014/main" id="{257AB795-A447-4764-9586-76623DDC59A7}"/>
              </a:ext>
            </a:extLst>
          </p:cNvPr>
          <p:cNvSpPr/>
          <p:nvPr/>
        </p:nvSpPr>
        <p:spPr>
          <a:xfrm flipH="1">
            <a:off x="5134439" y="3819870"/>
            <a:ext cx="576000" cy="576000"/>
          </a:xfrm>
          <a:prstGeom prst="ellipse">
            <a:avLst/>
          </a:prstGeom>
          <a:noFill/>
          <a:ln w="38100">
            <a:solidFill>
              <a:srgbClr val="904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6" name="TextBox 25">
            <a:extLst>
              <a:ext uri="{FF2B5EF4-FFF2-40B4-BE49-F238E27FC236}">
                <a16:creationId xmlns:a16="http://schemas.microsoft.com/office/drawing/2014/main" id="{3B3C6D7A-E0B9-4663-84AB-A758F6225E91}"/>
              </a:ext>
            </a:extLst>
          </p:cNvPr>
          <p:cNvSpPr txBox="1"/>
          <p:nvPr/>
        </p:nvSpPr>
        <p:spPr>
          <a:xfrm flipH="1">
            <a:off x="5177738" y="3912587"/>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12</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28" name="Oval 27">
            <a:extLst>
              <a:ext uri="{FF2B5EF4-FFF2-40B4-BE49-F238E27FC236}">
                <a16:creationId xmlns:a16="http://schemas.microsoft.com/office/drawing/2014/main" id="{808FDA0E-357A-40D2-9811-BEADCB3808D8}"/>
              </a:ext>
            </a:extLst>
          </p:cNvPr>
          <p:cNvSpPr/>
          <p:nvPr/>
        </p:nvSpPr>
        <p:spPr>
          <a:xfrm flipH="1">
            <a:off x="5658963" y="4805543"/>
            <a:ext cx="576000" cy="573091"/>
          </a:xfrm>
          <a:prstGeom prst="ellipse">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TextBox 28">
            <a:extLst>
              <a:ext uri="{FF2B5EF4-FFF2-40B4-BE49-F238E27FC236}">
                <a16:creationId xmlns:a16="http://schemas.microsoft.com/office/drawing/2014/main" id="{A4321E33-40B3-46A5-9834-AF5CCAF8CFE6}"/>
              </a:ext>
            </a:extLst>
          </p:cNvPr>
          <p:cNvSpPr txBox="1"/>
          <p:nvPr/>
        </p:nvSpPr>
        <p:spPr>
          <a:xfrm flipH="1">
            <a:off x="5702262" y="4895352"/>
            <a:ext cx="489402" cy="400110"/>
          </a:xfrm>
          <a:prstGeom prst="rect">
            <a:avLst/>
          </a:prstGeom>
          <a:noFill/>
        </p:spPr>
        <p:txBody>
          <a:bodyPr wrap="square" lIns="108000" rIns="108000" rtlCol="0">
            <a:spAutoFit/>
          </a:bodyPr>
          <a:lstStyle/>
          <a:p>
            <a:pPr algn="ctr"/>
            <a:r>
              <a:rPr lang="en-AU" altLang="ko-KR" sz="2000" b="1" dirty="0">
                <a:solidFill>
                  <a:schemeClr val="tx1">
                    <a:lumMod val="85000"/>
                    <a:lumOff val="15000"/>
                  </a:schemeClr>
                </a:solidFill>
                <a:latin typeface="Impact" panose="020B0806030902050204" pitchFamily="34" charset="0"/>
                <a:cs typeface="Arial" pitchFamily="34" charset="0"/>
              </a:rPr>
              <a:t>13</a:t>
            </a:r>
            <a:endParaRPr lang="ko-KR" altLang="en-US" sz="2000" b="1" dirty="0">
              <a:solidFill>
                <a:schemeClr val="tx1">
                  <a:lumMod val="85000"/>
                  <a:lumOff val="15000"/>
                </a:schemeClr>
              </a:solidFill>
              <a:latin typeface="Impact" panose="020B0806030902050204" pitchFamily="34" charset="0"/>
              <a:cs typeface="Arial" pitchFamily="34" charset="0"/>
            </a:endParaRPr>
          </a:p>
        </p:txBody>
      </p:sp>
      <p:sp>
        <p:nvSpPr>
          <p:cNvPr id="33" name="TextBox 32">
            <a:extLst>
              <a:ext uri="{FF2B5EF4-FFF2-40B4-BE49-F238E27FC236}">
                <a16:creationId xmlns:a16="http://schemas.microsoft.com/office/drawing/2014/main" id="{063762C0-A3C8-4E78-8B66-45D0037995D0}"/>
              </a:ext>
            </a:extLst>
          </p:cNvPr>
          <p:cNvSpPr txBox="1"/>
          <p:nvPr/>
        </p:nvSpPr>
        <p:spPr>
          <a:xfrm flipH="1">
            <a:off x="295330" y="1406599"/>
            <a:ext cx="4992284" cy="338554"/>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bertindak sewenang-wenang terhadap bawahan</a:t>
            </a:r>
            <a:endParaRPr lang="en-AU" sz="1600" dirty="0">
              <a:latin typeface="Candara" panose="020E0502030303020204" pitchFamily="34" charset="0"/>
            </a:endParaRPr>
          </a:p>
        </p:txBody>
      </p:sp>
      <p:sp>
        <p:nvSpPr>
          <p:cNvPr id="34" name="TextBox 33">
            <a:extLst>
              <a:ext uri="{FF2B5EF4-FFF2-40B4-BE49-F238E27FC236}">
                <a16:creationId xmlns:a16="http://schemas.microsoft.com/office/drawing/2014/main" id="{6BDCE581-AF86-44A6-8C2D-C4AEA39924BB}"/>
              </a:ext>
            </a:extLst>
          </p:cNvPr>
          <p:cNvSpPr txBox="1"/>
          <p:nvPr/>
        </p:nvSpPr>
        <p:spPr>
          <a:xfrm flipH="1">
            <a:off x="39764" y="2231849"/>
            <a:ext cx="4920633" cy="338554"/>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menghalangi berjalannya tugas kedinasan</a:t>
            </a:r>
            <a:endParaRPr lang="en-AU" sz="1600" dirty="0">
              <a:latin typeface="Candara" panose="020E0502030303020204" pitchFamily="34" charset="0"/>
            </a:endParaRPr>
          </a:p>
        </p:txBody>
      </p:sp>
      <p:sp>
        <p:nvSpPr>
          <p:cNvPr id="35" name="TextBox 34">
            <a:extLst>
              <a:ext uri="{FF2B5EF4-FFF2-40B4-BE49-F238E27FC236}">
                <a16:creationId xmlns:a16="http://schemas.microsoft.com/office/drawing/2014/main" id="{54995C07-C25F-48D7-97D4-3BD48A4C393C}"/>
              </a:ext>
            </a:extLst>
          </p:cNvPr>
          <p:cNvSpPr txBox="1"/>
          <p:nvPr/>
        </p:nvSpPr>
        <p:spPr>
          <a:xfrm flipH="1">
            <a:off x="244215" y="2991598"/>
            <a:ext cx="4215436" cy="584775"/>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menerima hadiah yang berhubungan dengan jabatan dan/atau pekerjaan</a:t>
            </a:r>
            <a:endParaRPr lang="en-AU" sz="1600" dirty="0">
              <a:latin typeface="Candara" panose="020E0502030303020204" pitchFamily="34" charset="0"/>
            </a:endParaRPr>
          </a:p>
        </p:txBody>
      </p:sp>
      <p:sp>
        <p:nvSpPr>
          <p:cNvPr id="38" name="TextBox 37">
            <a:extLst>
              <a:ext uri="{FF2B5EF4-FFF2-40B4-BE49-F238E27FC236}">
                <a16:creationId xmlns:a16="http://schemas.microsoft.com/office/drawing/2014/main" id="{0E5A8656-3AD4-4903-8B06-6A77ED0C8A8D}"/>
              </a:ext>
            </a:extLst>
          </p:cNvPr>
          <p:cNvSpPr txBox="1"/>
          <p:nvPr/>
        </p:nvSpPr>
        <p:spPr>
          <a:xfrm flipH="1">
            <a:off x="102238" y="3912587"/>
            <a:ext cx="4858159" cy="338554"/>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meminta sesuatu yang berhubungan dengan jabatan</a:t>
            </a:r>
            <a:endParaRPr lang="en-AU" sz="1600" dirty="0">
              <a:latin typeface="Candara" panose="020E0502030303020204" pitchFamily="34" charset="0"/>
            </a:endParaRPr>
          </a:p>
        </p:txBody>
      </p:sp>
      <p:sp>
        <p:nvSpPr>
          <p:cNvPr id="39" name="TextBox 38">
            <a:extLst>
              <a:ext uri="{FF2B5EF4-FFF2-40B4-BE49-F238E27FC236}">
                <a16:creationId xmlns:a16="http://schemas.microsoft.com/office/drawing/2014/main" id="{2D287D79-2A1B-49CA-B887-1B68FEF3ECFC}"/>
              </a:ext>
            </a:extLst>
          </p:cNvPr>
          <p:cNvSpPr txBox="1"/>
          <p:nvPr/>
        </p:nvSpPr>
        <p:spPr>
          <a:xfrm flipH="1">
            <a:off x="397564" y="4791045"/>
            <a:ext cx="5116791" cy="584775"/>
          </a:xfrm>
          <a:prstGeom prst="rect">
            <a:avLst/>
          </a:prstGeom>
          <a:noFill/>
        </p:spPr>
        <p:txBody>
          <a:bodyPr wrap="square" lIns="108000" rIns="108000" rtlCol="0">
            <a:spAutoFit/>
          </a:bodyPr>
          <a:lstStyle/>
          <a:p>
            <a:pPr lvl="0" algn="r"/>
            <a:r>
              <a:rPr lang="id-ID" altLang="en-US" sz="1600" dirty="0">
                <a:latin typeface="Candara" panose="020E0502030303020204" pitchFamily="34" charset="0"/>
                <a:ea typeface="Bookman Old Style" panose="02050604050505020204" pitchFamily="18" charset="0"/>
                <a:cs typeface="Bookman Old Style" panose="02050604050505020204" pitchFamily="18" charset="0"/>
              </a:rPr>
              <a:t>melakukan tindakan atau tidak melakukan tindakan yang dapat mengakibatkan kerugian bagi yang dilayani; dan</a:t>
            </a:r>
          </a:p>
        </p:txBody>
      </p:sp>
    </p:spTree>
    <p:extLst>
      <p:ext uri="{BB962C8B-B14F-4D97-AF65-F5344CB8AC3E}">
        <p14:creationId xmlns:p14="http://schemas.microsoft.com/office/powerpoint/2010/main" val="182377330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Contents Slide Master">
  <a:themeElements>
    <a:clrScheme name="ALLPPT-209">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TotalTime>
  <Words>3945</Words>
  <Application>Microsoft Office PowerPoint</Application>
  <PresentationFormat>Widescreen</PresentationFormat>
  <Paragraphs>376</Paragraphs>
  <Slides>39</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39</vt:i4>
      </vt:variant>
    </vt:vector>
  </HeadingPairs>
  <TitlesOfParts>
    <vt:vector size="57" baseType="lpstr">
      <vt:lpstr>Arial Unicode MS</vt:lpstr>
      <vt:lpstr>Arial</vt:lpstr>
      <vt:lpstr>Bernard MT Condensed</vt:lpstr>
      <vt:lpstr>Bookman Old Style</vt:lpstr>
      <vt:lpstr>Britannic Bold</vt:lpstr>
      <vt:lpstr>Calibri</vt:lpstr>
      <vt:lpstr>Candara</vt:lpstr>
      <vt:lpstr>Gill Sans Ultra Bold Condensed</vt:lpstr>
      <vt:lpstr>Helvetica</vt:lpstr>
      <vt:lpstr>Impact</vt:lpstr>
      <vt:lpstr>TimesNewRoman</vt:lpstr>
      <vt:lpstr>Trebuchet MS</vt:lpstr>
      <vt:lpstr>TrebuchetMS</vt:lpstr>
      <vt:lpstr>Tw Cen MT Condensed</vt:lpstr>
      <vt:lpstr>Tw Cen MT Condensed Extra Bold</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512PDSK2020</cp:lastModifiedBy>
  <cp:revision>114</cp:revision>
  <dcterms:created xsi:type="dcterms:W3CDTF">2020-01-20T05:08:25Z</dcterms:created>
  <dcterms:modified xsi:type="dcterms:W3CDTF">2023-05-15T02:37:17Z</dcterms:modified>
</cp:coreProperties>
</file>